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ags/tag8.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ags/tag9.xml" ContentType="application/vnd.openxmlformats-officedocument.presentationml.tags+xml"/>
  <Override PartName="/ppt/theme/theme6.xml" ContentType="application/vnd.openxmlformats-officedocument.theme+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1.xml" ContentType="application/vnd.openxmlformats-officedocument.presentationml.tags+xml"/>
  <Override PartName="/ppt/notesSlides/notesSlide3.xml" ContentType="application/vnd.openxmlformats-officedocument.presentationml.notesSlide+xml"/>
  <Override PartName="/ppt/comments/modernComment_243_8412ACF0.xml" ContentType="application/vnd.ms-powerpoint.comment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comments/modernComment_233_DE3235AD.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rts/chart2.xml" ContentType="application/vnd.openxmlformats-officedocument.drawingml.chart+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xml" ContentType="application/vnd.openxmlformats-officedocument.presentationml.notesSlide+xml"/>
  <Override PartName="/ppt/comments/modernComment_234_E59B78B0.xml" ContentType="application/vnd.ms-powerpoint.comments+xml"/>
  <Override PartName="/ppt/charts/chart3.xml" ContentType="application/vnd.openxmlformats-officedocument.drawingml.chart+xml"/>
  <Override PartName="/ppt/charts/chart4.xml" ContentType="application/vnd.openxmlformats-officedocument.drawingml.chart+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charts/chart5.xml" ContentType="application/vnd.openxmlformats-officedocument.drawingml.chart+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comments/modernComment_208_30B922E3.xml" ContentType="application/vnd.ms-powerpoint.comments+xml"/>
  <Override PartName="/ppt/charts/chart6.xml" ContentType="application/vnd.openxmlformats-officedocument.drawingml.chart+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charts/chart7.xml" ContentType="application/vnd.openxmlformats-officedocument.drawingml.chart+xml"/>
  <Override PartName="/ppt/tags/tag117.xml" ContentType="application/vnd.openxmlformats-officedocument.presentationml.tags+xml"/>
  <Override PartName="/ppt/notesSlides/notesSlide6.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7.xml" ContentType="application/vnd.openxmlformats-officedocument.presentationml.notesSlide+xml"/>
  <Override PartName="/ppt/tags/tag120.xml" ContentType="application/vnd.openxmlformats-officedocument.presentationml.tags+xml"/>
  <Override PartName="/ppt/notesSlides/notesSlide8.xml" ContentType="application/vnd.openxmlformats-officedocument.presentationml.notesSlide+xml"/>
  <Override PartName="/ppt/tags/tag121.xml" ContentType="application/vnd.openxmlformats-officedocument.presentationml.tags+xml"/>
  <Override PartName="/ppt/notesSlides/notesSlide9.xml" ContentType="application/vnd.openxmlformats-officedocument.presentationml.notesSlide+xml"/>
  <Override PartName="/ppt/tags/tag122.xml" ContentType="application/vnd.openxmlformats-officedocument.presentationml.tags+xml"/>
  <Override PartName="/ppt/notesSlides/notesSlide10.xml" ContentType="application/vnd.openxmlformats-officedocument.presentationml.notesSlide+xml"/>
  <Override PartName="/ppt/tags/tag123.xml" ContentType="application/vnd.openxmlformats-officedocument.presentationml.tags+xml"/>
  <Override PartName="/ppt/comments/modernComment_1CC_40C9A4A0.xml" ContentType="application/vnd.ms-powerpoint.comment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14.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6.xml" ContentType="application/vnd.openxmlformats-officedocument.presentationml.tags+xml"/>
  <Override PartName="/ppt/notesSlides/notesSlide17.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8.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7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0.xml" ContentType="application/vnd.openxmlformats-officedocument.presentationml.tags+xml"/>
  <Override PartName="/ppt/notesSlides/notesSlide24.xml" ContentType="application/vnd.openxmlformats-officedocument.presentationml.notesSlide+xml"/>
  <Override PartName="/ppt/tags/tag181.xml" ContentType="application/vnd.openxmlformats-officedocument.presentationml.tags+xml"/>
  <Override PartName="/ppt/notesSlides/notesSlide25.xml" ContentType="application/vnd.openxmlformats-officedocument.presentationml.notesSlide+xml"/>
  <Override PartName="/ppt/tags/tag18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86.xml" ContentType="application/vnd.openxmlformats-officedocument.presentationml.tags+xml"/>
  <Override PartName="/ppt/notesSlides/notesSlide31.xml" ContentType="application/vnd.openxmlformats-officedocument.presentationml.notesSlide+xml"/>
  <Override PartName="/ppt/comments/modernComment_1C2_BA961B18.xml" ContentType="application/vnd.ms-powerpoint.comments+xml"/>
  <Override PartName="/ppt/tags/tag187.xml" ContentType="application/vnd.openxmlformats-officedocument.presentationml.tags+xml"/>
  <Override PartName="/ppt/notesSlides/notesSlide32.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charts/chart10.xml" ContentType="application/vnd.openxmlformats-officedocument.drawingml.chart+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charts/chart11.xml" ContentType="application/vnd.openxmlformats-officedocument.drawingml.chart+xml"/>
  <Override PartName="/ppt/notesSlides/notesSlide33.xml" ContentType="application/vnd.openxmlformats-officedocument.presentationml.notesSlide+xml"/>
  <Override PartName="/ppt/comments/modernComment_22D_50C433B5.xml" ContentType="application/vnd.ms-powerpoint.comments+xml"/>
  <Override PartName="/ppt/charts/chart12.xml" ContentType="application/vnd.openxmlformats-officedocument.drawingml.chart+xml"/>
  <Override PartName="/ppt/charts/style4.xml" ContentType="application/vnd.ms-office.chartstyle+xml"/>
  <Override PartName="/ppt/charts/colors4.xml" ContentType="application/vnd.ms-office.chartcolorstyl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charts/chart13.xml" ContentType="application/vnd.openxmlformats-officedocument.drawingml.chart+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charts/chart14.xml" ContentType="application/vnd.openxmlformats-officedocument.drawingml.chart+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comments/modernComment_205_1DF8C24A.xml" ContentType="application/vnd.ms-powerpoint.comments+xml"/>
  <Override PartName="/ppt/charts/chart15.xml" ContentType="application/vnd.openxmlformats-officedocument.drawingml.chart+xml"/>
  <Override PartName="/ppt/tags/tag256.xml" ContentType="application/vnd.openxmlformats-officedocument.presentationml.tags+xml"/>
  <Override PartName="/ppt/tags/tag257.xml" ContentType="application/vnd.openxmlformats-officedocument.presentationml.tags+xml"/>
  <Override PartName="/ppt/notesSlides/notesSlide34.xml" ContentType="application/vnd.openxmlformats-officedocument.presentationml.notesSlide+xml"/>
  <Override PartName="/ppt/tags/tag258.xml" ContentType="application/vnd.openxmlformats-officedocument.presentationml.tags+xml"/>
  <Override PartName="/ppt/notesSlides/notesSlide35.xml" ContentType="application/vnd.openxmlformats-officedocument.presentationml.notesSlide+xml"/>
  <Override PartName="/ppt/comments/modernComment_230_9371DFF2.xml" ContentType="application/vnd.ms-powerpoint.comments+xml"/>
  <Override PartName="/ppt/tags/tag259.xml" ContentType="application/vnd.openxmlformats-officedocument.presentationml.tags+xml"/>
  <Override PartName="/ppt/notesSlides/notesSlide36.xml" ContentType="application/vnd.openxmlformats-officedocument.presentationml.notesSlide+xml"/>
  <Override PartName="/ppt/tags/tag260.xml" ContentType="application/vnd.openxmlformats-officedocument.presentationml.tags+xml"/>
  <Override PartName="/ppt/notesSlides/notesSlide37.xml" ContentType="application/vnd.openxmlformats-officedocument.presentationml.notesSlide+xml"/>
  <Override PartName="/ppt/tags/tag261.xml" ContentType="application/vnd.openxmlformats-officedocument.presentationml.tags+xml"/>
  <Override PartName="/ppt/notesSlides/notesSlide38.xml" ContentType="application/vnd.openxmlformats-officedocument.presentationml.notesSlide+xml"/>
  <Override PartName="/ppt/tags/tag262.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20C_5892B8C.xml" ContentType="application/vnd.ms-powerpoint.comments+xml"/>
  <Override PartName="/ppt/notesSlides/notesSlide41.xml" ContentType="application/vnd.openxmlformats-officedocument.presentationml.notesSlide+xml"/>
  <Override PartName="/ppt/comments/modernComment_237_A0F4435C.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 id="2147483718" r:id="rId2"/>
    <p:sldMasterId id="2147483706" r:id="rId3"/>
    <p:sldMasterId id="2147483694" r:id="rId4"/>
    <p:sldMasterId id="2147483682" r:id="rId5"/>
  </p:sldMasterIdLst>
  <p:notesMasterIdLst>
    <p:notesMasterId r:id="rId68"/>
  </p:notesMasterIdLst>
  <p:sldIdLst>
    <p:sldId id="457" r:id="rId6"/>
    <p:sldId id="577" r:id="rId7"/>
    <p:sldId id="374" r:id="rId8"/>
    <p:sldId id="579" r:id="rId9"/>
    <p:sldId id="500" r:id="rId10"/>
    <p:sldId id="563" r:id="rId11"/>
    <p:sldId id="566" r:id="rId12"/>
    <p:sldId id="564" r:id="rId13"/>
    <p:sldId id="569" r:id="rId14"/>
    <p:sldId id="520" r:id="rId15"/>
    <p:sldId id="561" r:id="rId16"/>
    <p:sldId id="576" r:id="rId17"/>
    <p:sldId id="461" r:id="rId18"/>
    <p:sldId id="505" r:id="rId19"/>
    <p:sldId id="558" r:id="rId20"/>
    <p:sldId id="572" r:id="rId21"/>
    <p:sldId id="574" r:id="rId22"/>
    <p:sldId id="460" r:id="rId23"/>
    <p:sldId id="341" r:id="rId24"/>
    <p:sldId id="529" r:id="rId25"/>
    <p:sldId id="533" r:id="rId26"/>
    <p:sldId id="570" r:id="rId27"/>
    <p:sldId id="575" r:id="rId28"/>
    <p:sldId id="530" r:id="rId29"/>
    <p:sldId id="486" r:id="rId30"/>
    <p:sldId id="556" r:id="rId31"/>
    <p:sldId id="449" r:id="rId32"/>
    <p:sldId id="375" r:id="rId33"/>
    <p:sldId id="537" r:id="rId34"/>
    <p:sldId id="544" r:id="rId35"/>
    <p:sldId id="548" r:id="rId36"/>
    <p:sldId id="549" r:id="rId37"/>
    <p:sldId id="543" r:id="rId38"/>
    <p:sldId id="545" r:id="rId39"/>
    <p:sldId id="546" r:id="rId40"/>
    <p:sldId id="547" r:id="rId41"/>
    <p:sldId id="550" r:id="rId42"/>
    <p:sldId id="534" r:id="rId43"/>
    <p:sldId id="551" r:id="rId44"/>
    <p:sldId id="552" r:id="rId45"/>
    <p:sldId id="553" r:id="rId46"/>
    <p:sldId id="554" r:id="rId47"/>
    <p:sldId id="555" r:id="rId48"/>
    <p:sldId id="450" r:id="rId49"/>
    <p:sldId id="511" r:id="rId50"/>
    <p:sldId id="571" r:id="rId51"/>
    <p:sldId id="519" r:id="rId52"/>
    <p:sldId id="557" r:id="rId53"/>
    <p:sldId id="528" r:id="rId54"/>
    <p:sldId id="578" r:id="rId55"/>
    <p:sldId id="517" r:id="rId56"/>
    <p:sldId id="503" r:id="rId57"/>
    <p:sldId id="536" r:id="rId58"/>
    <p:sldId id="560" r:id="rId59"/>
    <p:sldId id="559" r:id="rId60"/>
    <p:sldId id="508" r:id="rId61"/>
    <p:sldId id="509" r:id="rId62"/>
    <p:sldId id="510" r:id="rId63"/>
    <p:sldId id="524" r:id="rId64"/>
    <p:sldId id="567" r:id="rId65"/>
    <p:sldId id="568" r:id="rId66"/>
    <p:sldId id="573" r:id="rId67"/>
  </p:sldIdLst>
  <p:sldSz cx="9144000" cy="5143500" type="screen16x9"/>
  <p:notesSz cx="6858000" cy="9144000"/>
  <p:embeddedFontLst>
    <p:embeddedFont>
      <p:font typeface="Alata" pitchFamily="2" charset="77"/>
      <p:regular r:id="rId69"/>
    </p:embeddedFont>
    <p:embeddedFont>
      <p:font typeface="Anaheim" panose="020B0604020202020204" pitchFamily="34" charset="0"/>
      <p:regular r:id="rId70"/>
    </p:embeddedFon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Lato" panose="020F0502020204030203" pitchFamily="34" charset="0"/>
      <p:regular r:id="rId77"/>
      <p:bold r:id="rId78"/>
      <p:italic r:id="rId79"/>
      <p:boldItalic r:id="rId80"/>
    </p:embeddedFont>
    <p:embeddedFont>
      <p:font typeface="Montserrat" pitchFamily="2" charset="77"/>
      <p:regular r:id="rId81"/>
      <p:bold r:id="rId82"/>
      <p:italic r:id="rId83"/>
      <p:boldItalic r:id="rId84"/>
    </p:embeddedFont>
    <p:embeddedFont>
      <p:font typeface="Roboto Condensed Light" panose="02000000000000000000" pitchFamily="2" charset="0"/>
      <p:regular r:id="rId85"/>
      <p:italic r:id="rId86"/>
    </p:embeddedFont>
  </p:embeddedFontLst>
  <p:custDataLst>
    <p:tags r:id="rId8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3D5CC1D-2060-46AD-BC84-133C75174801}">
          <p14:sldIdLst>
            <p14:sldId id="457"/>
            <p14:sldId id="577"/>
            <p14:sldId id="374"/>
            <p14:sldId id="579"/>
            <p14:sldId id="500"/>
            <p14:sldId id="563"/>
            <p14:sldId id="566"/>
            <p14:sldId id="564"/>
            <p14:sldId id="569"/>
            <p14:sldId id="520"/>
            <p14:sldId id="561"/>
            <p14:sldId id="576"/>
            <p14:sldId id="461"/>
            <p14:sldId id="505"/>
            <p14:sldId id="558"/>
            <p14:sldId id="572"/>
            <p14:sldId id="574"/>
            <p14:sldId id="460"/>
            <p14:sldId id="341"/>
            <p14:sldId id="529"/>
            <p14:sldId id="533"/>
            <p14:sldId id="570"/>
            <p14:sldId id="575"/>
            <p14:sldId id="530"/>
            <p14:sldId id="486"/>
            <p14:sldId id="556"/>
            <p14:sldId id="449"/>
            <p14:sldId id="375"/>
            <p14:sldId id="537"/>
            <p14:sldId id="544"/>
            <p14:sldId id="548"/>
            <p14:sldId id="549"/>
            <p14:sldId id="543"/>
            <p14:sldId id="545"/>
            <p14:sldId id="546"/>
            <p14:sldId id="547"/>
            <p14:sldId id="550"/>
            <p14:sldId id="534"/>
            <p14:sldId id="551"/>
            <p14:sldId id="552"/>
            <p14:sldId id="553"/>
            <p14:sldId id="554"/>
            <p14:sldId id="555"/>
          </p14:sldIdLst>
        </p14:section>
        <p14:section name="Hidden Slides" id="{E39D8FA0-DEAA-40C8-A01C-F321774A8213}">
          <p14:sldIdLst>
            <p14:sldId id="450"/>
            <p14:sldId id="511"/>
            <p14:sldId id="571"/>
            <p14:sldId id="519"/>
            <p14:sldId id="557"/>
            <p14:sldId id="528"/>
            <p14:sldId id="578"/>
            <p14:sldId id="517"/>
            <p14:sldId id="503"/>
            <p14:sldId id="536"/>
            <p14:sldId id="560"/>
            <p14:sldId id="559"/>
            <p14:sldId id="508"/>
            <p14:sldId id="509"/>
            <p14:sldId id="510"/>
            <p14:sldId id="524"/>
            <p14:sldId id="567"/>
            <p14:sldId id="568"/>
            <p14:sldId id="57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683B4C-5C13-5D9E-C6EC-D548D52DB60F}" name="Muchahary, Frankle" initials="FM" userId="S::frankle.muchahary@okstate.edu::0f2bf491-0617-4378-90b8-89af8fa381b9" providerId="AD"/>
  <p188:author id="{3F9FA95F-C76F-BC0A-E5D0-BF025427DF0B}" name="Datta Chakraborty, Shreyan" initials="SD" userId="S::shreyan.datta_chakraborty@okstate.edu::8e16d80f-77aa-4ba5-b0e9-232e8980a100" providerId="AD"/>
  <p188:author id="{7BD5A5B8-8F23-F7F6-E915-35D5A6FB628A}" name="Tan, Roger" initials="RT" userId="S::roetan@okstate.edu::f6f33758-bd69-4951-8148-181de3b92474" providerId="AD"/>
  <p188:author id="{104872EA-E35A-551A-BC04-150C5CDA1746}" name="Roy Chowdhury, Ritwik" initials="RCR" userId="S::riroych@okstate.edu::bfb84a7f-f393-43f0-840f-80c362df924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reyan Datta Chakraborty" initials="SDC" lastIdx="4" clrIdx="0">
    <p:extLst>
      <p:ext uri="{19B8F6BF-5375-455C-9EA6-DF929625EA0E}">
        <p15:presenceInfo xmlns:p15="http://schemas.microsoft.com/office/powerpoint/2012/main" userId="S::shreyan.datta_chakraborty@okstate.edu::8e16d80f-77aa-4ba5-b0e9-232e8980a1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1674"/>
    <a:srgbClr val="C2DDAF"/>
    <a:srgbClr val="BDD8A0"/>
    <a:srgbClr val="C8DEB0"/>
    <a:srgbClr val="B2D190"/>
    <a:srgbClr val="FD5B00"/>
    <a:srgbClr val="B3ECB6"/>
    <a:srgbClr val="7F7F7F"/>
    <a:srgbClr val="FFE3EE"/>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CB6411-0DDF-4150-9D19-7C819EFB5CCC}" v="61689" dt="2024-02-25T23:04:32.192"/>
    <p1510:client id="{B5AB1594-84B9-6F4B-A389-C0E7A2430EB2}" v="1659" dt="2024-02-25T23:04:38.765"/>
    <p1510:client id="{BC2ED07E-A943-4111-8E27-097E5AF1CD4E}" v="32038" dt="2024-02-25T23:03:28.173"/>
    <p1510:client id="{F36812D8-D39B-4008-A4F9-DCF8AEFBDE4A}" v="3605" dt="2024-02-25T22:54:26.477"/>
  </p1510:revLst>
</p1510:revInfo>
</file>

<file path=ppt/tableStyles.xml><?xml version="1.0" encoding="utf-8"?>
<a:tblStyleLst xmlns:a="http://schemas.openxmlformats.org/drawingml/2006/main" def="{3C5361E7-DA70-4391-9E19-CDB0772468EE}">
  <a:tblStyle styleId="{3C5361E7-DA70-4391-9E19-CDB0772468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3"/>
  </p:normalViewPr>
  <p:slideViewPr>
    <p:cSldViewPr snapToGrid="0" showGuides="1">
      <p:cViewPr>
        <p:scale>
          <a:sx n="130" d="100"/>
          <a:sy n="130" d="100"/>
        </p:scale>
        <p:origin x="102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Master" Target="slideMasters/slideMaster5.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font" Target="fonts/font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font" Target="fonts/font3.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font" Target="fonts/font14.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font" Target="fonts/font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4.xml"/><Relationship Id="rId1" Type="http://schemas.microsoft.com/office/2011/relationships/chartStyle" Target="style4.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11.xlsb"/></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Binary_Worksheet12.xlsb"/></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Binary_Worksheet13.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2.xml"/><Relationship Id="rId1" Type="http://schemas.microsoft.com/office/2011/relationships/chartStyle" Target="style2.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4"/>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7022-4DC5-BD60-EFAF8E635B0A}"/>
                </c:ext>
              </c:extLst>
            </c:dLbl>
            <c:dLbl>
              <c:idx val="1"/>
              <c:layout>
                <c:manualLayout>
                  <c:x val="2.7688082178968726E-3"/>
                  <c:y val="-4.7845656708367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022-4DC5-BD60-EFAF8E635B0A}"/>
                </c:ext>
              </c:extLst>
            </c:dLbl>
            <c:dLbl>
              <c:idx val="2"/>
              <c:delete val="1"/>
              <c:extLst>
                <c:ext xmlns:c15="http://schemas.microsoft.com/office/drawing/2012/chart" uri="{CE6537A1-D6FC-4f65-9D91-7224C49458BB}"/>
                <c:ext xmlns:c16="http://schemas.microsoft.com/office/drawing/2014/chart" uri="{C3380CC4-5D6E-409C-BE32-E72D297353CC}">
                  <c16:uniqueId val="{00000002-7022-4DC5-BD60-EFAF8E635B0A}"/>
                </c:ext>
              </c:extLst>
            </c:dLbl>
            <c:dLbl>
              <c:idx val="3"/>
              <c:layout>
                <c:manualLayout>
                  <c:x val="-4.1531589079263249E-2"/>
                  <c:y val="-9.06249999999999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022-4DC5-BD60-EFAF8E635B0A}"/>
                </c:ext>
              </c:extLst>
            </c:dLbl>
            <c:dLbl>
              <c:idx val="4"/>
              <c:layout>
                <c:manualLayout>
                  <c:x val="-5.5375452105684269E-3"/>
                  <c:y val="-0.181249999999999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022-4DC5-BD60-EFAF8E635B0A}"/>
                </c:ext>
              </c:extLst>
            </c:dLbl>
            <c:dLbl>
              <c:idx val="5"/>
              <c:delete val="1"/>
              <c:extLst>
                <c:ext xmlns:c15="http://schemas.microsoft.com/office/drawing/2012/chart" uri="{CE6537A1-D6FC-4f65-9D91-7224C49458BB}"/>
                <c:ext xmlns:c16="http://schemas.microsoft.com/office/drawing/2014/chart" uri="{C3380CC4-5D6E-409C-BE32-E72D297353CC}">
                  <c16:uniqueId val="{00000005-7022-4DC5-BD60-EFAF8E635B0A}"/>
                </c:ext>
              </c:extLst>
            </c:dLbl>
            <c:dLbl>
              <c:idx val="6"/>
              <c:layout>
                <c:manualLayout>
                  <c:x val="0"/>
                  <c:y val="-0.228124999999999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7022-4DC5-BD60-EFAF8E635B0A}"/>
                </c:ext>
              </c:extLst>
            </c:dLbl>
            <c:dLbl>
              <c:idx val="7"/>
              <c:delete val="1"/>
              <c:extLst>
                <c:ext xmlns:c15="http://schemas.microsoft.com/office/drawing/2012/chart" uri="{CE6537A1-D6FC-4f65-9D91-7224C49458BB}"/>
                <c:ext xmlns:c16="http://schemas.microsoft.com/office/drawing/2014/chart" uri="{C3380CC4-5D6E-409C-BE32-E72D297353CC}">
                  <c16:uniqueId val="{00000007-7022-4DC5-BD60-EFAF8E635B0A}"/>
                </c:ext>
              </c:extLst>
            </c:dLbl>
            <c:dLbl>
              <c:idx val="8"/>
              <c:layout>
                <c:manualLayout>
                  <c:x val="-5.5375452105684269E-3"/>
                  <c:y val="-0.2875000000000000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7022-4DC5-BD60-EFAF8E635B0A}"/>
                </c:ext>
              </c:extLst>
            </c:dLbl>
            <c:dLbl>
              <c:idx val="9"/>
              <c:delete val="1"/>
              <c:extLst>
                <c:ext xmlns:c15="http://schemas.microsoft.com/office/drawing/2012/chart" uri="{CE6537A1-D6FC-4f65-9D91-7224C49458BB}"/>
                <c:ext xmlns:c16="http://schemas.microsoft.com/office/drawing/2014/chart" uri="{C3380CC4-5D6E-409C-BE32-E72D297353CC}">
                  <c16:uniqueId val="{00000009-7022-4DC5-BD60-EFAF8E635B0A}"/>
                </c:ext>
              </c:extLst>
            </c:dLbl>
            <c:dLbl>
              <c:idx val="10"/>
              <c:layout>
                <c:manualLayout>
                  <c:x val="-4.7069134289831727E-2"/>
                  <c:y val="-0.37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7022-4DC5-BD60-EFAF8E635B0A}"/>
                </c:ext>
              </c:extLst>
            </c:dLbl>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Sheet1!$A$2:$A$12</c:f>
              <c:numCache>
                <c:formatCode>0.0</c:formatCode>
                <c:ptCount val="11"/>
                <c:pt idx="0">
                  <c:v>0</c:v>
                </c:pt>
                <c:pt idx="1">
                  <c:v>0.5</c:v>
                </c:pt>
                <c:pt idx="2">
                  <c:v>1</c:v>
                </c:pt>
                <c:pt idx="3">
                  <c:v>1.5</c:v>
                </c:pt>
                <c:pt idx="4">
                  <c:v>2</c:v>
                </c:pt>
                <c:pt idx="5">
                  <c:v>2.5</c:v>
                </c:pt>
                <c:pt idx="6">
                  <c:v>3</c:v>
                </c:pt>
                <c:pt idx="7">
                  <c:v>3.5</c:v>
                </c:pt>
                <c:pt idx="8">
                  <c:v>4</c:v>
                </c:pt>
                <c:pt idx="9">
                  <c:v>4.5</c:v>
                </c:pt>
                <c:pt idx="10">
                  <c:v>5</c:v>
                </c:pt>
              </c:numCache>
            </c:numRef>
          </c:cat>
          <c:val>
            <c:numRef>
              <c:f>Sheet1!$B$2:$B$12</c:f>
              <c:numCache>
                <c:formatCode>General</c:formatCode>
                <c:ptCount val="11"/>
                <c:pt idx="0">
                  <c:v>0.45</c:v>
                </c:pt>
                <c:pt idx="1">
                  <c:v>0.17</c:v>
                </c:pt>
                <c:pt idx="2">
                  <c:v>0.44</c:v>
                </c:pt>
                <c:pt idx="3">
                  <c:v>0.92</c:v>
                </c:pt>
                <c:pt idx="4">
                  <c:v>1.99</c:v>
                </c:pt>
                <c:pt idx="5">
                  <c:v>1.92</c:v>
                </c:pt>
                <c:pt idx="6">
                  <c:v>2.5</c:v>
                </c:pt>
                <c:pt idx="7">
                  <c:v>2.4700000000000002</c:v>
                </c:pt>
                <c:pt idx="8">
                  <c:v>3.29</c:v>
                </c:pt>
                <c:pt idx="9">
                  <c:v>3.33</c:v>
                </c:pt>
                <c:pt idx="10">
                  <c:v>4.49</c:v>
                </c:pt>
              </c:numCache>
            </c:numRef>
          </c:val>
          <c:extLst>
            <c:ext xmlns:c16="http://schemas.microsoft.com/office/drawing/2014/chart" uri="{C3380CC4-5D6E-409C-BE32-E72D297353CC}">
              <c16:uniqueId val="{0000000B-7022-4DC5-BD60-EFAF8E635B0A}"/>
            </c:ext>
          </c:extLst>
        </c:ser>
        <c:dLbls>
          <c:showLegendKey val="0"/>
          <c:showVal val="1"/>
          <c:showCatName val="0"/>
          <c:showSerName val="0"/>
          <c:showPercent val="0"/>
          <c:showBubbleSize val="0"/>
        </c:dLbls>
        <c:axId val="1308793824"/>
        <c:axId val="863390208"/>
      </c:areaChart>
      <c:catAx>
        <c:axId val="130879382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r>
                  <a:rPr lang="en-US"/>
                  <a:t>Perceived Collaborative Quotient </a:t>
                </a:r>
                <a:r>
                  <a:rPr lang="en-US" baseline="30000"/>
                  <a:t>[2]</a:t>
                </a:r>
              </a:p>
            </c:rich>
          </c:tx>
          <c:layout>
            <c:manualLayout>
              <c:xMode val="edge"/>
              <c:yMode val="edge"/>
              <c:x val="0.20463250793759591"/>
              <c:y val="0.9334944828474518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title>
        <c:numFmt formatCode="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crossAx val="863390208"/>
        <c:crosses val="autoZero"/>
        <c:auto val="1"/>
        <c:lblAlgn val="ctr"/>
        <c:lblOffset val="100"/>
        <c:noMultiLvlLbl val="0"/>
      </c:catAx>
      <c:valAx>
        <c:axId val="8633902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r>
                  <a:rPr lang="en-US"/>
                  <a:t>Perceived Productivity Quotient </a:t>
                </a:r>
                <a:r>
                  <a:rPr lang="en-US" baseline="30000"/>
                  <a:t>[1]</a:t>
                </a:r>
              </a:p>
            </c:rich>
          </c:tx>
          <c:layout>
            <c:manualLayout>
              <c:xMode val="edge"/>
              <c:yMode val="edge"/>
              <c:x val="3.2973249866873749E-3"/>
              <c:y val="7.0307844231677477E-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crossAx val="1308793824"/>
        <c:crosses val="autoZero"/>
        <c:crossBetween val="midCat"/>
        <c:majorUnit val="1"/>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3">
              <a:lumMod val="50000"/>
            </a:schemeClr>
          </a:solidFill>
          <a:latin typeface="Montserrat" panose="000005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888261851015801E-2"/>
          <c:y val="0.10788757932910245"/>
          <c:w val="0.89644469525959369"/>
          <c:h val="0.81595648232094287"/>
        </c:manualLayout>
      </c:layout>
      <c:barChart>
        <c:barDir val="col"/>
        <c:grouping val="stacked"/>
        <c:varyColors val="0"/>
        <c:ser>
          <c:idx val="0"/>
          <c:order val="0"/>
          <c:spPr>
            <a:solidFill>
              <a:schemeClr val="accent3"/>
            </a:solidFill>
            <a:ln>
              <a:noFill/>
            </a:ln>
          </c:spPr>
          <c:invertIfNegative val="0"/>
          <c:dLbls>
            <c:dLbl>
              <c:idx val="0"/>
              <c:layout>
                <c:manualLayout>
                  <c:x val="0"/>
                  <c:y val="-0.42384406165004535"/>
                </c:manualLayout>
              </c:layout>
              <c:numFmt formatCode="#,##0.00;&quot;-&quot;#,##0.00" sourceLinked="0"/>
              <c:spPr>
                <a:noFill/>
                <a:ln>
                  <a:noFill/>
                </a:ln>
              </c:spPr>
              <c:txPr>
                <a:bodyPr wrap="none"/>
                <a:lstStyle/>
                <a:p>
                  <a:pPr>
                    <a:defRPr sz="1200" kern="1200">
                      <a:solidFill>
                        <a:srgbClr val="739052"/>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887-453D-856E-5273D86A1BB1}"/>
                </c:ext>
              </c:extLst>
            </c:dLbl>
            <c:dLbl>
              <c:idx val="1"/>
              <c:layout>
                <c:manualLayout>
                  <c:x val="0"/>
                  <c:y val="-0.4401631912964642"/>
                </c:manualLayout>
              </c:layout>
              <c:numFmt formatCode="#,##0.00;&quot;-&quot;#,##0.00" sourceLinked="0"/>
              <c:spPr>
                <a:noFill/>
                <a:ln>
                  <a:noFill/>
                </a:ln>
              </c:spPr>
              <c:txPr>
                <a:bodyPr wrap="none"/>
                <a:lstStyle/>
                <a:p>
                  <a:pPr>
                    <a:defRPr sz="1200" kern="1200">
                      <a:solidFill>
                        <a:srgbClr val="739052"/>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887-453D-856E-5273D86A1BB1}"/>
                </c:ext>
              </c:extLst>
            </c:dLbl>
            <c:dLbl>
              <c:idx val="2"/>
              <c:layout>
                <c:manualLayout>
                  <c:x val="0"/>
                  <c:y val="-0.35040797824116049"/>
                </c:manualLayout>
              </c:layout>
              <c:numFmt formatCode="#,##0.00;&quot;-&quot;#,##0.00" sourceLinked="0"/>
              <c:spPr>
                <a:noFill/>
                <a:ln>
                  <a:noFill/>
                </a:ln>
              </c:spPr>
              <c:txPr>
                <a:bodyPr wrap="none"/>
                <a:lstStyle/>
                <a:p>
                  <a:pPr>
                    <a:defRPr sz="1200" kern="1200">
                      <a:solidFill>
                        <a:srgbClr val="739052"/>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887-453D-856E-5273D86A1BB1}"/>
                </c:ext>
              </c:extLst>
            </c:dLbl>
            <c:dLbl>
              <c:idx val="3"/>
              <c:layout>
                <c:manualLayout>
                  <c:x val="0"/>
                  <c:y val="-0.24025385312783318"/>
                </c:manualLayout>
              </c:layout>
              <c:numFmt formatCode="#,##0.00;&quot;-&quot;#,##0.00" sourceLinked="0"/>
              <c:spPr>
                <a:noFill/>
                <a:ln>
                  <a:noFill/>
                </a:ln>
              </c:spPr>
              <c:txPr>
                <a:bodyPr wrap="none"/>
                <a:lstStyle/>
                <a:p>
                  <a:pPr>
                    <a:defRPr sz="1200" kern="1200">
                      <a:solidFill>
                        <a:srgbClr val="739052"/>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887-453D-856E-5273D86A1BB1}"/>
                </c:ext>
              </c:extLst>
            </c:dLbl>
            <c:dLbl>
              <c:idx val="4"/>
              <c:layout>
                <c:manualLayout>
                  <c:x val="0"/>
                  <c:y val="-0.2484134179510426"/>
                </c:manualLayout>
              </c:layout>
              <c:numFmt formatCode="#,##0.00;&quot;-&quot;#,##0.00" sourceLinked="0"/>
              <c:spPr>
                <a:noFill/>
                <a:ln>
                  <a:noFill/>
                </a:ln>
              </c:spPr>
              <c:txPr>
                <a:bodyPr wrap="none"/>
                <a:lstStyle/>
                <a:p>
                  <a:pPr>
                    <a:defRPr sz="1200" kern="1200">
                      <a:solidFill>
                        <a:srgbClr val="739052"/>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887-453D-856E-5273D86A1BB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3.96</c:v>
                </c:pt>
                <c:pt idx="1">
                  <c:v>4</c:v>
                </c:pt>
                <c:pt idx="2">
                  <c:v>3.78</c:v>
                </c:pt>
                <c:pt idx="3">
                  <c:v>3.51</c:v>
                </c:pt>
                <c:pt idx="4">
                  <c:v>3.53</c:v>
                </c:pt>
              </c:numCache>
            </c:numRef>
          </c:val>
          <c:extLst>
            <c:ext xmlns:c16="http://schemas.microsoft.com/office/drawing/2014/chart" uri="{C3380CC4-5D6E-409C-BE32-E72D297353CC}">
              <c16:uniqueId val="{00000005-3887-453D-856E-5273D86A1BB1}"/>
            </c:ext>
          </c:extLst>
        </c:ser>
        <c:dLbls>
          <c:showLegendKey val="0"/>
          <c:showVal val="0"/>
          <c:showCatName val="0"/>
          <c:showSerName val="0"/>
          <c:showPercent val="0"/>
          <c:showBubbleSize val="0"/>
        </c:dLbls>
        <c:gapWidth val="80"/>
        <c:overlap val="100"/>
        <c:axId val="1089860783"/>
        <c:axId val="1"/>
      </c:barChart>
      <c:catAx>
        <c:axId val="108986078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
          <c:min val="3"/>
        </c:scaling>
        <c:delete val="0"/>
        <c:axPos val="l"/>
        <c:majorGridlines>
          <c:spPr>
            <a:ln>
              <a:noFill/>
            </a:ln>
          </c:spPr>
        </c:majorGridlines>
        <c:numFmt formatCode="#,##0.0;&quot;-&quot;#,##0.0" sourceLinked="0"/>
        <c:majorTickMark val="out"/>
        <c:minorTickMark val="none"/>
        <c:tickLblPos val="nextTo"/>
        <c:spPr>
          <a:ln w="9525" cmpd="sng" algn="ctr">
            <a:solidFill>
              <a:schemeClr val="tx1"/>
            </a:solidFill>
            <a:prstDash val="solid"/>
          </a:ln>
        </c:spPr>
        <c:txPr>
          <a:bodyPr wrap="none"/>
          <a:lstStyle/>
          <a:p>
            <a:pPr>
              <a:defRPr sz="1200" kern="1200">
                <a:solidFill>
                  <a:srgbClr val="739052"/>
                </a:solidFill>
                <a:latin typeface="Montserrat"/>
                <a:ea typeface="Arial"/>
                <a:cs typeface="+mn-cs"/>
                <a:sym typeface="Montserrat"/>
              </a:defRPr>
            </a:pPr>
            <a:endParaRPr lang="en-US"/>
          </a:p>
        </c:txPr>
        <c:crossAx val="1089860783"/>
        <c:crosses val="min"/>
        <c:crossBetween val="between"/>
        <c:majorUnit val="0.1"/>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5640138408304492E-2"/>
          <c:y val="8.9388696655132646E-2"/>
          <c:w val="0.89936562860438296"/>
          <c:h val="0.82122260668973468"/>
        </c:manualLayout>
      </c:layout>
      <c:barChart>
        <c:barDir val="col"/>
        <c:grouping val="stacked"/>
        <c:varyColors val="0"/>
        <c:ser>
          <c:idx val="0"/>
          <c:order val="0"/>
          <c:spPr>
            <a:solidFill>
              <a:schemeClr val="accent1"/>
            </a:solidFill>
            <a:ln>
              <a:noFill/>
            </a:ln>
          </c:spPr>
          <c:invertIfNegative val="0"/>
          <c:dLbls>
            <c:dLbl>
              <c:idx val="0"/>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F31-4BEB-9B30-8B0EE0CE1C67}"/>
                </c:ext>
              </c:extLst>
            </c:dLbl>
            <c:dLbl>
              <c:idx val="1"/>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F31-4BEB-9B30-8B0EE0CE1C67}"/>
                </c:ext>
              </c:extLst>
            </c:dLbl>
            <c:dLbl>
              <c:idx val="2"/>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F31-4BEB-9B30-8B0EE0CE1C67}"/>
                </c:ext>
              </c:extLst>
            </c:dLbl>
            <c:dLbl>
              <c:idx val="3"/>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4F31-4BEB-9B30-8B0EE0CE1C67}"/>
                </c:ext>
              </c:extLst>
            </c:dLbl>
            <c:dLbl>
              <c:idx val="4"/>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4F31-4BEB-9B30-8B0EE0CE1C6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119</c:v>
                </c:pt>
                <c:pt idx="1">
                  <c:v>121</c:v>
                </c:pt>
                <c:pt idx="2">
                  <c:v>151</c:v>
                </c:pt>
                <c:pt idx="3">
                  <c:v>108</c:v>
                </c:pt>
                <c:pt idx="4">
                  <c:v>112</c:v>
                </c:pt>
              </c:numCache>
            </c:numRef>
          </c:val>
          <c:extLst>
            <c:ext xmlns:c16="http://schemas.microsoft.com/office/drawing/2014/chart" uri="{C3380CC4-5D6E-409C-BE32-E72D297353CC}">
              <c16:uniqueId val="{00000005-4F31-4BEB-9B30-8B0EE0CE1C67}"/>
            </c:ext>
          </c:extLst>
        </c:ser>
        <c:ser>
          <c:idx val="1"/>
          <c:order val="1"/>
          <c:spPr>
            <a:solidFill>
              <a:schemeClr val="accent2"/>
            </a:solidFill>
            <a:ln>
              <a:noFill/>
            </a:ln>
          </c:spPr>
          <c:invertIfNegative val="0"/>
          <c:dLbls>
            <c:dLbl>
              <c:idx val="0"/>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4F31-4BEB-9B30-8B0EE0CE1C67}"/>
                </c:ext>
              </c:extLst>
            </c:dLbl>
            <c:dLbl>
              <c:idx val="1"/>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4F31-4BEB-9B30-8B0EE0CE1C67}"/>
                </c:ext>
              </c:extLst>
            </c:dLbl>
            <c:dLbl>
              <c:idx val="2"/>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4F31-4BEB-9B30-8B0EE0CE1C67}"/>
                </c:ext>
              </c:extLst>
            </c:dLbl>
            <c:dLbl>
              <c:idx val="3"/>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4F31-4BEB-9B30-8B0EE0CE1C67}"/>
                </c:ext>
              </c:extLst>
            </c:dLbl>
            <c:dLbl>
              <c:idx val="4"/>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4F31-4BEB-9B30-8B0EE0CE1C6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Sheet1!$A$2:$E$2</c:f>
              <c:numCache>
                <c:formatCode>General</c:formatCode>
                <c:ptCount val="5"/>
                <c:pt idx="0">
                  <c:v>50</c:v>
                </c:pt>
                <c:pt idx="1">
                  <c:v>47</c:v>
                </c:pt>
                <c:pt idx="2">
                  <c:v>74</c:v>
                </c:pt>
                <c:pt idx="3">
                  <c:v>99</c:v>
                </c:pt>
                <c:pt idx="4">
                  <c:v>108</c:v>
                </c:pt>
              </c:numCache>
            </c:numRef>
          </c:val>
          <c:extLst>
            <c:ext xmlns:c16="http://schemas.microsoft.com/office/drawing/2014/chart" uri="{C3380CC4-5D6E-409C-BE32-E72D297353CC}">
              <c16:uniqueId val="{0000000B-4F31-4BEB-9B30-8B0EE0CE1C67}"/>
            </c:ext>
          </c:extLst>
        </c:ser>
        <c:ser>
          <c:idx val="2"/>
          <c:order val="2"/>
          <c:spPr>
            <a:solidFill>
              <a:schemeClr val="accent3"/>
            </a:solidFill>
            <a:ln>
              <a:noFill/>
            </a:ln>
          </c:spPr>
          <c:invertIfNegative val="0"/>
          <c:dLbls>
            <c:dLbl>
              <c:idx val="0"/>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4F31-4BEB-9B30-8B0EE0CE1C67}"/>
                </c:ext>
              </c:extLst>
            </c:dLbl>
            <c:dLbl>
              <c:idx val="1"/>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4F31-4BEB-9B30-8B0EE0CE1C67}"/>
                </c:ext>
              </c:extLst>
            </c:dLbl>
            <c:dLbl>
              <c:idx val="2"/>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4F31-4BEB-9B30-8B0EE0CE1C67}"/>
                </c:ext>
              </c:extLst>
            </c:dLbl>
            <c:dLbl>
              <c:idx val="3"/>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4F31-4BEB-9B30-8B0EE0CE1C67}"/>
                </c:ext>
              </c:extLst>
            </c:dLbl>
            <c:dLbl>
              <c:idx val="4"/>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4F31-4BEB-9B30-8B0EE0CE1C6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Sheet1!$A$3:$E$3</c:f>
              <c:numCache>
                <c:formatCode>General</c:formatCode>
                <c:ptCount val="5"/>
                <c:pt idx="0">
                  <c:v>41</c:v>
                </c:pt>
                <c:pt idx="1">
                  <c:v>21</c:v>
                </c:pt>
                <c:pt idx="2">
                  <c:v>55</c:v>
                </c:pt>
                <c:pt idx="3">
                  <c:v>49</c:v>
                </c:pt>
                <c:pt idx="4">
                  <c:v>54</c:v>
                </c:pt>
              </c:numCache>
            </c:numRef>
          </c:val>
          <c:extLst>
            <c:ext xmlns:c16="http://schemas.microsoft.com/office/drawing/2014/chart" uri="{C3380CC4-5D6E-409C-BE32-E72D297353CC}">
              <c16:uniqueId val="{00000011-4F31-4BEB-9B30-8B0EE0CE1C67}"/>
            </c:ext>
          </c:extLst>
        </c:ser>
        <c:dLbls>
          <c:showLegendKey val="0"/>
          <c:showVal val="0"/>
          <c:showCatName val="0"/>
          <c:showSerName val="0"/>
          <c:showPercent val="0"/>
          <c:showBubbleSize val="0"/>
        </c:dLbls>
        <c:gapWidth val="80"/>
        <c:overlap val="100"/>
        <c:axId val="1655980367"/>
        <c:axId val="1"/>
      </c:barChart>
      <c:catAx>
        <c:axId val="165598036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00"/>
          <c:min val="0"/>
        </c:scaling>
        <c:delete val="0"/>
        <c:axPos val="l"/>
        <c:majorGridlines>
          <c:spPr>
            <a:ln>
              <a:noFill/>
            </a:ln>
          </c:spPr>
        </c:majorGridlines>
        <c:numFmt formatCode="#,##0;&quot;-&quot;#,##0" sourceLinked="0"/>
        <c:majorTickMark val="out"/>
        <c:minorTickMark val="none"/>
        <c:tickLblPos val="nextTo"/>
        <c:spPr>
          <a:ln w="9525" cmpd="sng" algn="ctr">
            <a:solidFill>
              <a:schemeClr val="accent3"/>
            </a:solidFill>
            <a:prstDash val="solid"/>
          </a:ln>
        </c:spPr>
        <c:txPr>
          <a:bodyPr wrap="none"/>
          <a:lstStyle/>
          <a:p>
            <a:pPr>
              <a:defRPr sz="1000" kern="1200">
                <a:solidFill>
                  <a:srgbClr val="739052"/>
                </a:solidFill>
                <a:latin typeface="Montserrat"/>
                <a:ea typeface="Arial"/>
                <a:cs typeface="+mn-cs"/>
              </a:defRPr>
            </a:pPr>
            <a:endParaRPr lang="en-US"/>
          </a:p>
        </c:txPr>
        <c:crossAx val="1655980367"/>
        <c:crosses val="min"/>
        <c:crossBetween val="between"/>
        <c:majorUnit val="50"/>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0-20%</c:v>
                </c:pt>
                <c:pt idx="1">
                  <c:v>20-40%</c:v>
                </c:pt>
                <c:pt idx="2">
                  <c:v>40-60%</c:v>
                </c:pt>
                <c:pt idx="3">
                  <c:v>60-80%</c:v>
                </c:pt>
                <c:pt idx="4">
                  <c:v>80-100%</c:v>
                </c:pt>
              </c:strCache>
            </c:strRef>
          </c:cat>
          <c:val>
            <c:numRef>
              <c:f>Sheet1!$B$2:$B$6</c:f>
              <c:numCache>
                <c:formatCode>General</c:formatCode>
                <c:ptCount val="5"/>
                <c:pt idx="0">
                  <c:v>3.1</c:v>
                </c:pt>
                <c:pt idx="1">
                  <c:v>2.95</c:v>
                </c:pt>
                <c:pt idx="2">
                  <c:v>3</c:v>
                </c:pt>
                <c:pt idx="3">
                  <c:v>2.9</c:v>
                </c:pt>
                <c:pt idx="4">
                  <c:v>2.5</c:v>
                </c:pt>
              </c:numCache>
            </c:numRef>
          </c:val>
          <c:extLst>
            <c:ext xmlns:c16="http://schemas.microsoft.com/office/drawing/2014/chart" uri="{C3380CC4-5D6E-409C-BE32-E72D297353CC}">
              <c16:uniqueId val="{00000000-04F3-4C9D-8078-AAA3CEB2AEB3}"/>
            </c:ext>
          </c:extLst>
        </c:ser>
        <c:dLbls>
          <c:dLblPos val="outEnd"/>
          <c:showLegendKey val="0"/>
          <c:showVal val="1"/>
          <c:showCatName val="0"/>
          <c:showSerName val="0"/>
          <c:showPercent val="0"/>
          <c:showBubbleSize val="0"/>
        </c:dLbls>
        <c:gapWidth val="149"/>
        <c:overlap val="-27"/>
        <c:axId val="706006944"/>
        <c:axId val="871302704"/>
      </c:barChart>
      <c:catAx>
        <c:axId val="70600694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r>
                  <a:rPr lang="en-US"/>
                  <a:t>WFH Preference Rate in a Week</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crossAx val="871302704"/>
        <c:crosses val="autoZero"/>
        <c:auto val="1"/>
        <c:lblAlgn val="ctr"/>
        <c:lblOffset val="100"/>
        <c:noMultiLvlLbl val="0"/>
      </c:catAx>
      <c:valAx>
        <c:axId val="871302704"/>
        <c:scaling>
          <c:orientation val="minMax"/>
          <c:min val="0.60000000000000009"/>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r>
                  <a:rPr lang="en-US"/>
                  <a:t>Cultural Quotient</a:t>
                </a:r>
                <a:r>
                  <a:rPr lang="en-US" baseline="0"/>
                  <a:t> </a:t>
                </a:r>
                <a:r>
                  <a:rPr lang="en-US" baseline="30000"/>
                  <a:t>[1]</a:t>
                </a:r>
                <a:endParaRPr lang="en-US"/>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crossAx val="706006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3">
              <a:lumMod val="50000"/>
            </a:schemeClr>
          </a:solidFill>
          <a:latin typeface="Montserrat" panose="00000500000000000000" pitchFamily="2"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652305366591082E-2"/>
          <c:y val="0.10788757932910245"/>
          <c:w val="0.96069538926681786"/>
          <c:h val="0.81595648232094287"/>
        </c:manualLayout>
      </c:layout>
      <c:barChart>
        <c:barDir val="col"/>
        <c:grouping val="stacked"/>
        <c:varyColors val="0"/>
        <c:ser>
          <c:idx val="0"/>
          <c:order val="0"/>
          <c:spPr>
            <a:solidFill>
              <a:schemeClr val="accent3"/>
            </a:solidFill>
            <a:ln>
              <a:noFill/>
            </a:ln>
          </c:spPr>
          <c:invertIfNegative val="0"/>
          <c:dLbls>
            <c:dLbl>
              <c:idx val="0"/>
              <c:layout>
                <c:manualLayout>
                  <c:x val="0"/>
                  <c:y val="-0.4401631912964642"/>
                </c:manualLayout>
              </c:layout>
              <c:numFmt formatCode="#,##0.00;&quot;-&quot;#,##0.00" sourceLinked="0"/>
              <c:spPr>
                <a:noFill/>
                <a:ln>
                  <a:noFill/>
                </a:ln>
              </c:spPr>
              <c:txPr>
                <a:bodyPr wrap="none"/>
                <a:lstStyle/>
                <a:p>
                  <a:pPr>
                    <a:defRPr sz="1200" kern="1200">
                      <a:solidFill>
                        <a:srgbClr val="739052"/>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0BD-41AD-9280-7F1AD2ED4345}"/>
                </c:ext>
              </c:extLst>
            </c:dLbl>
            <c:dLbl>
              <c:idx val="1"/>
              <c:layout>
                <c:manualLayout>
                  <c:x val="0"/>
                  <c:y val="-0.34859474161378062"/>
                </c:manualLayout>
              </c:layout>
              <c:numFmt formatCode="#,##0.00;&quot;-&quot;#,##0.00" sourceLinked="0"/>
              <c:spPr>
                <a:noFill/>
                <a:ln>
                  <a:noFill/>
                </a:ln>
              </c:spPr>
              <c:txPr>
                <a:bodyPr wrap="none"/>
                <a:lstStyle/>
                <a:p>
                  <a:pPr>
                    <a:defRPr sz="1200" kern="1200">
                      <a:solidFill>
                        <a:srgbClr val="739052"/>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0BD-41AD-9280-7F1AD2ED4345}"/>
                </c:ext>
              </c:extLst>
            </c:dLbl>
            <c:dLbl>
              <c:idx val="2"/>
              <c:layout>
                <c:manualLayout>
                  <c:x val="0"/>
                  <c:y val="-0.28739800543970989"/>
                </c:manualLayout>
              </c:layout>
              <c:numFmt formatCode="#,##0.00;&quot;-&quot;#,##0.00" sourceLinked="0"/>
              <c:spPr>
                <a:noFill/>
                <a:ln>
                  <a:noFill/>
                </a:ln>
              </c:spPr>
              <c:txPr>
                <a:bodyPr wrap="none"/>
                <a:lstStyle/>
                <a:p>
                  <a:pPr>
                    <a:defRPr sz="1200" kern="1200">
                      <a:solidFill>
                        <a:srgbClr val="739052"/>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0BD-41AD-9280-7F1AD2ED4345}"/>
                </c:ext>
              </c:extLst>
            </c:dLbl>
            <c:dLbl>
              <c:idx val="3"/>
              <c:layout>
                <c:manualLayout>
                  <c:x val="0"/>
                  <c:y val="-0.21033544877606528"/>
                </c:manualLayout>
              </c:layout>
              <c:numFmt formatCode="#,##0.00;&quot;-&quot;#,##0.00" sourceLinked="0"/>
              <c:spPr>
                <a:noFill/>
                <a:ln>
                  <a:noFill/>
                </a:ln>
              </c:spPr>
              <c:txPr>
                <a:bodyPr wrap="none"/>
                <a:lstStyle/>
                <a:p>
                  <a:pPr>
                    <a:defRPr sz="1200" kern="1200">
                      <a:solidFill>
                        <a:srgbClr val="739052"/>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0BD-41AD-9280-7F1AD2ED434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0.8</c:v>
                </c:pt>
                <c:pt idx="1">
                  <c:v>0.62</c:v>
                </c:pt>
                <c:pt idx="2">
                  <c:v>0.5</c:v>
                </c:pt>
                <c:pt idx="3">
                  <c:v>0.35</c:v>
                </c:pt>
              </c:numCache>
            </c:numRef>
          </c:val>
          <c:extLst>
            <c:ext xmlns:c16="http://schemas.microsoft.com/office/drawing/2014/chart" uri="{C3380CC4-5D6E-409C-BE32-E72D297353CC}">
              <c16:uniqueId val="{00000004-30BD-41AD-9280-7F1AD2ED4345}"/>
            </c:ext>
          </c:extLst>
        </c:ser>
        <c:dLbls>
          <c:showLegendKey val="0"/>
          <c:showVal val="0"/>
          <c:showCatName val="0"/>
          <c:showSerName val="0"/>
          <c:showPercent val="0"/>
          <c:showBubbleSize val="0"/>
        </c:dLbls>
        <c:gapWidth val="80"/>
        <c:overlap val="100"/>
        <c:axId val="1110049952"/>
        <c:axId val="1"/>
      </c:barChart>
      <c:catAx>
        <c:axId val="111004995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0.8"/>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200" kern="1200">
                <a:latin typeface="Montserrat"/>
                <a:ea typeface="+mn-ea"/>
                <a:cs typeface="+mn-cs"/>
                <a:sym typeface="Montserrat"/>
              </a:defRPr>
            </a:pPr>
            <a:endParaRPr lang="en-US"/>
          </a:p>
        </c:txPr>
        <c:crossAx val="1110049952"/>
        <c:crosses val="min"/>
        <c:crossBetween val="between"/>
        <c:majorUnit val="0.1"/>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652305366591082E-2"/>
          <c:y val="0.10788757932910245"/>
          <c:w val="0.96069538926681786"/>
          <c:h val="0.81595648232094287"/>
        </c:manualLayout>
      </c:layout>
      <c:barChart>
        <c:barDir val="col"/>
        <c:grouping val="stacked"/>
        <c:varyColors val="0"/>
        <c:ser>
          <c:idx val="0"/>
          <c:order val="0"/>
          <c:spPr>
            <a:solidFill>
              <a:schemeClr val="accent3"/>
            </a:solidFill>
            <a:ln>
              <a:noFill/>
            </a:ln>
          </c:spPr>
          <c:invertIfNegative val="0"/>
          <c:dLbls>
            <c:dLbl>
              <c:idx val="0"/>
              <c:layout>
                <c:manualLayout>
                  <c:x val="0"/>
                  <c:y val="-0.4401631912964642"/>
                </c:manualLayout>
              </c:layout>
              <c:numFmt formatCode="#,##0.00;&quot;-&quot;#,##0.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0B07-4260-935C-55D6EF54AEA1}"/>
                </c:ext>
              </c:extLst>
            </c:dLbl>
            <c:dLbl>
              <c:idx val="1"/>
              <c:layout>
                <c:manualLayout>
                  <c:x val="0"/>
                  <c:y val="-0.34859474161378062"/>
                </c:manualLayout>
              </c:layout>
              <c:numFmt formatCode="#,##0.00;&quot;-&quot;#,##0.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B07-4260-935C-55D6EF54AEA1}"/>
                </c:ext>
              </c:extLst>
            </c:dLbl>
            <c:dLbl>
              <c:idx val="2"/>
              <c:layout>
                <c:manualLayout>
                  <c:x val="0"/>
                  <c:y val="-0.28739800543970989"/>
                </c:manualLayout>
              </c:layout>
              <c:numFmt formatCode="#,##0.00;&quot;-&quot;#,##0.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0B07-4260-935C-55D6EF54AEA1}"/>
                </c:ext>
              </c:extLst>
            </c:dLbl>
            <c:dLbl>
              <c:idx val="3"/>
              <c:layout>
                <c:manualLayout>
                  <c:x val="0"/>
                  <c:y val="-0.21033544877606528"/>
                </c:manualLayout>
              </c:layout>
              <c:numFmt formatCode="#,##0.00;&quot;-&quot;#,##0.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B07-4260-935C-55D6EF54AEA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0.8</c:v>
                </c:pt>
                <c:pt idx="1">
                  <c:v>0.62</c:v>
                </c:pt>
                <c:pt idx="2">
                  <c:v>0.5</c:v>
                </c:pt>
                <c:pt idx="3">
                  <c:v>0.35</c:v>
                </c:pt>
              </c:numCache>
            </c:numRef>
          </c:val>
          <c:extLst>
            <c:ext xmlns:c16="http://schemas.microsoft.com/office/drawing/2014/chart" uri="{C3380CC4-5D6E-409C-BE32-E72D297353CC}">
              <c16:uniqueId val="{00000004-0B07-4260-935C-55D6EF54AEA1}"/>
            </c:ext>
          </c:extLst>
        </c:ser>
        <c:dLbls>
          <c:showLegendKey val="0"/>
          <c:showVal val="0"/>
          <c:showCatName val="0"/>
          <c:showSerName val="0"/>
          <c:showPercent val="0"/>
          <c:showBubbleSize val="0"/>
        </c:dLbls>
        <c:gapWidth val="80"/>
        <c:overlap val="100"/>
        <c:axId val="1830490959"/>
        <c:axId val="1"/>
      </c:barChart>
      <c:catAx>
        <c:axId val="183049095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0.8"/>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200" kern="1200">
                <a:latin typeface="Montserrat"/>
                <a:ea typeface="+mn-ea"/>
                <a:cs typeface="+mn-cs"/>
                <a:sym typeface="Montserrat"/>
              </a:defRPr>
            </a:pPr>
            <a:endParaRPr lang="en-US"/>
          </a:p>
        </c:txPr>
        <c:crossAx val="1830490959"/>
        <c:crosses val="min"/>
        <c:crossBetween val="between"/>
        <c:majorUnit val="0.1"/>
      </c:valAx>
    </c:plotArea>
    <c:plotVisOnly val="0"/>
    <c:dispBlanksAs val="gap"/>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788690476190477"/>
          <c:y val="8.9310504396112905E-2"/>
          <c:w val="0.8727678571428571"/>
          <c:h val="0.83294770939379914"/>
        </c:manualLayout>
      </c:layout>
      <c:barChart>
        <c:barDir val="col"/>
        <c:grouping val="stacked"/>
        <c:varyColors val="0"/>
        <c:ser>
          <c:idx val="0"/>
          <c:order val="0"/>
          <c:spPr>
            <a:solidFill>
              <a:schemeClr val="accent3"/>
            </a:solidFill>
            <a:ln>
              <a:noFill/>
            </a:ln>
          </c:spPr>
          <c:invertIfNegative val="0"/>
          <c:dLbls>
            <c:dLbl>
              <c:idx val="0"/>
              <c:layout>
                <c:manualLayout>
                  <c:x val="0"/>
                  <c:y val="-0.43914854234150857"/>
                </c:manualLayout>
              </c:layout>
              <c:numFmt formatCode="#,##0.0;&quot;-&quot;#,##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1DF-43F1-A9AA-B45045979705}"/>
                </c:ext>
              </c:extLst>
            </c:dLbl>
            <c:dLbl>
              <c:idx val="1"/>
              <c:layout>
                <c:manualLayout>
                  <c:x val="0"/>
                  <c:y val="-0.40768162887552062"/>
                </c:manualLayout>
              </c:layout>
              <c:numFmt formatCode="#,##0.0;&quot;-&quot;#,##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1DF-43F1-A9AA-B45045979705}"/>
                </c:ext>
              </c:extLst>
            </c:dLbl>
            <c:dLbl>
              <c:idx val="2"/>
              <c:layout>
                <c:manualLayout>
                  <c:x val="0"/>
                  <c:y val="-0.30356316520129567"/>
                </c:manualLayout>
              </c:layout>
              <c:numFmt formatCode="#,##0.0;&quot;-&quot;#,##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71DF-43F1-A9AA-B45045979705}"/>
                </c:ext>
              </c:extLst>
            </c:dLbl>
            <c:dLbl>
              <c:idx val="3"/>
              <c:layout>
                <c:manualLayout>
                  <c:x val="0"/>
                  <c:y val="-0.31420638593243866"/>
                </c:manualLayout>
              </c:layout>
              <c:numFmt formatCode="#,##0.0;&quot;-&quot;#,##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71DF-43F1-A9AA-B45045979705}"/>
                </c:ext>
              </c:extLst>
            </c:dLbl>
            <c:dLbl>
              <c:idx val="4"/>
              <c:layout>
                <c:manualLayout>
                  <c:x val="0"/>
                  <c:y val="-0.1892642295233688"/>
                </c:manualLayout>
              </c:layout>
              <c:numFmt formatCode="#,##0.0;&quot;-&quot;#,##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71DF-43F1-A9AA-B4504597970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3.9</c:v>
                </c:pt>
                <c:pt idx="1">
                  <c:v>3.6</c:v>
                </c:pt>
                <c:pt idx="2">
                  <c:v>2.6</c:v>
                </c:pt>
                <c:pt idx="3">
                  <c:v>2.7</c:v>
                </c:pt>
                <c:pt idx="4">
                  <c:v>1.5</c:v>
                </c:pt>
              </c:numCache>
            </c:numRef>
          </c:val>
          <c:extLst>
            <c:ext xmlns:c16="http://schemas.microsoft.com/office/drawing/2014/chart" uri="{C3380CC4-5D6E-409C-BE32-E72D297353CC}">
              <c16:uniqueId val="{00000005-71DF-43F1-A9AA-B45045979705}"/>
            </c:ext>
          </c:extLst>
        </c:ser>
        <c:dLbls>
          <c:showLegendKey val="0"/>
          <c:showVal val="0"/>
          <c:showCatName val="0"/>
          <c:showSerName val="0"/>
          <c:showPercent val="0"/>
          <c:showBubbleSize val="0"/>
        </c:dLbls>
        <c:gapWidth val="80"/>
        <c:overlap val="100"/>
        <c:axId val="1720420607"/>
        <c:axId val="1"/>
      </c:barChart>
      <c:catAx>
        <c:axId val="172042060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
          <c:min val="0"/>
        </c:scaling>
        <c:delete val="0"/>
        <c:axPos val="l"/>
        <c:majorGridlines>
          <c:spPr>
            <a:ln>
              <a:noFill/>
            </a:ln>
          </c:spPr>
        </c:majorGridlines>
        <c:numFmt formatCode="#,##0.0;&quot;-&quot;#,##0.0" sourceLinked="0"/>
        <c:majorTickMark val="out"/>
        <c:minorTickMark val="none"/>
        <c:tickLblPos val="nextTo"/>
        <c:spPr>
          <a:ln w="9525" cmpd="sng" algn="ctr">
            <a:solidFill>
              <a:schemeClr val="tx1"/>
            </a:solidFill>
            <a:prstDash val="solid"/>
          </a:ln>
        </c:spPr>
        <c:txPr>
          <a:bodyPr wrap="none"/>
          <a:lstStyle/>
          <a:p>
            <a:pPr>
              <a:defRPr sz="1100" kern="1200">
                <a:solidFill>
                  <a:srgbClr val="739052"/>
                </a:solidFill>
                <a:latin typeface="Montserrat"/>
                <a:ea typeface="Arial"/>
                <a:cs typeface="+mn-cs"/>
              </a:defRPr>
            </a:pPr>
            <a:endParaRPr lang="en-US"/>
          </a:p>
        </c:txPr>
        <c:crossAx val="1720420607"/>
        <c:crosses val="min"/>
        <c:crossBetween val="between"/>
        <c:majorUnit val="0.5"/>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6770186335403723E-2"/>
          <c:y val="8.9388696655132646E-2"/>
          <c:w val="0.91031055900621116"/>
          <c:h val="0.82122260668973468"/>
        </c:manualLayout>
      </c:layout>
      <c:barChart>
        <c:barDir val="col"/>
        <c:grouping val="stacked"/>
        <c:varyColors val="0"/>
        <c:ser>
          <c:idx val="0"/>
          <c:order val="0"/>
          <c:spPr>
            <a:solidFill>
              <a:schemeClr val="accent1"/>
            </a:solidFill>
            <a:ln>
              <a:noFill/>
            </a:ln>
          </c:spPr>
          <c:invertIfNegative val="0"/>
          <c:dLbls>
            <c:dLbl>
              <c:idx val="0"/>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4BD6-497C-84D7-98961F57FD3F}"/>
                </c:ext>
              </c:extLst>
            </c:dLbl>
            <c:dLbl>
              <c:idx val="1"/>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BD6-497C-84D7-98961F57FD3F}"/>
                </c:ext>
              </c:extLst>
            </c:dLbl>
            <c:dLbl>
              <c:idx val="2"/>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4BD6-497C-84D7-98961F57FD3F}"/>
                </c:ext>
              </c:extLst>
            </c:dLbl>
            <c:dLbl>
              <c:idx val="3"/>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4BD6-497C-84D7-98961F57FD3F}"/>
                </c:ext>
              </c:extLst>
            </c:dLbl>
            <c:dLbl>
              <c:idx val="4"/>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4BD6-497C-84D7-98961F57FD3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119</c:v>
                </c:pt>
                <c:pt idx="1">
                  <c:v>121</c:v>
                </c:pt>
                <c:pt idx="2">
                  <c:v>151</c:v>
                </c:pt>
                <c:pt idx="3">
                  <c:v>108</c:v>
                </c:pt>
                <c:pt idx="4">
                  <c:v>112</c:v>
                </c:pt>
              </c:numCache>
            </c:numRef>
          </c:val>
          <c:extLst>
            <c:ext xmlns:c16="http://schemas.microsoft.com/office/drawing/2014/chart" uri="{C3380CC4-5D6E-409C-BE32-E72D297353CC}">
              <c16:uniqueId val="{00000005-4BD6-497C-84D7-98961F57FD3F}"/>
            </c:ext>
          </c:extLst>
        </c:ser>
        <c:ser>
          <c:idx val="1"/>
          <c:order val="1"/>
          <c:spPr>
            <a:solidFill>
              <a:schemeClr val="accent2"/>
            </a:solidFill>
            <a:ln>
              <a:noFill/>
            </a:ln>
          </c:spPr>
          <c:invertIfNegative val="0"/>
          <c:dLbls>
            <c:dLbl>
              <c:idx val="0"/>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4BD6-497C-84D7-98961F57FD3F}"/>
                </c:ext>
              </c:extLst>
            </c:dLbl>
            <c:dLbl>
              <c:idx val="1"/>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4BD6-497C-84D7-98961F57FD3F}"/>
                </c:ext>
              </c:extLst>
            </c:dLbl>
            <c:dLbl>
              <c:idx val="2"/>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4BD6-497C-84D7-98961F57FD3F}"/>
                </c:ext>
              </c:extLst>
            </c:dLbl>
            <c:dLbl>
              <c:idx val="3"/>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4BD6-497C-84D7-98961F57FD3F}"/>
                </c:ext>
              </c:extLst>
            </c:dLbl>
            <c:dLbl>
              <c:idx val="4"/>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4BD6-497C-84D7-98961F57FD3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Sheet1!$A$2:$E$2</c:f>
              <c:numCache>
                <c:formatCode>General</c:formatCode>
                <c:ptCount val="5"/>
                <c:pt idx="0">
                  <c:v>50</c:v>
                </c:pt>
                <c:pt idx="1">
                  <c:v>47</c:v>
                </c:pt>
                <c:pt idx="2">
                  <c:v>74</c:v>
                </c:pt>
                <c:pt idx="3">
                  <c:v>99</c:v>
                </c:pt>
                <c:pt idx="4">
                  <c:v>108</c:v>
                </c:pt>
              </c:numCache>
            </c:numRef>
          </c:val>
          <c:extLst>
            <c:ext xmlns:c16="http://schemas.microsoft.com/office/drawing/2014/chart" uri="{C3380CC4-5D6E-409C-BE32-E72D297353CC}">
              <c16:uniqueId val="{0000000B-4BD6-497C-84D7-98961F57FD3F}"/>
            </c:ext>
          </c:extLst>
        </c:ser>
        <c:ser>
          <c:idx val="2"/>
          <c:order val="2"/>
          <c:spPr>
            <a:solidFill>
              <a:schemeClr val="accent3"/>
            </a:solidFill>
            <a:ln>
              <a:noFill/>
            </a:ln>
          </c:spPr>
          <c:invertIfNegative val="0"/>
          <c:dLbls>
            <c:dLbl>
              <c:idx val="0"/>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4BD6-497C-84D7-98961F57FD3F}"/>
                </c:ext>
              </c:extLst>
            </c:dLbl>
            <c:dLbl>
              <c:idx val="1"/>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4BD6-497C-84D7-98961F57FD3F}"/>
                </c:ext>
              </c:extLst>
            </c:dLbl>
            <c:dLbl>
              <c:idx val="2"/>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E-4BD6-497C-84D7-98961F57FD3F}"/>
                </c:ext>
              </c:extLst>
            </c:dLbl>
            <c:dLbl>
              <c:idx val="3"/>
              <c:layout>
                <c:manualLayout>
                  <c:x val="0"/>
                  <c:y val="-1.1534025374855825E-3"/>
                </c:manualLayout>
              </c:layout>
              <c:numFmt formatCode="#,##0;&quot;-&quot;#,##0" sourceLinked="0"/>
              <c:spPr>
                <a:noFill/>
                <a:ln>
                  <a:noFill/>
                </a:ln>
              </c:spPr>
              <c:txPr>
                <a:bodyPr wrap="none"/>
                <a:lstStyle/>
                <a:p>
                  <a:pPr>
                    <a:defRPr sz="11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4BD6-497C-84D7-98961F57FD3F}"/>
                </c:ext>
              </c:extLst>
            </c:dLbl>
            <c:dLbl>
              <c:idx val="4"/>
              <c:layout>
                <c:manualLayout>
                  <c:x val="0"/>
                  <c:y val="-1.7301038062283738E-3"/>
                </c:manualLayout>
              </c:layout>
              <c:numFmt formatCode="#,##0;&quot;-&quot;#,##0" sourceLinked="0"/>
              <c:spPr>
                <a:noFill/>
                <a:ln>
                  <a:noFill/>
                </a:ln>
              </c:spPr>
              <c:txPr>
                <a:bodyPr wrap="none"/>
                <a:lstStyle/>
                <a:p>
                  <a:pPr>
                    <a:defRPr sz="1100" kern="1200">
                      <a:solidFill>
                        <a:schemeClr val="tx1"/>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4BD6-497C-84D7-98961F57FD3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Sheet1!$A$3:$E$3</c:f>
              <c:numCache>
                <c:formatCode>General</c:formatCode>
                <c:ptCount val="5"/>
                <c:pt idx="0">
                  <c:v>41</c:v>
                </c:pt>
                <c:pt idx="1">
                  <c:v>21</c:v>
                </c:pt>
                <c:pt idx="2">
                  <c:v>55</c:v>
                </c:pt>
                <c:pt idx="3">
                  <c:v>49</c:v>
                </c:pt>
                <c:pt idx="4">
                  <c:v>54</c:v>
                </c:pt>
              </c:numCache>
            </c:numRef>
          </c:val>
          <c:extLst>
            <c:ext xmlns:c16="http://schemas.microsoft.com/office/drawing/2014/chart" uri="{C3380CC4-5D6E-409C-BE32-E72D297353CC}">
              <c16:uniqueId val="{00000011-4BD6-497C-84D7-98961F57FD3F}"/>
            </c:ext>
          </c:extLst>
        </c:ser>
        <c:dLbls>
          <c:showLegendKey val="0"/>
          <c:showVal val="0"/>
          <c:showCatName val="0"/>
          <c:showSerName val="0"/>
          <c:showPercent val="0"/>
          <c:showBubbleSize val="0"/>
        </c:dLbls>
        <c:gapWidth val="80"/>
        <c:overlap val="100"/>
        <c:axId val="1717537999"/>
        <c:axId val="1"/>
      </c:barChart>
      <c:catAx>
        <c:axId val="171753799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00"/>
          <c:min val="0"/>
        </c:scaling>
        <c:delete val="0"/>
        <c:axPos val="l"/>
        <c:majorGridlines>
          <c:spPr>
            <a:ln>
              <a:noFill/>
            </a:ln>
          </c:spPr>
        </c:majorGridlines>
        <c:numFmt formatCode="#,##0;&quot;-&quot;#,##0" sourceLinked="0"/>
        <c:majorTickMark val="out"/>
        <c:minorTickMark val="none"/>
        <c:tickLblPos val="nextTo"/>
        <c:spPr>
          <a:ln w="9525" cmpd="sng" algn="ctr">
            <a:solidFill>
              <a:schemeClr val="accent3"/>
            </a:solidFill>
            <a:prstDash val="solid"/>
          </a:ln>
        </c:spPr>
        <c:txPr>
          <a:bodyPr wrap="none"/>
          <a:lstStyle/>
          <a:p>
            <a:pPr>
              <a:defRPr sz="1050" kern="1200">
                <a:solidFill>
                  <a:srgbClr val="739052"/>
                </a:solidFill>
                <a:latin typeface="Montserrat"/>
                <a:ea typeface="Arial"/>
                <a:cs typeface="+mn-cs"/>
              </a:defRPr>
            </a:pPr>
            <a:endParaRPr lang="en-US"/>
          </a:p>
        </c:txPr>
        <c:crossAx val="1717537999"/>
        <c:crosses val="min"/>
        <c:crossBetween val="between"/>
        <c:majorUnit val="50"/>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7373872368860673E-2"/>
          <c:y val="3.3986928104575161E-2"/>
          <c:w val="0.96525225526227865"/>
          <c:h val="0.93202614379084969"/>
        </c:manualLayout>
      </c:layout>
      <c:barChart>
        <c:barDir val="col"/>
        <c:grouping val="stacked"/>
        <c:varyColors val="0"/>
        <c:ser>
          <c:idx val="0"/>
          <c:order val="0"/>
          <c:spPr>
            <a:solidFill>
              <a:schemeClr val="accent3"/>
            </a:solidFill>
            <a:ln>
              <a:noFill/>
            </a:ln>
          </c:spPr>
          <c:invertIfNegative val="0"/>
          <c:val>
            <c:numRef>
              <c:f>Sheet1!$A$1:$E$1</c:f>
              <c:numCache>
                <c:formatCode>General</c:formatCode>
                <c:ptCount val="5"/>
                <c:pt idx="0">
                  <c:v>0.84047151277013787</c:v>
                </c:pt>
                <c:pt idx="1">
                  <c:v>0.6404715127701377</c:v>
                </c:pt>
                <c:pt idx="2">
                  <c:v>0.74047151277013779</c:v>
                </c:pt>
                <c:pt idx="3">
                  <c:v>0.6404715127701377</c:v>
                </c:pt>
                <c:pt idx="4">
                  <c:v>0.24047151277013779</c:v>
                </c:pt>
              </c:numCache>
            </c:numRef>
          </c:val>
          <c:extLst>
            <c:ext xmlns:c16="http://schemas.microsoft.com/office/drawing/2014/chart" uri="{C3380CC4-5D6E-409C-BE32-E72D297353CC}">
              <c16:uniqueId val="{00000000-7F58-4847-8E27-AFB41EAC6014}"/>
            </c:ext>
          </c:extLst>
        </c:ser>
        <c:dLbls>
          <c:showLegendKey val="0"/>
          <c:showVal val="0"/>
          <c:showCatName val="0"/>
          <c:showSerName val="0"/>
          <c:showPercent val="0"/>
          <c:showBubbleSize val="0"/>
        </c:dLbls>
        <c:gapWidth val="80"/>
        <c:overlap val="100"/>
        <c:axId val="1873883055"/>
        <c:axId val="1"/>
      </c:barChart>
      <c:catAx>
        <c:axId val="1873883055"/>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0.84047151277013787"/>
          <c:min val="0"/>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1873883055"/>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7373872368860673E-2"/>
          <c:y val="3.3986928104575161E-2"/>
          <c:w val="0.96525225526227865"/>
          <c:h val="0.93202614379084969"/>
        </c:manualLayout>
      </c:layout>
      <c:barChart>
        <c:barDir val="col"/>
        <c:grouping val="stacked"/>
        <c:varyColors val="0"/>
        <c:ser>
          <c:idx val="0"/>
          <c:order val="0"/>
          <c:spPr>
            <a:solidFill>
              <a:schemeClr val="accent3"/>
            </a:solidFill>
            <a:ln>
              <a:noFill/>
            </a:ln>
          </c:spPr>
          <c:invertIfNegative val="0"/>
          <c:val>
            <c:numRef>
              <c:f>Sheet1!$A$1:$E$1</c:f>
              <c:numCache>
                <c:formatCode>General</c:formatCode>
                <c:ptCount val="5"/>
                <c:pt idx="0">
                  <c:v>0.84047151277013787</c:v>
                </c:pt>
                <c:pt idx="1">
                  <c:v>0.6404715127701377</c:v>
                </c:pt>
                <c:pt idx="2">
                  <c:v>0.74047151277013779</c:v>
                </c:pt>
                <c:pt idx="3">
                  <c:v>0.6404715127701377</c:v>
                </c:pt>
                <c:pt idx="4">
                  <c:v>0.24047151277013779</c:v>
                </c:pt>
              </c:numCache>
            </c:numRef>
          </c:val>
          <c:extLst>
            <c:ext xmlns:c16="http://schemas.microsoft.com/office/drawing/2014/chart" uri="{C3380CC4-5D6E-409C-BE32-E72D297353CC}">
              <c16:uniqueId val="{00000000-45CA-45A9-97CD-A3FF81401FE0}"/>
            </c:ext>
          </c:extLst>
        </c:ser>
        <c:dLbls>
          <c:showLegendKey val="0"/>
          <c:showVal val="0"/>
          <c:showCatName val="0"/>
          <c:showSerName val="0"/>
          <c:showPercent val="0"/>
          <c:showBubbleSize val="0"/>
        </c:dLbls>
        <c:gapWidth val="80"/>
        <c:overlap val="100"/>
        <c:axId val="1820682303"/>
        <c:axId val="1"/>
      </c:barChart>
      <c:catAx>
        <c:axId val="182068230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0.84047151277013787"/>
          <c:min val="0"/>
        </c:scaling>
        <c:delete val="0"/>
        <c:axPos val="l"/>
        <c:majorGridlines>
          <c:spPr>
            <a:ln>
              <a:noFill/>
            </a:ln>
          </c:spPr>
        </c:majorGridlines>
        <c:numFmt formatCode="General" sourceLinked="1"/>
        <c:majorTickMark val="none"/>
        <c:minorTickMark val="none"/>
        <c:tickLblPos val="none"/>
        <c:spPr>
          <a:ln w="9525" cmpd="sng" algn="ctr">
            <a:solidFill>
              <a:schemeClr val="tx1"/>
            </a:solidFill>
            <a:prstDash val="solid"/>
          </a:ln>
        </c:spPr>
        <c:crossAx val="1820682303"/>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9652305366591082E-2"/>
          <c:y val="0.10788757932910245"/>
          <c:w val="0.96069538926681786"/>
          <c:h val="0.81595648232094287"/>
        </c:manualLayout>
      </c:layout>
      <c:barChart>
        <c:barDir val="col"/>
        <c:grouping val="stacked"/>
        <c:varyColors val="0"/>
        <c:ser>
          <c:idx val="0"/>
          <c:order val="0"/>
          <c:spPr>
            <a:solidFill>
              <a:schemeClr val="accent3"/>
            </a:solidFill>
            <a:ln>
              <a:noFill/>
            </a:ln>
          </c:spPr>
          <c:invertIfNegative val="0"/>
          <c:dLbls>
            <c:dLbl>
              <c:idx val="0"/>
              <c:layout>
                <c:manualLayout>
                  <c:x val="0"/>
                  <c:y val="-0.4401631912964642"/>
                </c:manualLayout>
              </c:layout>
              <c:numFmt formatCode="#,##0.00;&quot;-&quot;#,##0.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0B07-4260-935C-55D6EF54AEA1}"/>
                </c:ext>
              </c:extLst>
            </c:dLbl>
            <c:dLbl>
              <c:idx val="1"/>
              <c:layout>
                <c:manualLayout>
                  <c:x val="0"/>
                  <c:y val="-0.34859474161378062"/>
                </c:manualLayout>
              </c:layout>
              <c:numFmt formatCode="#,##0.00;&quot;-&quot;#,##0.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B07-4260-935C-55D6EF54AEA1}"/>
                </c:ext>
              </c:extLst>
            </c:dLbl>
            <c:dLbl>
              <c:idx val="2"/>
              <c:layout>
                <c:manualLayout>
                  <c:x val="0"/>
                  <c:y val="-0.28739800543970989"/>
                </c:manualLayout>
              </c:layout>
              <c:numFmt formatCode="#,##0.00;&quot;-&quot;#,##0.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0B07-4260-935C-55D6EF54AEA1}"/>
                </c:ext>
              </c:extLst>
            </c:dLbl>
            <c:dLbl>
              <c:idx val="3"/>
              <c:layout>
                <c:manualLayout>
                  <c:x val="0"/>
                  <c:y val="-0.21033544877606528"/>
                </c:manualLayout>
              </c:layout>
              <c:numFmt formatCode="#,##0.00;&quot;-&quot;#,##0.00" sourceLinked="0"/>
              <c:spPr>
                <a:noFill/>
                <a:ln>
                  <a:noFill/>
                </a:ln>
              </c:spPr>
              <c:txPr>
                <a:bodyPr wrap="none"/>
                <a:lstStyle/>
                <a:p>
                  <a:pPr>
                    <a:defRPr sz="1200" kern="1200">
                      <a:solidFill>
                        <a:schemeClr val="accent3">
                          <a:lumMod val="50000"/>
                        </a:schemeClr>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B07-4260-935C-55D6EF54AEA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Sheet1!$A$1:$D$1</c:f>
              <c:numCache>
                <c:formatCode>General</c:formatCode>
                <c:ptCount val="4"/>
                <c:pt idx="0">
                  <c:v>0.8</c:v>
                </c:pt>
                <c:pt idx="1">
                  <c:v>0.62</c:v>
                </c:pt>
                <c:pt idx="2">
                  <c:v>0.5</c:v>
                </c:pt>
                <c:pt idx="3">
                  <c:v>0.35</c:v>
                </c:pt>
              </c:numCache>
            </c:numRef>
          </c:val>
          <c:extLst>
            <c:ext xmlns:c16="http://schemas.microsoft.com/office/drawing/2014/chart" uri="{C3380CC4-5D6E-409C-BE32-E72D297353CC}">
              <c16:uniqueId val="{00000004-0B07-4260-935C-55D6EF54AEA1}"/>
            </c:ext>
          </c:extLst>
        </c:ser>
        <c:dLbls>
          <c:showLegendKey val="0"/>
          <c:showVal val="0"/>
          <c:showCatName val="0"/>
          <c:showSerName val="0"/>
          <c:showPercent val="0"/>
          <c:showBubbleSize val="0"/>
        </c:dLbls>
        <c:gapWidth val="80"/>
        <c:overlap val="100"/>
        <c:axId val="1830490959"/>
        <c:axId val="1"/>
      </c:barChart>
      <c:catAx>
        <c:axId val="183049095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0.8"/>
          <c:min val="0"/>
        </c:scaling>
        <c:delete val="0"/>
        <c:axPos val="l"/>
        <c:majorGridlines>
          <c:spPr>
            <a:ln>
              <a:noFill/>
            </a:ln>
          </c:spPr>
        </c:majorGridlines>
        <c:numFmt formatCode="General" sourceLinked="1"/>
        <c:majorTickMark val="out"/>
        <c:minorTickMark val="none"/>
        <c:tickLblPos val="none"/>
        <c:spPr>
          <a:ln w="9525" cmpd="sng" algn="ctr">
            <a:solidFill>
              <a:schemeClr val="tx1"/>
            </a:solidFill>
            <a:prstDash val="solid"/>
          </a:ln>
        </c:spPr>
        <c:txPr>
          <a:bodyPr wrap="none"/>
          <a:lstStyle/>
          <a:p>
            <a:pPr>
              <a:defRPr sz="1200" kern="1200">
                <a:latin typeface="Montserrat"/>
                <a:ea typeface="+mn-ea"/>
                <a:cs typeface="+mn-cs"/>
                <a:sym typeface="Montserrat"/>
              </a:defRPr>
            </a:pPr>
            <a:endParaRPr lang="en-US"/>
          </a:p>
        </c:txPr>
        <c:crossAx val="1830490959"/>
        <c:crosses val="min"/>
        <c:crossBetween val="between"/>
        <c:majorUnit val="0.1"/>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888261851015801E-2"/>
          <c:y val="0.10788757932910245"/>
          <c:w val="0.89644469525959369"/>
          <c:h val="0.81595648232094287"/>
        </c:manualLayout>
      </c:layout>
      <c:barChart>
        <c:barDir val="col"/>
        <c:grouping val="stacked"/>
        <c:varyColors val="0"/>
        <c:ser>
          <c:idx val="0"/>
          <c:order val="0"/>
          <c:spPr>
            <a:solidFill>
              <a:schemeClr val="accent3"/>
            </a:solidFill>
            <a:ln>
              <a:noFill/>
            </a:ln>
          </c:spPr>
          <c:invertIfNegative val="0"/>
          <c:dLbls>
            <c:dLbl>
              <c:idx val="0"/>
              <c:layout>
                <c:manualLayout>
                  <c:x val="0"/>
                  <c:y val="-0.42384406165004535"/>
                </c:manualLayout>
              </c:layout>
              <c:numFmt formatCode="#,##0.00;&quot;-&quot;#,##0.00" sourceLinked="0"/>
              <c:spPr>
                <a:noFill/>
                <a:ln>
                  <a:noFill/>
                </a:ln>
              </c:spPr>
              <c:txPr>
                <a:bodyPr wrap="none"/>
                <a:lstStyle/>
                <a:p>
                  <a:pPr>
                    <a:defRPr sz="1200" kern="1200">
                      <a:solidFill>
                        <a:srgbClr val="739052"/>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887-453D-856E-5273D86A1BB1}"/>
                </c:ext>
              </c:extLst>
            </c:dLbl>
            <c:dLbl>
              <c:idx val="1"/>
              <c:layout>
                <c:manualLayout>
                  <c:x val="0"/>
                  <c:y val="-0.4401631912964642"/>
                </c:manualLayout>
              </c:layout>
              <c:numFmt formatCode="#,##0.00;&quot;-&quot;#,##0.00" sourceLinked="0"/>
              <c:spPr>
                <a:noFill/>
                <a:ln>
                  <a:noFill/>
                </a:ln>
              </c:spPr>
              <c:txPr>
                <a:bodyPr wrap="none"/>
                <a:lstStyle/>
                <a:p>
                  <a:pPr>
                    <a:defRPr sz="1200" kern="1200">
                      <a:solidFill>
                        <a:srgbClr val="739052"/>
                      </a:solidFill>
                      <a:latin typeface="Montserrat"/>
                      <a:ea typeface="Arial"/>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887-453D-856E-5273D86A1BB1}"/>
                </c:ext>
              </c:extLst>
            </c:dLbl>
            <c:dLbl>
              <c:idx val="2"/>
              <c:layout>
                <c:manualLayout>
                  <c:x val="0"/>
                  <c:y val="-0.35040797824116049"/>
                </c:manualLayout>
              </c:layout>
              <c:numFmt formatCode="#,##0.00;&quot;-&quot;#,##0.00" sourceLinked="0"/>
              <c:spPr>
                <a:noFill/>
                <a:ln>
                  <a:noFill/>
                </a:ln>
              </c:spPr>
              <c:txPr>
                <a:bodyPr wrap="none"/>
                <a:lstStyle/>
                <a:p>
                  <a:pPr>
                    <a:defRPr sz="1200" kern="1200">
                      <a:solidFill>
                        <a:srgbClr val="739052"/>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887-453D-856E-5273D86A1BB1}"/>
                </c:ext>
              </c:extLst>
            </c:dLbl>
            <c:dLbl>
              <c:idx val="3"/>
              <c:layout>
                <c:manualLayout>
                  <c:x val="0"/>
                  <c:y val="-0.24025385312783318"/>
                </c:manualLayout>
              </c:layout>
              <c:numFmt formatCode="#,##0.00;&quot;-&quot;#,##0.00" sourceLinked="0"/>
              <c:spPr>
                <a:noFill/>
                <a:ln>
                  <a:noFill/>
                </a:ln>
              </c:spPr>
              <c:txPr>
                <a:bodyPr wrap="none"/>
                <a:lstStyle/>
                <a:p>
                  <a:pPr>
                    <a:defRPr sz="1200" kern="1200">
                      <a:solidFill>
                        <a:srgbClr val="739052"/>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887-453D-856E-5273D86A1BB1}"/>
                </c:ext>
              </c:extLst>
            </c:dLbl>
            <c:dLbl>
              <c:idx val="4"/>
              <c:layout>
                <c:manualLayout>
                  <c:x val="0"/>
                  <c:y val="-0.2484134179510426"/>
                </c:manualLayout>
              </c:layout>
              <c:numFmt formatCode="#,##0.00;&quot;-&quot;#,##0.00" sourceLinked="0"/>
              <c:spPr>
                <a:noFill/>
                <a:ln>
                  <a:noFill/>
                </a:ln>
              </c:spPr>
              <c:txPr>
                <a:bodyPr wrap="none"/>
                <a:lstStyle/>
                <a:p>
                  <a:pPr>
                    <a:defRPr sz="1200" kern="1200">
                      <a:solidFill>
                        <a:srgbClr val="739052"/>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887-453D-856E-5273D86A1BB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3.96</c:v>
                </c:pt>
                <c:pt idx="1">
                  <c:v>4</c:v>
                </c:pt>
                <c:pt idx="2">
                  <c:v>3.78</c:v>
                </c:pt>
                <c:pt idx="3">
                  <c:v>3.51</c:v>
                </c:pt>
                <c:pt idx="4">
                  <c:v>3.53</c:v>
                </c:pt>
              </c:numCache>
            </c:numRef>
          </c:val>
          <c:extLst>
            <c:ext xmlns:c16="http://schemas.microsoft.com/office/drawing/2014/chart" uri="{C3380CC4-5D6E-409C-BE32-E72D297353CC}">
              <c16:uniqueId val="{00000005-3887-453D-856E-5273D86A1BB1}"/>
            </c:ext>
          </c:extLst>
        </c:ser>
        <c:dLbls>
          <c:showLegendKey val="0"/>
          <c:showVal val="0"/>
          <c:showCatName val="0"/>
          <c:showSerName val="0"/>
          <c:showPercent val="0"/>
          <c:showBubbleSize val="0"/>
        </c:dLbls>
        <c:gapWidth val="80"/>
        <c:overlap val="100"/>
        <c:axId val="1089860783"/>
        <c:axId val="1"/>
      </c:barChart>
      <c:catAx>
        <c:axId val="108986078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
          <c:min val="3"/>
        </c:scaling>
        <c:delete val="0"/>
        <c:axPos val="l"/>
        <c:majorGridlines>
          <c:spPr>
            <a:ln>
              <a:noFill/>
            </a:ln>
          </c:spPr>
        </c:majorGridlines>
        <c:numFmt formatCode="#,##0.0;&quot;-&quot;#,##0.0" sourceLinked="0"/>
        <c:majorTickMark val="out"/>
        <c:minorTickMark val="none"/>
        <c:tickLblPos val="nextTo"/>
        <c:spPr>
          <a:ln w="9525" cmpd="sng" algn="ctr">
            <a:solidFill>
              <a:schemeClr val="tx1"/>
            </a:solidFill>
            <a:prstDash val="solid"/>
          </a:ln>
        </c:spPr>
        <c:txPr>
          <a:bodyPr wrap="none"/>
          <a:lstStyle/>
          <a:p>
            <a:pPr>
              <a:defRPr sz="1200" kern="1200">
                <a:solidFill>
                  <a:srgbClr val="739052"/>
                </a:solidFill>
                <a:latin typeface="Montserrat"/>
                <a:ea typeface="Arial"/>
                <a:cs typeface="+mn-cs"/>
                <a:sym typeface="Montserrat"/>
              </a:defRPr>
            </a:pPr>
            <a:endParaRPr lang="en-US"/>
          </a:p>
        </c:txPr>
        <c:crossAx val="1089860783"/>
        <c:crosses val="min"/>
        <c:crossBetween val="between"/>
        <c:majorUnit val="0.1"/>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788690476190477"/>
          <c:y val="7.5678248453117561E-2"/>
          <c:w val="0.8727678571428571"/>
          <c:h val="0.85673488814850074"/>
        </c:manualLayout>
      </c:layout>
      <c:barChart>
        <c:barDir val="col"/>
        <c:grouping val="stacked"/>
        <c:varyColors val="0"/>
        <c:ser>
          <c:idx val="0"/>
          <c:order val="0"/>
          <c:spPr>
            <a:solidFill>
              <a:schemeClr val="accent3"/>
            </a:solidFill>
            <a:ln>
              <a:noFill/>
            </a:ln>
          </c:spPr>
          <c:invertIfNegative val="0"/>
          <c:dLbls>
            <c:dLbl>
              <c:idx val="0"/>
              <c:layout>
                <c:manualLayout>
                  <c:x val="0"/>
                  <c:y val="-0.44740599714421703"/>
                </c:manualLayout>
              </c:layout>
              <c:numFmt formatCode="#,##0.0;&quot;-&quot;#,##0.0" sourceLinked="0"/>
              <c:spPr>
                <a:noFill/>
                <a:ln>
                  <a:noFill/>
                </a:ln>
              </c:spPr>
              <c:txPr>
                <a:bodyPr wrap="none"/>
                <a:lstStyle/>
                <a:p>
                  <a:pPr>
                    <a:defRPr sz="10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96DD-4B31-A4CB-4F8C54B3AAFA}"/>
                </c:ext>
              </c:extLst>
            </c:dLbl>
            <c:dLbl>
              <c:idx val="1"/>
              <c:layout>
                <c:manualLayout>
                  <c:x val="0"/>
                  <c:y val="-0.41504045692527369"/>
                </c:manualLayout>
              </c:layout>
              <c:numFmt formatCode="#,##0.0;&quot;-&quot;#,##0.0" sourceLinked="0"/>
              <c:spPr>
                <a:noFill/>
                <a:ln>
                  <a:noFill/>
                </a:ln>
              </c:spPr>
              <c:txPr>
                <a:bodyPr wrap="none"/>
                <a:lstStyle/>
                <a:p>
                  <a:pPr>
                    <a:defRPr sz="10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96DD-4B31-A4CB-4F8C54B3AAFA}"/>
                </c:ext>
              </c:extLst>
            </c:dLbl>
            <c:dLbl>
              <c:idx val="2"/>
              <c:layout>
                <c:manualLayout>
                  <c:x val="0"/>
                  <c:y val="-0.30794859590671109"/>
                </c:manualLayout>
              </c:layout>
              <c:numFmt formatCode="#,##0.0;&quot;-&quot;#,##0.0" sourceLinked="0"/>
              <c:spPr>
                <a:noFill/>
                <a:ln>
                  <a:noFill/>
                </a:ln>
              </c:spPr>
              <c:txPr>
                <a:bodyPr wrap="none"/>
                <a:lstStyle/>
                <a:p>
                  <a:pPr>
                    <a:defRPr sz="10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96DD-4B31-A4CB-4F8C54B3AAFA}"/>
                </c:ext>
              </c:extLst>
            </c:dLbl>
            <c:dLbl>
              <c:idx val="3"/>
              <c:layout>
                <c:manualLayout>
                  <c:x val="0"/>
                  <c:y val="-0.31889576392194191"/>
                </c:manualLayout>
              </c:layout>
              <c:numFmt formatCode="#,##0.0;&quot;-&quot;#,##0.0" sourceLinked="0"/>
              <c:spPr>
                <a:noFill/>
                <a:ln>
                  <a:noFill/>
                </a:ln>
              </c:spPr>
              <c:txPr>
                <a:bodyPr wrap="none"/>
                <a:lstStyle/>
                <a:p>
                  <a:pPr>
                    <a:defRPr sz="10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96DD-4B31-A4CB-4F8C54B3AAFA}"/>
                </c:ext>
              </c:extLst>
            </c:dLbl>
            <c:dLbl>
              <c:idx val="4"/>
              <c:layout>
                <c:manualLayout>
                  <c:x val="0"/>
                  <c:y val="-0.19038553069966682"/>
                </c:manualLayout>
              </c:layout>
              <c:numFmt formatCode="#,##0.0;&quot;-&quot;#,##0.0" sourceLinked="0"/>
              <c:spPr>
                <a:noFill/>
                <a:ln>
                  <a:noFill/>
                </a:ln>
              </c:spPr>
              <c:txPr>
                <a:bodyPr wrap="none"/>
                <a:lstStyle/>
                <a:p>
                  <a:pPr>
                    <a:defRPr sz="1000" kern="1200">
                      <a:solidFill>
                        <a:schemeClr val="tx1"/>
                      </a:solidFill>
                      <a:latin typeface="Montserrat"/>
                      <a:ea typeface="Montserrat"/>
                      <a:cs typeface="Montserrat"/>
                      <a:sym typeface="Montserra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96DD-4B31-A4CB-4F8C54B3AAF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3.9</c:v>
                </c:pt>
                <c:pt idx="1">
                  <c:v>3.6</c:v>
                </c:pt>
                <c:pt idx="2">
                  <c:v>2.6</c:v>
                </c:pt>
                <c:pt idx="3">
                  <c:v>2.7</c:v>
                </c:pt>
                <c:pt idx="4">
                  <c:v>1.5</c:v>
                </c:pt>
              </c:numCache>
            </c:numRef>
          </c:val>
          <c:extLst>
            <c:ext xmlns:c16="http://schemas.microsoft.com/office/drawing/2014/chart" uri="{C3380CC4-5D6E-409C-BE32-E72D297353CC}">
              <c16:uniqueId val="{00000005-96DD-4B31-A4CB-4F8C54B3AAFA}"/>
            </c:ext>
          </c:extLst>
        </c:ser>
        <c:dLbls>
          <c:showLegendKey val="0"/>
          <c:showVal val="0"/>
          <c:showCatName val="0"/>
          <c:showSerName val="0"/>
          <c:showPercent val="0"/>
          <c:showBubbleSize val="0"/>
        </c:dLbls>
        <c:gapWidth val="80"/>
        <c:overlap val="100"/>
        <c:axId val="1094075439"/>
        <c:axId val="1"/>
      </c:barChart>
      <c:catAx>
        <c:axId val="109407543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
          <c:min val="0"/>
        </c:scaling>
        <c:delete val="0"/>
        <c:axPos val="l"/>
        <c:majorGridlines>
          <c:spPr>
            <a:ln>
              <a:noFill/>
            </a:ln>
          </c:spPr>
        </c:majorGridlines>
        <c:numFmt formatCode="#,##0.0;&quot;-&quot;#,##0.0" sourceLinked="0"/>
        <c:majorTickMark val="out"/>
        <c:minorTickMark val="none"/>
        <c:tickLblPos val="nextTo"/>
        <c:spPr>
          <a:ln w="9525" cmpd="sng" algn="ctr">
            <a:solidFill>
              <a:schemeClr val="tx1"/>
            </a:solidFill>
            <a:prstDash val="solid"/>
          </a:ln>
        </c:spPr>
        <c:txPr>
          <a:bodyPr wrap="none"/>
          <a:lstStyle/>
          <a:p>
            <a:pPr>
              <a:defRPr sz="1100" kern="1200">
                <a:solidFill>
                  <a:srgbClr val="739052"/>
                </a:solidFill>
                <a:latin typeface="Montserrat"/>
                <a:ea typeface="Arial"/>
                <a:cs typeface="+mn-cs"/>
              </a:defRPr>
            </a:pPr>
            <a:endParaRPr lang="en-US"/>
          </a:p>
        </c:txPr>
        <c:crossAx val="1094075439"/>
        <c:crosses val="min"/>
        <c:crossBetween val="between"/>
        <c:majorUnit val="0.5"/>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accent3">
                        <a:lumMod val="50000"/>
                      </a:schemeClr>
                    </a:solidFill>
                    <a:latin typeface="Montserrat" panose="000005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0-20</c:v>
                </c:pt>
                <c:pt idx="1">
                  <c:v>20-40</c:v>
                </c:pt>
                <c:pt idx="2">
                  <c:v>40-60</c:v>
                </c:pt>
                <c:pt idx="3">
                  <c:v>60-80</c:v>
                </c:pt>
                <c:pt idx="4">
                  <c:v>80-100</c:v>
                </c:pt>
              </c:strCache>
            </c:strRef>
          </c:cat>
          <c:val>
            <c:numRef>
              <c:f>Sheet1!$B$2:$B$6</c:f>
              <c:numCache>
                <c:formatCode>General</c:formatCode>
                <c:ptCount val="5"/>
                <c:pt idx="0">
                  <c:v>3.1</c:v>
                </c:pt>
                <c:pt idx="1">
                  <c:v>2.95</c:v>
                </c:pt>
                <c:pt idx="2">
                  <c:v>3</c:v>
                </c:pt>
                <c:pt idx="3">
                  <c:v>2.9</c:v>
                </c:pt>
                <c:pt idx="4">
                  <c:v>2.5</c:v>
                </c:pt>
              </c:numCache>
            </c:numRef>
          </c:val>
          <c:extLst>
            <c:ext xmlns:c16="http://schemas.microsoft.com/office/drawing/2014/chart" uri="{C3380CC4-5D6E-409C-BE32-E72D297353CC}">
              <c16:uniqueId val="{00000000-04F3-4C9D-8078-AAA3CEB2AEB3}"/>
            </c:ext>
          </c:extLst>
        </c:ser>
        <c:dLbls>
          <c:dLblPos val="outEnd"/>
          <c:showLegendKey val="0"/>
          <c:showVal val="1"/>
          <c:showCatName val="0"/>
          <c:showSerName val="0"/>
          <c:showPercent val="0"/>
          <c:showBubbleSize val="0"/>
        </c:dLbls>
        <c:gapWidth val="149"/>
        <c:overlap val="-27"/>
        <c:axId val="706006944"/>
        <c:axId val="871302704"/>
      </c:barChart>
      <c:catAx>
        <c:axId val="706006944"/>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accent3">
                        <a:lumMod val="50000"/>
                      </a:schemeClr>
                    </a:solidFill>
                    <a:latin typeface="Montserrat" panose="00000500000000000000" pitchFamily="2" charset="0"/>
                    <a:ea typeface="+mn-ea"/>
                    <a:cs typeface="+mn-cs"/>
                  </a:defRPr>
                </a:pPr>
                <a:r>
                  <a:rPr lang="en-US"/>
                  <a:t>WFH Preference Rate in a Week</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accent3">
                      <a:lumMod val="50000"/>
                    </a:schemeClr>
                  </a:solidFill>
                  <a:latin typeface="Montserrat" panose="00000500000000000000" pitchFamily="2"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accent3">
                    <a:lumMod val="50000"/>
                  </a:schemeClr>
                </a:solidFill>
                <a:latin typeface="Montserrat" panose="00000500000000000000" pitchFamily="2" charset="0"/>
                <a:ea typeface="+mn-ea"/>
                <a:cs typeface="+mn-cs"/>
              </a:defRPr>
            </a:pPr>
            <a:endParaRPr lang="en-US"/>
          </a:p>
        </c:txPr>
        <c:crossAx val="871302704"/>
        <c:crosses val="autoZero"/>
        <c:auto val="1"/>
        <c:lblAlgn val="ctr"/>
        <c:lblOffset val="100"/>
        <c:noMultiLvlLbl val="0"/>
      </c:catAx>
      <c:valAx>
        <c:axId val="871302704"/>
        <c:scaling>
          <c:orientation val="minMax"/>
          <c:min val="0.60000000000000009"/>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100" b="0" i="0" u="none" strike="noStrike" kern="1200" baseline="0">
                    <a:solidFill>
                      <a:schemeClr val="accent3">
                        <a:lumMod val="50000"/>
                      </a:schemeClr>
                    </a:solidFill>
                    <a:latin typeface="Montserrat" panose="00000500000000000000" pitchFamily="2" charset="0"/>
                    <a:ea typeface="+mn-ea"/>
                    <a:cs typeface="+mn-cs"/>
                  </a:defRPr>
                </a:pPr>
                <a:r>
                  <a:rPr lang="en-US"/>
                  <a:t>Cultural Quotient*</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accent3">
                      <a:lumMod val="50000"/>
                    </a:schemeClr>
                  </a:solidFill>
                  <a:latin typeface="Montserrat" panose="00000500000000000000"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accent3">
                    <a:lumMod val="50000"/>
                  </a:schemeClr>
                </a:solidFill>
                <a:latin typeface="Montserrat" panose="00000500000000000000" pitchFamily="2" charset="0"/>
                <a:ea typeface="+mn-ea"/>
                <a:cs typeface="+mn-cs"/>
              </a:defRPr>
            </a:pPr>
            <a:endParaRPr lang="en-US"/>
          </a:p>
        </c:txPr>
        <c:crossAx val="706006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chemeClr val="accent3">
              <a:lumMod val="50000"/>
            </a:schemeClr>
          </a:solidFill>
          <a:latin typeface="Montserrat" panose="00000500000000000000" pitchFamily="2"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4"/>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2-E1E0-4E21-B495-049247CBAE94}"/>
                </c:ext>
              </c:extLst>
            </c:dLbl>
            <c:dLbl>
              <c:idx val="1"/>
              <c:layout>
                <c:manualLayout>
                  <c:x val="2.7688082178968726E-3"/>
                  <c:y val="-4.7845656708367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1E0-4E21-B495-049247CBAE94}"/>
                </c:ext>
              </c:extLst>
            </c:dLbl>
            <c:dLbl>
              <c:idx val="2"/>
              <c:delete val="1"/>
              <c:extLst>
                <c:ext xmlns:c15="http://schemas.microsoft.com/office/drawing/2012/chart" uri="{CE6537A1-D6FC-4f65-9D91-7224C49458BB}"/>
                <c:ext xmlns:c16="http://schemas.microsoft.com/office/drawing/2014/chart" uri="{C3380CC4-5D6E-409C-BE32-E72D297353CC}">
                  <c16:uniqueId val="{00000004-E1E0-4E21-B495-049247CBAE94}"/>
                </c:ext>
              </c:extLst>
            </c:dLbl>
            <c:dLbl>
              <c:idx val="3"/>
              <c:layout>
                <c:manualLayout>
                  <c:x val="-4.1531589079263249E-2"/>
                  <c:y val="-9.062499999999999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1E0-4E21-B495-049247CBAE94}"/>
                </c:ext>
              </c:extLst>
            </c:dLbl>
            <c:dLbl>
              <c:idx val="4"/>
              <c:layout>
                <c:manualLayout>
                  <c:x val="-5.5375452105684269E-3"/>
                  <c:y val="-0.181249999999999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E1E0-4E21-B495-049247CBAE94}"/>
                </c:ext>
              </c:extLst>
            </c:dLbl>
            <c:dLbl>
              <c:idx val="5"/>
              <c:delete val="1"/>
              <c:extLst>
                <c:ext xmlns:c15="http://schemas.microsoft.com/office/drawing/2012/chart" uri="{CE6537A1-D6FC-4f65-9D91-7224C49458BB}"/>
                <c:ext xmlns:c16="http://schemas.microsoft.com/office/drawing/2014/chart" uri="{C3380CC4-5D6E-409C-BE32-E72D297353CC}">
                  <c16:uniqueId val="{00000007-E1E0-4E21-B495-049247CBAE94}"/>
                </c:ext>
              </c:extLst>
            </c:dLbl>
            <c:dLbl>
              <c:idx val="6"/>
              <c:layout>
                <c:manualLayout>
                  <c:x val="0"/>
                  <c:y val="-0.2281249999999999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E1E0-4E21-B495-049247CBAE94}"/>
                </c:ext>
              </c:extLst>
            </c:dLbl>
            <c:dLbl>
              <c:idx val="7"/>
              <c:delete val="1"/>
              <c:extLst>
                <c:ext xmlns:c15="http://schemas.microsoft.com/office/drawing/2012/chart" uri="{CE6537A1-D6FC-4f65-9D91-7224C49458BB}"/>
                <c:ext xmlns:c16="http://schemas.microsoft.com/office/drawing/2014/chart" uri="{C3380CC4-5D6E-409C-BE32-E72D297353CC}">
                  <c16:uniqueId val="{00000009-E1E0-4E21-B495-049247CBAE94}"/>
                </c:ext>
              </c:extLst>
            </c:dLbl>
            <c:dLbl>
              <c:idx val="8"/>
              <c:layout>
                <c:manualLayout>
                  <c:x val="-5.5375452105684269E-3"/>
                  <c:y val="-0.2875000000000000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E1E0-4E21-B495-049247CBAE94}"/>
                </c:ext>
              </c:extLst>
            </c:dLbl>
            <c:dLbl>
              <c:idx val="9"/>
              <c:delete val="1"/>
              <c:extLst>
                <c:ext xmlns:c15="http://schemas.microsoft.com/office/drawing/2012/chart" uri="{CE6537A1-D6FC-4f65-9D91-7224C49458BB}"/>
                <c:ext xmlns:c16="http://schemas.microsoft.com/office/drawing/2014/chart" uri="{C3380CC4-5D6E-409C-BE32-E72D297353CC}">
                  <c16:uniqueId val="{0000000B-E1E0-4E21-B495-049247CBAE94}"/>
                </c:ext>
              </c:extLst>
            </c:dLbl>
            <c:dLbl>
              <c:idx val="10"/>
              <c:layout>
                <c:manualLayout>
                  <c:x val="-4.7069134289831727E-2"/>
                  <c:y val="-0.37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E1E0-4E21-B495-049247CBAE94}"/>
                </c:ext>
              </c:extLst>
            </c:dLbl>
            <c:spPr>
              <a:noFill/>
              <a:ln>
                <a:noFill/>
              </a:ln>
              <a:effectLst/>
            </c:spPr>
            <c:txPr>
              <a:bodyPr rot="0" spcFirstLastPara="1" vertOverflow="clip" horzOverflow="clip" vert="horz" wrap="square" lIns="36576" tIns="18288" rIns="36576" bIns="18288" anchor="ctr" anchorCtr="1">
                <a:spAutoFit/>
              </a:bodyPr>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numRef>
              <c:f>Sheet1!$A$2:$A$12</c:f>
              <c:numCache>
                <c:formatCode>0.0</c:formatCode>
                <c:ptCount val="11"/>
                <c:pt idx="0">
                  <c:v>0</c:v>
                </c:pt>
                <c:pt idx="1">
                  <c:v>0.5</c:v>
                </c:pt>
                <c:pt idx="2">
                  <c:v>1</c:v>
                </c:pt>
                <c:pt idx="3">
                  <c:v>1.5</c:v>
                </c:pt>
                <c:pt idx="4">
                  <c:v>2</c:v>
                </c:pt>
                <c:pt idx="5">
                  <c:v>2.5</c:v>
                </c:pt>
                <c:pt idx="6">
                  <c:v>3</c:v>
                </c:pt>
                <c:pt idx="7">
                  <c:v>3.5</c:v>
                </c:pt>
                <c:pt idx="8">
                  <c:v>4</c:v>
                </c:pt>
                <c:pt idx="9">
                  <c:v>4.5</c:v>
                </c:pt>
                <c:pt idx="10">
                  <c:v>5</c:v>
                </c:pt>
              </c:numCache>
            </c:numRef>
          </c:cat>
          <c:val>
            <c:numRef>
              <c:f>Sheet1!$B$2:$B$12</c:f>
              <c:numCache>
                <c:formatCode>General</c:formatCode>
                <c:ptCount val="11"/>
                <c:pt idx="0">
                  <c:v>0.45</c:v>
                </c:pt>
                <c:pt idx="1">
                  <c:v>0.17</c:v>
                </c:pt>
                <c:pt idx="2">
                  <c:v>0.44</c:v>
                </c:pt>
                <c:pt idx="3">
                  <c:v>0.92</c:v>
                </c:pt>
                <c:pt idx="4">
                  <c:v>1.99</c:v>
                </c:pt>
                <c:pt idx="5">
                  <c:v>1.92</c:v>
                </c:pt>
                <c:pt idx="6">
                  <c:v>2.5</c:v>
                </c:pt>
                <c:pt idx="7">
                  <c:v>2.4700000000000002</c:v>
                </c:pt>
                <c:pt idx="8">
                  <c:v>3.29</c:v>
                </c:pt>
                <c:pt idx="9">
                  <c:v>3.33</c:v>
                </c:pt>
                <c:pt idx="10">
                  <c:v>4.49</c:v>
                </c:pt>
              </c:numCache>
            </c:numRef>
          </c:val>
          <c:extLst>
            <c:ext xmlns:c16="http://schemas.microsoft.com/office/drawing/2014/chart" uri="{C3380CC4-5D6E-409C-BE32-E72D297353CC}">
              <c16:uniqueId val="{00000000-E1E0-4E21-B495-049247CBAE94}"/>
            </c:ext>
          </c:extLst>
        </c:ser>
        <c:dLbls>
          <c:showLegendKey val="0"/>
          <c:showVal val="1"/>
          <c:showCatName val="0"/>
          <c:showSerName val="0"/>
          <c:showPercent val="0"/>
          <c:showBubbleSize val="0"/>
        </c:dLbls>
        <c:axId val="1308793824"/>
        <c:axId val="863390208"/>
      </c:areaChart>
      <c:catAx>
        <c:axId val="130879382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r>
                  <a:rPr lang="en-US"/>
                  <a:t>Perceived Collaborative Quotient </a:t>
                </a:r>
                <a:r>
                  <a:rPr lang="en-US" baseline="30000"/>
                  <a:t>[2]</a:t>
                </a:r>
              </a:p>
            </c:rich>
          </c:tx>
          <c:layout>
            <c:manualLayout>
              <c:xMode val="edge"/>
              <c:yMode val="edge"/>
              <c:x val="0.20463250793759591"/>
              <c:y val="0.9334944828474518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title>
        <c:numFmt formatCode="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crossAx val="863390208"/>
        <c:crosses val="autoZero"/>
        <c:auto val="1"/>
        <c:lblAlgn val="ctr"/>
        <c:lblOffset val="100"/>
        <c:noMultiLvlLbl val="0"/>
      </c:catAx>
      <c:valAx>
        <c:axId val="8633902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r>
                  <a:rPr lang="en-US"/>
                  <a:t>Perceived Productivity Quotient </a:t>
                </a:r>
                <a:r>
                  <a:rPr lang="en-US" baseline="30000"/>
                  <a:t>[1]</a:t>
                </a:r>
              </a:p>
            </c:rich>
          </c:tx>
          <c:layout>
            <c:manualLayout>
              <c:xMode val="edge"/>
              <c:yMode val="edge"/>
              <c:x val="3.2973249866873749E-3"/>
              <c:y val="7.0307844231677477E-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accent3">
                    <a:lumMod val="50000"/>
                  </a:schemeClr>
                </a:solidFill>
                <a:latin typeface="Montserrat" panose="00000500000000000000" pitchFamily="2" charset="0"/>
                <a:ea typeface="+mn-ea"/>
                <a:cs typeface="+mn-cs"/>
              </a:defRPr>
            </a:pPr>
            <a:endParaRPr lang="en-US"/>
          </a:p>
        </c:txPr>
        <c:crossAx val="1308793824"/>
        <c:crosses val="autoZero"/>
        <c:crossBetween val="midCat"/>
        <c:majorUnit val="1"/>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accent3">
              <a:lumMod val="50000"/>
            </a:schemeClr>
          </a:solidFill>
          <a:latin typeface="Montserrat" panose="000005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C2_BA961B18.xml><?xml version="1.0" encoding="utf-8"?>
<p188:cmLst xmlns:a="http://schemas.openxmlformats.org/drawingml/2006/main" xmlns:r="http://schemas.openxmlformats.org/officeDocument/2006/relationships" xmlns:p188="http://schemas.microsoft.com/office/powerpoint/2018/8/main">
  <p188:cm id="{B02D565A-7A19-4255-939A-F5D513EBB7EF}" authorId="{C8683B4C-5C13-5D9E-C6EC-D548D52DB60F}" created="2024-02-25T23:01:04.308">
    <pc:sldMkLst xmlns:pc="http://schemas.microsoft.com/office/powerpoint/2013/main/command">
      <pc:docMk/>
      <pc:sldMk cId="3130399512" sldId="450"/>
    </pc:sldMkLst>
    <p188:txBody>
      <a:bodyPr/>
      <a:lstStyle/>
      <a:p>
        <a:r>
          <a:rPr lang="en-US"/>
          <a:t>Note: Needs to be reduced to make it more consumable
</a:t>
        </a:r>
      </a:p>
    </p188:txBody>
  </p188:cm>
</p188:cmLst>
</file>

<file path=ppt/comments/modernComment_1CC_40C9A4A0.xml><?xml version="1.0" encoding="utf-8"?>
<p188:cmLst xmlns:a="http://schemas.openxmlformats.org/drawingml/2006/main" xmlns:r="http://schemas.openxmlformats.org/officeDocument/2006/relationships" xmlns:p188="http://schemas.microsoft.com/office/powerpoint/2018/8/main">
  <p188:cm id="{DB1DCC7B-816A-4644-A1CD-A87F24DEF1C0}" authorId="{3F9FA95F-C76F-BC0A-E5D0-BF025427DF0B}" created="2024-02-25T04:15:26.619">
    <pc:sldMkLst xmlns:pc="http://schemas.microsoft.com/office/powerpoint/2013/main/command">
      <pc:docMk/>
      <pc:sldMk cId="1086956704" sldId="460"/>
    </pc:sldMkLst>
    <p188:txBody>
      <a:bodyPr/>
      <a:lstStyle/>
      <a:p>
        <a:r>
          <a:rPr lang="en-US"/>
          <a:t>Revamp the recos to make sure that you are suggesting recos for cluster/analysis</a:t>
        </a:r>
      </a:p>
    </p188:txBody>
  </p188:cm>
</p188:cmLst>
</file>

<file path=ppt/comments/modernComment_205_1DF8C24A.xml><?xml version="1.0" encoding="utf-8"?>
<p188:cmLst xmlns:a="http://schemas.openxmlformats.org/drawingml/2006/main" xmlns:r="http://schemas.openxmlformats.org/officeDocument/2006/relationships" xmlns:p188="http://schemas.microsoft.com/office/powerpoint/2018/8/main">
  <p188:cm id="{2685A678-54EC-4345-8722-135B309B5146}" authorId="{3F9FA95F-C76F-BC0A-E5D0-BF025427DF0B}" created="2024-02-25T05:11:33.975">
    <pc:sldMkLst xmlns:pc="http://schemas.microsoft.com/office/powerpoint/2013/main/command">
      <pc:docMk/>
      <pc:sldMk cId="502841930" sldId="517"/>
    </pc:sldMkLst>
    <p188:txBody>
      <a:bodyPr/>
      <a:lstStyle/>
      <a:p>
        <a:r>
          <a:rPr lang="en-US"/>
          <a:t>Should we put this in the appendix?</a:t>
        </a:r>
      </a:p>
    </p188:txBody>
  </p188:cm>
</p188:cmLst>
</file>

<file path=ppt/comments/modernComment_208_30B922E3.xml><?xml version="1.0" encoding="utf-8"?>
<p188:cmLst xmlns:a="http://schemas.openxmlformats.org/drawingml/2006/main" xmlns:r="http://schemas.openxmlformats.org/officeDocument/2006/relationships" xmlns:p188="http://schemas.microsoft.com/office/powerpoint/2018/8/main">
  <p188:cm id="{B4280070-38B0-4FF5-978C-80E9425A3136}" authorId="{7BD5A5B8-8F23-F7F6-E915-35D5A6FB628A}" created="2024-02-25T05:21:52.765">
    <ac:txMkLst xmlns:ac="http://schemas.microsoft.com/office/drawing/2013/main/command">
      <pc:docMk xmlns:pc="http://schemas.microsoft.com/office/powerpoint/2013/main/command"/>
      <pc:sldMk xmlns:pc="http://schemas.microsoft.com/office/powerpoint/2013/main/command" cId="817439459" sldId="520"/>
      <ac:spMk id="202" creationId="{214D32A6-C12F-9EFA-C79D-9267A492D13E}"/>
      <ac:txMk cp="0">
        <ac:context len="88" hash="644464572"/>
      </ac:txMk>
    </ac:txMkLst>
    <p188:pos x="2142640" y="333511"/>
    <p188:txBody>
      <a:bodyPr/>
      <a:lstStyle/>
      <a:p>
        <a:r>
          <a:rPr lang="en-US"/>
          <a:t>"There are still room of improvement for office collaboration setup for WFH workers"
It's not making sense to me for this. Consider moving to appendix slide? Since that we have already mentioned in previous EDA that collaboration is needed for productivity that support our recommendation stating we need to improve collaboration setup</a:t>
        </a:r>
      </a:p>
    </p188:txBody>
  </p188:cm>
</p188:cmLst>
</file>

<file path=ppt/comments/modernComment_20C_5892B8C.xml><?xml version="1.0" encoding="utf-8"?>
<p188:cmLst xmlns:a="http://schemas.openxmlformats.org/drawingml/2006/main" xmlns:r="http://schemas.openxmlformats.org/officeDocument/2006/relationships" xmlns:p188="http://schemas.microsoft.com/office/powerpoint/2018/8/main">
  <p188:cm id="{348120C5-0CFA-BE4B-A5E5-A95FE97DF7D4}" authorId="{3F9FA95F-C76F-BC0A-E5D0-BF025427DF0B}" created="2024-02-25T04:16:37.297">
    <pc:sldMkLst xmlns:pc="http://schemas.microsoft.com/office/powerpoint/2013/main/command">
      <pc:docMk/>
      <pc:sldMk cId="92875660" sldId="524"/>
    </pc:sldMkLst>
    <p188:txBody>
      <a:bodyPr/>
      <a:lstStyle/>
      <a:p>
        <a:r>
          <a:rPr lang="en-US"/>
          <a:t>Break this slide down for each of the pointers that is mentioned. </a:t>
        </a:r>
      </a:p>
    </p188:txBody>
  </p188:cm>
</p188:cmLst>
</file>

<file path=ppt/comments/modernComment_22D_50C433B5.xml><?xml version="1.0" encoding="utf-8"?>
<p188:cmLst xmlns:a="http://schemas.openxmlformats.org/drawingml/2006/main" xmlns:r="http://schemas.openxmlformats.org/officeDocument/2006/relationships" xmlns:p188="http://schemas.microsoft.com/office/powerpoint/2018/8/main">
  <p188:cm id="{1BD6DCA4-7126-4B92-9740-EFD61B015F21}" authorId="{C8683B4C-5C13-5D9E-C6EC-D548D52DB60F}" created="2024-02-25T06:24:27.004">
    <pc:sldMkLst xmlns:pc="http://schemas.microsoft.com/office/powerpoint/2013/main/command">
      <pc:docMk/>
      <pc:sldMk cId="1355035573" sldId="557"/>
    </pc:sldMkLst>
    <p188:txBody>
      <a:bodyPr/>
      <a:lstStyle/>
      <a:p>
        <a:r>
          <a:rPr lang="en-US"/>
          <a:t>Convert chart to thinkcell
</a:t>
        </a:r>
      </a:p>
    </p188:txBody>
  </p188:cm>
</p188:cmLst>
</file>

<file path=ppt/comments/modernComment_230_9371DFF2.xml><?xml version="1.0" encoding="utf-8"?>
<p188:cmLst xmlns:a="http://schemas.openxmlformats.org/drawingml/2006/main" xmlns:r="http://schemas.openxmlformats.org/officeDocument/2006/relationships" xmlns:p188="http://schemas.microsoft.com/office/powerpoint/2018/8/main">
  <p188:cm id="{DBEE5061-04F5-4100-B9B4-BC8377338AF9}" authorId="{104872EA-E35A-551A-BC04-150C5CDA1746}" created="2024-02-25T06:04:22.193">
    <ac:txMkLst xmlns:ac="http://schemas.microsoft.com/office/drawing/2013/main/command">
      <pc:docMk xmlns:pc="http://schemas.microsoft.com/office/powerpoint/2013/main/command"/>
      <pc:sldMk xmlns:pc="http://schemas.microsoft.com/office/powerpoint/2013/main/command" cId="2473713650" sldId="560"/>
      <ac:graphicFrameMk id="4" creationId="{807170C3-7BAE-3149-05E7-F34B64F27F78}"/>
      <ac:tblMk/>
      <ac:tcMk rowId="532774174" colId="1092636695"/>
      <ac:txMk cp="11" len="28">
        <ac:context len="40" hash="2196159450"/>
      </ac:txMk>
    </ac:txMkLst>
    <p188:pos x="1725289" y="1023085"/>
    <p188:txBody>
      <a:bodyPr/>
      <a:lstStyle/>
      <a:p>
        <a:r>
          <a:rPr lang="en-US"/>
          <a:t>Make keywords better</a:t>
        </a:r>
      </a:p>
    </p188:txBody>
  </p188:cm>
</p188:cmLst>
</file>

<file path=ppt/comments/modernComment_233_DE3235AD.xml><?xml version="1.0" encoding="utf-8"?>
<p188:cmLst xmlns:a="http://schemas.openxmlformats.org/drawingml/2006/main" xmlns:r="http://schemas.openxmlformats.org/officeDocument/2006/relationships" xmlns:p188="http://schemas.microsoft.com/office/powerpoint/2018/8/main">
  <p188:cm id="{D2B9578C-5D9B-46EE-8F30-8654D937CCBD}" authorId="{C8683B4C-5C13-5D9E-C6EC-D548D52DB60F}" created="2024-02-25T16:41:19.295">
    <pc:sldMkLst xmlns:pc="http://schemas.microsoft.com/office/powerpoint/2013/main/command">
      <pc:docMk/>
      <pc:sldMk cId="3727832493" sldId="563"/>
    </pc:sldMkLst>
    <p188:replyLst>
      <p188:reply id="{599B469D-84A5-4A2D-89AF-0C06D44A2834}" authorId="{C8683B4C-5C13-5D9E-C6EC-D548D52DB60F}" created="2024-02-25T16:41:55.030">
        <p188:txBody>
          <a:bodyPr/>
          <a:lstStyle/>
          <a:p>
            <a:r>
              <a:rPr lang="en-US"/>
              <a:t>Ensure that quotients are sufficiently explaiend in the footnotes</a:t>
            </a:r>
          </a:p>
        </p188:txBody>
      </p188:reply>
    </p188:replyLst>
    <p188:txBody>
      <a:bodyPr/>
      <a:lstStyle/>
      <a:p>
        <a:r>
          <a:rPr lang="en-US"/>
          <a:t>Make sure all refernces and footnotes are 1,2,3 and not a mix of * and 1,2,3
</a:t>
        </a:r>
      </a:p>
    </p188:txBody>
  </p188:cm>
</p188:cmLst>
</file>

<file path=ppt/comments/modernComment_234_E59B78B0.xml><?xml version="1.0" encoding="utf-8"?>
<p188:cmLst xmlns:a="http://schemas.openxmlformats.org/drawingml/2006/main" xmlns:r="http://schemas.openxmlformats.org/officeDocument/2006/relationships" xmlns:p188="http://schemas.microsoft.com/office/powerpoint/2018/8/main">
  <p188:cm id="{4775C699-3D17-4A00-97BA-37619784D4AF}" authorId="{C8683B4C-5C13-5D9E-C6EC-D548D52DB60F}" created="2024-02-25T06:24:27.004">
    <pc:sldMkLst xmlns:pc="http://schemas.microsoft.com/office/powerpoint/2013/main/command">
      <pc:docMk/>
      <pc:sldMk cId="1355035573" sldId="557"/>
    </pc:sldMkLst>
    <p188:txBody>
      <a:bodyPr/>
      <a:lstStyle/>
      <a:p>
        <a:r>
          <a:rPr lang="en-US"/>
          <a:t>Convert chart to thinkcell
</a:t>
        </a:r>
      </a:p>
    </p188:txBody>
  </p188:cm>
</p188:cmLst>
</file>

<file path=ppt/comments/modernComment_237_A0F4435C.xml><?xml version="1.0" encoding="utf-8"?>
<p188:cmLst xmlns:a="http://schemas.openxmlformats.org/drawingml/2006/main" xmlns:r="http://schemas.openxmlformats.org/officeDocument/2006/relationships" xmlns:p188="http://schemas.microsoft.com/office/powerpoint/2018/8/main">
  <p188:cm id="{2E0955A0-B7D6-4B44-BB4E-CDAD42DCB49E}" authorId="{3F9FA95F-C76F-BC0A-E5D0-BF025427DF0B}" created="2024-02-25T04:16:37.297">
    <pc:sldMkLst xmlns:pc="http://schemas.microsoft.com/office/powerpoint/2013/main/command">
      <pc:docMk/>
      <pc:sldMk cId="92875660" sldId="524"/>
    </pc:sldMkLst>
    <p188:txBody>
      <a:bodyPr/>
      <a:lstStyle/>
      <a:p>
        <a:r>
          <a:rPr lang="en-US"/>
          <a:t>Break this slide down for each of the pointers that is mentioned. </a:t>
        </a:r>
      </a:p>
    </p188:txBody>
  </p188:cm>
</p188:cmLst>
</file>

<file path=ppt/comments/modernComment_243_8412ACF0.xml><?xml version="1.0" encoding="utf-8"?>
<p188:cmLst xmlns:a="http://schemas.openxmlformats.org/drawingml/2006/main" xmlns:r="http://schemas.openxmlformats.org/officeDocument/2006/relationships" xmlns:p188="http://schemas.microsoft.com/office/powerpoint/2018/8/main">
  <p188:cm id="{E015C513-7481-4CA1-95AC-9CCC5B774438}" authorId="{C8683B4C-5C13-5D9E-C6EC-D548D52DB60F}" created="2024-02-25T23:02:10.308">
    <pc:sldMkLst xmlns:pc="http://schemas.microsoft.com/office/powerpoint/2013/main/command">
      <pc:docMk/>
      <pc:sldMk cId="2215816432" sldId="579"/>
    </pc:sldMkLst>
    <p188:txBody>
      <a:bodyPr/>
      <a:lstStyle/>
      <a:p>
        <a:r>
          <a:rPr lang="en-US"/>
          <a:t>Needs to be reduced to make it more consumable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980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B9C82-3A1C-739C-DAAC-4E53CD90D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81F4A-E59D-E92F-B0A8-9A79D213FC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6D29AE9-B326-BABB-3DE7-7C85E8AF3D38}"/>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156954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315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33BEB-9C03-226D-C2D7-AF92CFFDC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00997-6683-CAE2-F9FE-5E7A7CB0283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4DD494E-2149-C082-9C0F-49D88BC2020E}"/>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81948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D724F-AB3A-742E-4A1F-1A52CB097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7F153-70F4-FA96-89E9-E3B43B26516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BD522AC-1F65-A9FC-F028-A1F85155CA79}"/>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907511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83CFDBBE-8CFD-D0A3-B5D5-A91AE7F0B56F}"/>
            </a:ext>
          </a:extLst>
        </p:cNvPr>
        <p:cNvGrpSpPr/>
        <p:nvPr/>
      </p:nvGrpSpPr>
      <p:grpSpPr>
        <a:xfrm>
          <a:off x="0" y="0"/>
          <a:ext cx="0" cy="0"/>
          <a:chOff x="0" y="0"/>
          <a:chExt cx="0" cy="0"/>
        </a:xfrm>
      </p:grpSpPr>
      <p:sp>
        <p:nvSpPr>
          <p:cNvPr id="403" name="Google Shape;403;gd960996673_0_62:notes">
            <a:extLst>
              <a:ext uri="{FF2B5EF4-FFF2-40B4-BE49-F238E27FC236}">
                <a16:creationId xmlns:a16="http://schemas.microsoft.com/office/drawing/2014/main" id="{FF221170-2643-F1F1-7D26-B29DD1BCB5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a:extLst>
              <a:ext uri="{FF2B5EF4-FFF2-40B4-BE49-F238E27FC236}">
                <a16:creationId xmlns:a16="http://schemas.microsoft.com/office/drawing/2014/main" id="{4DB18EDB-7828-9890-D32F-4EFD15F072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057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9701E52C-7B2B-ABC3-2DEB-449D09FCCDC9}"/>
            </a:ext>
          </a:extLst>
        </p:cNvPr>
        <p:cNvGrpSpPr/>
        <p:nvPr/>
      </p:nvGrpSpPr>
      <p:grpSpPr>
        <a:xfrm>
          <a:off x="0" y="0"/>
          <a:ext cx="0" cy="0"/>
          <a:chOff x="0" y="0"/>
          <a:chExt cx="0" cy="0"/>
        </a:xfrm>
      </p:grpSpPr>
      <p:sp>
        <p:nvSpPr>
          <p:cNvPr id="403" name="Google Shape;403;gd960996673_0_62:notes">
            <a:extLst>
              <a:ext uri="{FF2B5EF4-FFF2-40B4-BE49-F238E27FC236}">
                <a16:creationId xmlns:a16="http://schemas.microsoft.com/office/drawing/2014/main" id="{8C92B582-C220-2D4D-3CD1-6E3D087118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a:extLst>
              <a:ext uri="{FF2B5EF4-FFF2-40B4-BE49-F238E27FC236}">
                <a16:creationId xmlns:a16="http://schemas.microsoft.com/office/drawing/2014/main" id="{B9BE1BFF-69C7-14A4-8C49-3F0899FD9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040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93177-03AE-6E89-9A9B-6443628AE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A9EEA3-7850-EFD3-BB76-938C2DD10FC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4204E50-7FDE-2453-1A4F-BE6898BCE0EA}"/>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083735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E3EBD04F-7C7C-C043-FA59-44D87FA742A9}"/>
            </a:ext>
          </a:extLst>
        </p:cNvPr>
        <p:cNvGrpSpPr/>
        <p:nvPr/>
      </p:nvGrpSpPr>
      <p:grpSpPr>
        <a:xfrm>
          <a:off x="0" y="0"/>
          <a:ext cx="0" cy="0"/>
          <a:chOff x="0" y="0"/>
          <a:chExt cx="0" cy="0"/>
        </a:xfrm>
      </p:grpSpPr>
      <p:sp>
        <p:nvSpPr>
          <p:cNvPr id="403" name="Google Shape;403;gd960996673_0_62:notes">
            <a:extLst>
              <a:ext uri="{FF2B5EF4-FFF2-40B4-BE49-F238E27FC236}">
                <a16:creationId xmlns:a16="http://schemas.microsoft.com/office/drawing/2014/main" id="{677EF372-8012-04BF-5159-92169D1418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a:extLst>
              <a:ext uri="{FF2B5EF4-FFF2-40B4-BE49-F238E27FC236}">
                <a16:creationId xmlns:a16="http://schemas.microsoft.com/office/drawing/2014/main" id="{981987C9-8610-7A2E-6D6A-F7F26D79F9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604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71875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D2B7-170E-BD13-954E-744EEA7DF2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DA064-6B0F-807F-6457-D865F3C2FE8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9CBC567-6BA8-2AB9-1F4A-721D206D4541}"/>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b="0" i="0" u="none" strike="noStrike">
                <a:solidFill>
                  <a:srgbClr val="ECECEC"/>
                </a:solidFill>
                <a:effectLst/>
                <a:latin typeface="Söhne"/>
              </a:rPr>
              <a:t>Forbes acknowledges the challenge of enforcing office culture in a WFH (Work From Home) setting</a:t>
            </a:r>
          </a:p>
        </p:txBody>
      </p:sp>
    </p:spTree>
    <p:extLst>
      <p:ext uri="{BB962C8B-B14F-4D97-AF65-F5344CB8AC3E}">
        <p14:creationId xmlns:p14="http://schemas.microsoft.com/office/powerpoint/2010/main" val="2101780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077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FA935-4FE2-25C3-711C-802940786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F0F12D-D1E0-FEE7-FBAF-7F2CE88F598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FA48998-08C6-AE95-0575-ABA503BE418C}"/>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722609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B3623-AC2F-9E90-DEC9-C264D0442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F981D-397D-EE09-3E47-C065CE7943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E9F25A3-97E0-60FB-5F5F-35E765D0C5C8}"/>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70978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50DB6-45B4-AF44-517A-13C454873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BC70C-B944-73E9-EBB9-12B8AD1FD05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ECACE05-D492-DD44-D1D3-65C87726EA0A}"/>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0601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E5A24-33C4-0579-FA67-2930148DB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51C3AC-B1F6-32C6-4BDD-6564E74B484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C355B0-ECF7-FE7B-DC7A-FC31C5A3297B}"/>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130625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31437-FE6B-323C-03AE-DE7CB980B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637AEF-4D74-C728-5CCD-A703F430FF0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A342BE-1F1F-FC4C-33F2-C99BCD272F9B}"/>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136236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93A65-161E-7B78-365B-83C6EB2BBB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E2B1D6-CF99-B40E-82F0-3C0514D23F1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C01F12E-C28A-E86C-66FB-ED821364B04A}"/>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819787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D10AF-FF0E-F19E-980B-C7A27BE055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3AB47-52E0-E9AA-5A84-A7E018081E8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B7B3C70-D74F-7883-BBD7-CF1746FB057B}"/>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013544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08A4-5FAF-DB23-B964-49C671E6B2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0E2BB-BEC9-444A-5686-DF4CA2B5B4E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0A3E2C9-30F5-578F-5A24-04A500F9D821}"/>
              </a:ext>
            </a:extLst>
          </p:cNvPr>
          <p:cNvSpPr>
            <a:spLocks noGrp="1"/>
          </p:cNvSpPr>
          <p:nvPr>
            <p:ph type="body" idx="1"/>
          </p:nvPr>
        </p:nvSpPr>
        <p:spPr/>
        <p:txBody>
          <a:bodyPr/>
          <a:lstStyle/>
          <a:p>
            <a:pPr algn="l">
              <a:buFont typeface="Arial" panose="020B0604020202020204" pitchFamily="34" charset="0"/>
              <a:buChar char="•"/>
            </a:pPr>
            <a:r>
              <a:rPr lang="en-IN" b="0" i="0" u="none" strike="noStrike">
                <a:solidFill>
                  <a:srgbClr val="ECECEC"/>
                </a:solidFill>
                <a:effectLst/>
                <a:latin typeface="Söhne"/>
              </a:rPr>
              <a:t>Forbes suggests WFH becoming the norm, focusing on minimizing distractions.</a:t>
            </a:r>
          </a:p>
          <a:p>
            <a:pPr marL="742950" lvl="1" indent="-285750" algn="l">
              <a:buFont typeface="Arial" panose="020B0604020202020204" pitchFamily="34" charset="0"/>
              <a:buChar char="•"/>
            </a:pPr>
            <a:r>
              <a:rPr lang="en-IN" b="0" i="0" u="none" strike="noStrike">
                <a:solidFill>
                  <a:srgbClr val="ECECEC"/>
                </a:solidFill>
                <a:effectLst/>
                <a:latin typeface="Söhne"/>
              </a:rPr>
              <a:t>Techniques emphasized:</a:t>
            </a:r>
          </a:p>
          <a:p>
            <a:pPr marL="1143000" lvl="2" indent="-228600" algn="l">
              <a:buFont typeface="Arial" panose="020B0604020202020204" pitchFamily="34" charset="0"/>
              <a:buChar char="•"/>
            </a:pPr>
            <a:r>
              <a:rPr lang="en-IN" b="0" i="0" u="none" strike="noStrike">
                <a:solidFill>
                  <a:srgbClr val="ECECEC"/>
                </a:solidFill>
                <a:effectLst/>
                <a:latin typeface="Söhne"/>
              </a:rPr>
              <a:t>Controlling workflow.</a:t>
            </a:r>
          </a:p>
          <a:p>
            <a:pPr marL="1143000" lvl="2" indent="-228600" algn="l">
              <a:buFont typeface="Arial" panose="020B0604020202020204" pitchFamily="34" charset="0"/>
              <a:buChar char="•"/>
            </a:pPr>
            <a:r>
              <a:rPr lang="en-IN" b="0" i="0" u="none" strike="noStrike">
                <a:solidFill>
                  <a:srgbClr val="ECECEC"/>
                </a:solidFill>
                <a:effectLst/>
                <a:latin typeface="Söhne"/>
              </a:rPr>
              <a:t>Reducing multitasking.</a:t>
            </a:r>
          </a:p>
          <a:p>
            <a:pPr marL="1143000" lvl="2" indent="-228600" algn="l">
              <a:buFont typeface="Arial" panose="020B0604020202020204" pitchFamily="34" charset="0"/>
              <a:buChar char="•"/>
            </a:pPr>
            <a:r>
              <a:rPr lang="en-IN" b="0" i="0" u="none" strike="noStrike">
                <a:solidFill>
                  <a:srgbClr val="ECECEC"/>
                </a:solidFill>
                <a:effectLst/>
                <a:latin typeface="Söhne"/>
              </a:rPr>
              <a:t>Eliminating distractions.</a:t>
            </a:r>
          </a:p>
          <a:p>
            <a:endParaRPr lang="en-US"/>
          </a:p>
        </p:txBody>
      </p:sp>
    </p:spTree>
    <p:extLst>
      <p:ext uri="{BB962C8B-B14F-4D97-AF65-F5344CB8AC3E}">
        <p14:creationId xmlns:p14="http://schemas.microsoft.com/office/powerpoint/2010/main" val="728332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DDCA0-1B1B-896E-6FEC-D1F74DCAA4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A5C737-9F68-BAE6-3EA5-A15CB406F3E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344623C-850A-8B6D-DD70-0C54D205B6AE}"/>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174390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2A0EE-3F3C-5436-8706-CD12DD5A7D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57917-73CC-67EC-0D0B-88501F66445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DC40A6-26F5-D74F-395B-2CE28DB3193A}"/>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059904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a:extLst>
            <a:ext uri="{FF2B5EF4-FFF2-40B4-BE49-F238E27FC236}">
              <a16:creationId xmlns:a16="http://schemas.microsoft.com/office/drawing/2014/main" id="{3DDA7817-EA23-ABE5-81B0-13FDC7429C6B}"/>
            </a:ext>
          </a:extLst>
        </p:cNvPr>
        <p:cNvGrpSpPr/>
        <p:nvPr/>
      </p:nvGrpSpPr>
      <p:grpSpPr>
        <a:xfrm>
          <a:off x="0" y="0"/>
          <a:ext cx="0" cy="0"/>
          <a:chOff x="0" y="0"/>
          <a:chExt cx="0" cy="0"/>
        </a:xfrm>
      </p:grpSpPr>
      <p:sp>
        <p:nvSpPr>
          <p:cNvPr id="403" name="Google Shape;403;gd960996673_0_62:notes">
            <a:extLst>
              <a:ext uri="{FF2B5EF4-FFF2-40B4-BE49-F238E27FC236}">
                <a16:creationId xmlns:a16="http://schemas.microsoft.com/office/drawing/2014/main" id="{CCF7F835-02C7-E8FB-BB02-C382F90892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a:extLst>
              <a:ext uri="{FF2B5EF4-FFF2-40B4-BE49-F238E27FC236}">
                <a16:creationId xmlns:a16="http://schemas.microsoft.com/office/drawing/2014/main" id="{48B36DA0-7D2D-C129-113C-ADE22007AA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222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9664F-BEA1-DA03-AFD3-3AB844AA3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9247F-45C3-F9E1-0CB8-ACB0396C565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2390E0-5657-B120-3F0F-2AE4CE41E225}"/>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242077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7428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964C3-E2A2-15A5-CA32-3F6954C5E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1E9C6-6424-C409-2ADA-270B6553D63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C579317-6741-BFBD-929B-449C769F7963}"/>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065203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F1F53-894E-8FCB-214D-E86526F95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F6F80-A909-D8D8-F963-D7C8C043EF8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D0BF0CC-D652-991C-C195-B343FA04018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b="0" i="0" u="none" strike="noStrike">
                <a:solidFill>
                  <a:srgbClr val="ECECEC"/>
                </a:solidFill>
                <a:effectLst/>
                <a:latin typeface="Söhne"/>
              </a:rPr>
              <a:t>Forbes acknowledges the challenge of enforcing office culture in a WFH (Work From Home) setting</a:t>
            </a:r>
          </a:p>
        </p:txBody>
      </p:sp>
    </p:spTree>
    <p:extLst>
      <p:ext uri="{BB962C8B-B14F-4D97-AF65-F5344CB8AC3E}">
        <p14:creationId xmlns:p14="http://schemas.microsoft.com/office/powerpoint/2010/main" val="1792701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19BB-B566-F80C-6B7E-04AA27092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485781-2C2E-0A5F-3E6B-029306EE762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1AC1B55-694D-AC22-FC22-A1B118D0A159}"/>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160399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915C8-331E-CF32-F268-629108838A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E812D-5F7C-EB60-23A0-A72C8D358AF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5DBEBF6-3798-E620-B185-B9597EE7F87F}"/>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448747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A4E28-0C6F-4EC3-A2F0-2828BF3ED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F1B380-3AE7-07A7-9E60-9CB8747344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81A5680-7FDD-5612-A8A0-570C48BA50FF}"/>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148651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07D0C-F380-7E8F-CB44-F10889185D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6C805-72E9-DF54-A0C1-B445FC09BE5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EF304A-4FA8-8D2F-AFF8-3C3BF8EB98BB}"/>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4055957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AA984-748C-B5DF-447B-1E832D6AAC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A226F-2994-B11B-C313-CA2F3B5097B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64598F-9889-21D4-9BC2-43F3DDBA9AC0}"/>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1036755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2CC73-3311-6B8F-2E00-016AE68F2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F7FFF-8D4F-828C-D148-F56B235677B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8DC11A6-772C-AEFD-7D41-69D82B36E415}"/>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24339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0A84C-F428-530B-9BE3-27511CBDA6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7A41D-0E30-7821-ECFE-8E51E29689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23C54E-CA9D-8746-A9F5-2DDD6EF8AB14}"/>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957348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490C0-8A2C-71D9-CA83-E6AB12476E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4884-5840-C4F8-DFE7-FECD8F8D8D9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5A1ACAF-6A9A-C395-05DD-40D2D7AB0853}"/>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531503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FAC8-CD5D-2C6D-9785-4DB1CDD401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C55EC-EEBB-2F28-DF38-5B6FDCBC76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EAAA36-1DA4-D38B-356C-A219BA58651A}"/>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0226575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FAC8-CD5D-2C6D-9785-4DB1CDD401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C55EC-EEBB-2F28-DF38-5B6FDCBC76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EAAA36-1DA4-D38B-356C-A219BA58651A}"/>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78935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FFAC8-CD5D-2C6D-9785-4DB1CDD401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C55EC-EEBB-2F28-DF38-5B6FDCBC769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6EAAA36-1DA4-D38B-356C-A219BA58651A}"/>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949614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9AB1F-F61F-E237-FFD6-02218CCC84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F83EB-1F2A-8FDB-46E6-A5467A601C1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12CA526-F4B1-49A1-B081-534BB687DA5E}"/>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b="0" i="0" u="none" strike="noStrike">
                <a:solidFill>
                  <a:srgbClr val="ECECEC"/>
                </a:solidFill>
                <a:effectLst/>
                <a:latin typeface="Söhne"/>
              </a:rPr>
              <a:t>Forbes acknowledges the challenge of enforcing office culture in a WFH (Work From Home) setting</a:t>
            </a:r>
          </a:p>
        </p:txBody>
      </p:sp>
    </p:spTree>
    <p:extLst>
      <p:ext uri="{BB962C8B-B14F-4D97-AF65-F5344CB8AC3E}">
        <p14:creationId xmlns:p14="http://schemas.microsoft.com/office/powerpoint/2010/main" val="1846791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5FE1E-FB96-CED3-AE5F-B142DAFDB4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21008-C832-47EE-CD90-5BFBE1B318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4531556-A77C-46DC-838E-5C3AA8D39BD2}"/>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769803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E06B8-7A4D-E9F1-5BA5-C46E969E54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1E105-D47C-5173-8686-0F542953A31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A40B3B-EBEC-40D2-F7FA-8DD734C0478C}"/>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45517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80FC1-4AC0-F039-E90D-8C6D6B7CF3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6F1E0B-2ECE-868F-35A5-7286CE95C26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B79F14E-E924-76E2-7C0D-9B4C7F3BB0BA}"/>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2756404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62789-2F70-72EC-C01C-2A848CF4BB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C46518-DAC9-8685-C7E9-63F9CA4F8DE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87893FD-8D0B-396F-34EB-4BE6D1055FD5}"/>
              </a:ext>
            </a:extLst>
          </p:cNvPr>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3552323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 name="Slide Number Placeholder 1">
            <a:extLst>
              <a:ext uri="{FF2B5EF4-FFF2-40B4-BE49-F238E27FC236}">
                <a16:creationId xmlns:a16="http://schemas.microsoft.com/office/drawing/2014/main" id="{CC148670-A203-0BE8-2E57-A444C0D8B33A}"/>
              </a:ext>
            </a:extLst>
          </p:cNvPr>
          <p:cNvSpPr>
            <a:spLocks noGrp="1"/>
          </p:cNvSpPr>
          <p:nvPr>
            <p:ph type="sldNum" idx="10"/>
          </p:nvPr>
        </p:nvSpPr>
        <p:spPr>
          <a:xfrm>
            <a:off x="8472458" y="4663217"/>
            <a:ext cx="548700" cy="393600"/>
          </a:xfrm>
          <a:prstGeom prst="rect">
            <a:avLst/>
          </a:prstGeom>
        </p:spPr>
        <p:txBody>
          <a:bodyPr/>
          <a:lstStyle>
            <a:lvl1pPr>
              <a:defRPr>
                <a:solidFill>
                  <a:schemeClr val="bg1">
                    <a:lumMod val="65000"/>
                  </a:schemeClr>
                </a:solidFill>
              </a:defRPr>
            </a:lvl1pPr>
          </a:lstStyle>
          <a:p>
            <a:pPr algn="r"/>
            <a:fld id="{00000000-1234-1234-1234-123412341234}" type="slidenum">
              <a:rPr lang="en" smtClean="0"/>
              <a:pPr algn="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03CC-8A34-FB4B-92D8-3FF4029ACDE5}"/>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AEAD88-0FA9-1511-659F-9E26B4683E6A}"/>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46FDC1-0D2E-0F6C-0EC3-150C94344F6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E88EBFD-8299-A0EA-8C97-2360D53169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6EF8-C790-4C75-1EBE-33A83733F138}"/>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3288773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8B92F-107A-8303-46E9-D73E81826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23130E-C965-93D2-D199-6F604720F0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119C45-80DD-FE52-5C35-E424FF98F10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607D5B7-A840-F8E6-8E13-57007FED50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E9567-9A21-E970-6BC2-C77A88F1D821}"/>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1567079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DDBF7-20F5-5691-C344-3207750339BE}"/>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8BE915-3075-540C-3FFA-3CB1FDE08BF0}"/>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B51B57-4514-5D9D-9D66-5BB837A2EC6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9AEC35-27DC-905C-161C-5A17A0E258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13A55-06EB-F5A0-49EA-2BEF021378F6}"/>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4002573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4D2B9-DDC6-440C-2B2A-820E3505CC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46E3FC-D853-04F9-346F-F4CBCB3FEFE0}"/>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36E18D-D999-B3FA-403A-B789E1BD751F}"/>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89959D-EDBC-5119-2ABF-1D46D5C3B4B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C5A25C6-97A3-A944-6DE8-8406E3FEF2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F98E9-A193-AD8E-A609-E580BE8A4600}"/>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42358786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BCFB1-C1D5-C423-E015-80BFE11500BD}"/>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389C89-535E-1D30-00CB-189151B064F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AD6FCF-A7D8-B506-E869-05F55ACA3FD0}"/>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1EDCDB-76CC-47D5-02DE-9F68B8DE8EB0}"/>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A10257-DA43-62D5-FF0D-EA5F50018D56}"/>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D74FE3-FBBB-6E6E-2B8C-58A8D0D3430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184B27CF-60AB-345B-976C-940FEDF55E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74F7AB-7061-5DA2-EA8F-235DB0CA6479}"/>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552035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8ACE-8515-4F1F-9D03-62BE1AA469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26CD44-8799-4ADC-6262-CB89677A8BC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5BDED2F-E76F-C2E7-9D7A-E1E16CEA77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91F4B5-1605-A5EB-AD71-0D20514FC2C7}"/>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33236702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CA017-D8E7-0102-EF09-29B52D9BE27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1DF1C4C-A67E-3B36-35FE-F9FC014753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2C2EB7-DB28-8A04-044D-D5DEB7E0063E}"/>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754515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85014-A853-11EB-0C02-13E75C42258F}"/>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42A854-CCD5-8E9F-B3AC-32F238723C3F}"/>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E7945F-E765-CCCC-34D7-064731D3FBA7}"/>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E0381-36C5-B158-65A1-8474ECD07B6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E69F982-99EF-A701-2714-614D385CA6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706DF8-6A2E-3C65-3BF5-3DDBE8BA5236}"/>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12495578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3125-2461-C5D6-5A9D-9E43F4F5678D}"/>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CBBB3B-3C5A-3978-C54B-10385AD0698B}"/>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3DF9CF-9A5F-DDE8-9939-E8257AA390F9}"/>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A8BE98-65C6-015F-7064-FB3DD57EBFD4}"/>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AD954BE-51F7-FBB0-93B8-102E220E21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F5D7E8-064A-F7E1-F430-891115E9303F}"/>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845643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45C7-BFC6-0981-8088-F1266634C7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9AEA03-CC9A-0398-88FA-88D53C9F70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6B135-5A69-2FD2-B09E-C20EFA051CE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1E99006-4EAA-64FC-2F37-8C33B0130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C0B8F-924C-FDD3-61F9-404B690174D2}"/>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131668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8" name="Google Shape;18;p4"/>
          <p:cNvSpPr/>
          <p:nvPr/>
        </p:nvSpPr>
        <p:spPr>
          <a:xfrm>
            <a:off x="0" y="0"/>
            <a:ext cx="9144020" cy="73152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 name="Slide Number Placeholder 1">
            <a:extLst>
              <a:ext uri="{FF2B5EF4-FFF2-40B4-BE49-F238E27FC236}">
                <a16:creationId xmlns:a16="http://schemas.microsoft.com/office/drawing/2014/main" id="{166C7603-0B70-BE7E-6430-746CF7E77B35}"/>
              </a:ext>
            </a:extLst>
          </p:cNvPr>
          <p:cNvSpPr>
            <a:spLocks noGrp="1"/>
          </p:cNvSpPr>
          <p:nvPr>
            <p:ph type="sldNum" idx="10"/>
          </p:nvPr>
        </p:nvSpPr>
        <p:spPr>
          <a:xfrm>
            <a:off x="8472458" y="4663217"/>
            <a:ext cx="548700" cy="393600"/>
          </a:xfrm>
          <a:prstGeom prst="rect">
            <a:avLst/>
          </a:prstGeom>
        </p:spPr>
        <p:txBody>
          <a:bodyPr/>
          <a:lstStyle>
            <a:lvl1pPr>
              <a:defRPr>
                <a:solidFill>
                  <a:schemeClr val="bg1">
                    <a:lumMod val="65000"/>
                  </a:schemeClr>
                </a:solidFill>
              </a:defRPr>
            </a:lvl1pPr>
          </a:lstStyle>
          <a:p>
            <a:pPr algn="r"/>
            <a:fld id="{00000000-1234-1234-1234-123412341234}" type="slidenum">
              <a:rPr lang="en" smtClean="0"/>
              <a:pPr algn="r"/>
              <a:t>‹#›</a:t>
            </a:fld>
            <a:endParaRPr lang="en"/>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BE036D-FFB2-D00C-AF59-23ABB9486060}"/>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968055-624F-5FC3-97ED-A856311E3EDC}"/>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BCACD-3207-72E4-84BB-D91DC91AE6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824B187-EC52-5293-BB17-80793AA88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A1F55-E67A-1AFA-38CC-30848B26475A}"/>
              </a:ext>
            </a:extLst>
          </p:cNvPr>
          <p:cNvSpPr>
            <a:spLocks noGrp="1"/>
          </p:cNvSpPr>
          <p:nvPr>
            <p:ph type="sldNum" sz="quarter" idx="12"/>
          </p:nvPr>
        </p:nvSpPr>
        <p:spPr/>
        <p:txBody>
          <a:bodyPr/>
          <a:lstStyle/>
          <a:p>
            <a:fld id="{DA591DA2-487A-48E0-B3E9-820EAE259457}" type="slidenum">
              <a:rPr lang="en-US" smtClean="0"/>
              <a:t>‹#›</a:t>
            </a:fld>
            <a:endParaRPr lang="en-US"/>
          </a:p>
        </p:txBody>
      </p:sp>
    </p:spTree>
    <p:extLst>
      <p:ext uri="{BB962C8B-B14F-4D97-AF65-F5344CB8AC3E}">
        <p14:creationId xmlns:p14="http://schemas.microsoft.com/office/powerpoint/2010/main" val="24902867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8B0-632E-C824-982F-E1197264BE94}"/>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145D35-4EAF-748A-4219-7642DE083D15}"/>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271709-C2E9-50E3-DAD9-0B72C91AB0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E148C80-4312-3DE6-75B1-D5894A2CB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8ED52-68E4-2D25-D4FA-1C764B46287E}"/>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916996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AF8E-4844-9390-5C1F-753E1E3D74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707085-6BE2-0694-ED92-156BFFEDD9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6FFD76-847B-0170-6C1B-EA8CBF6FABF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735741-AED2-76E8-5DEF-A09E95B98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0F9BB6-E808-CEA0-EB33-F7A4D7E71061}"/>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3948719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DDC9C-B3C9-99E7-035C-20DFBC6EA510}"/>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9D0DAA-06C8-4C14-305D-A4EC7E4B583D}"/>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C66243-B1CF-21C1-BBF0-B62DC46388E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8DB4D9-84B7-438F-FF16-99CA85233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9310E-4118-E93B-52AD-69FCB68F9A98}"/>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2511447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0A5C4-F81B-0A05-E054-0CFE1281D0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C8E87-1D47-9393-CA16-F92161B0F61D}"/>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67F0BE-A3CB-7D83-CE78-9012F7F082EA}"/>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12A9A7-B443-9264-7ABD-46814BA3B16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88B6034-14B7-19F6-B352-C5C09703A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9A270-CFF6-2633-B183-08AA54B67C4B}"/>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9728393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B7F2-58A9-E90D-7417-8BBD609837CB}"/>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6A4D0C-7E0A-B432-FAEA-C22C0A6539AC}"/>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C65BD0-A348-6726-5446-534638789101}"/>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550FED-0B37-6348-B64A-C53673AFC982}"/>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A5796A-D307-4682-A17B-77D36643333F}"/>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D44FA2-2035-54E7-FF17-D905CC9A54B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39F4F9C-2CED-EDF3-98ED-8C5799BA11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67A5B3-7457-A139-562E-A4DD4113DBFB}"/>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32678743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A913-D075-D0E7-9E71-72AC824BBD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C48FD4-8057-FCEF-1B2E-291075AC8C2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412B4E46-C4C7-B4C0-3D67-D721AC0630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302816-666D-F568-1BA4-B7F51977B994}"/>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2196580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FC78B9-789B-BF43-E211-6FCCB3E630B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FD0A100-B49D-EDD5-2289-CAF9F4D9A9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0E4942-B080-FF0B-9FA5-3D02346BCEC9}"/>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32992497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6F82-3177-38DF-AD98-C6D0847D223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E85DD2-4EBF-D432-685F-ACF20F819BAA}"/>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0609FC-CFFF-6DE5-1A5D-B36DE8E4CBF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0BE5E-966F-459B-7FE8-0A4D01ED6AF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87FE2DD-20E3-1E36-F9DD-85F26BC92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1F18B-DE28-CAFD-132E-D4A5C7994E18}"/>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14646287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E1DEA-1C29-BC5C-6922-C95D9D528EC4}"/>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625402-EE25-43BC-64D2-BE7FA78ADEB5}"/>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5EFB06-0C28-A1DE-F97C-FEB03483CCB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690361-CFC7-1041-F482-285F7F2818E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F990E8C-6B26-4A54-9925-69A9403F48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689E4C-AB86-4D03-0587-2B333CC5C350}"/>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3323256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FDE12308-6C94-D958-9BAF-F30149777E86}"/>
              </a:ext>
            </a:extLst>
          </p:cNvPr>
          <p:cNvSpPr>
            <a:spLocks noGrp="1"/>
          </p:cNvSpPr>
          <p:nvPr>
            <p:ph type="sldNum" idx="10"/>
          </p:nvPr>
        </p:nvSpPr>
        <p:spPr>
          <a:xfrm>
            <a:off x="8472458" y="4663217"/>
            <a:ext cx="548700" cy="393600"/>
          </a:xfrm>
        </p:spPr>
        <p:txBody>
          <a:bodyPr/>
          <a:lstStyle>
            <a:lvl1pPr>
              <a:defRPr>
                <a:solidFill>
                  <a:schemeClr val="bg1">
                    <a:lumMod val="65000"/>
                  </a:schemeClr>
                </a:solidFill>
              </a:defRPr>
            </a:lvl1pPr>
          </a:lstStyle>
          <a:p>
            <a:pPr algn="r"/>
            <a:fld id="{00000000-1234-1234-1234-123412341234}" type="slidenum">
              <a:rPr lang="en" smtClean="0"/>
              <a:pPr algn="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2736D-F731-E45E-CFCF-FF5DBA2B29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6F8DC0-C4D8-FAE9-2BDD-CC7A7E7080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20A8E6-F1FB-196E-F750-05F9EE7479D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8BCD97-16E7-614C-41B4-70EC1501A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16FF5-EDCD-093D-F1AE-EE044D25F18E}"/>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1487862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B07D67-6A8E-410C-4496-01857370630E}"/>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7F647-8283-21D5-2B07-783D00ABF54B}"/>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5C1C00-F6EF-D904-7C70-FB3BAAA92D5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98AF978-9500-73A7-4BF9-11BB4B9C1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D00FC-DD9C-35D7-3010-12AC498030D3}"/>
              </a:ext>
            </a:extLst>
          </p:cNvPr>
          <p:cNvSpPr>
            <a:spLocks noGrp="1"/>
          </p:cNvSpPr>
          <p:nvPr>
            <p:ph type="sldNum" sz="quarter" idx="12"/>
          </p:nvPr>
        </p:nvSpPr>
        <p:spPr/>
        <p:txBody>
          <a:bodyPr/>
          <a:lstStyle/>
          <a:p>
            <a:fld id="{35C20CD1-084C-4CA9-A30F-E30158BA89C8}" type="slidenum">
              <a:rPr lang="en-US" smtClean="0"/>
              <a:t>‹#›</a:t>
            </a:fld>
            <a:endParaRPr lang="en-US"/>
          </a:p>
        </p:txBody>
      </p:sp>
    </p:spTree>
    <p:extLst>
      <p:ext uri="{BB962C8B-B14F-4D97-AF65-F5344CB8AC3E}">
        <p14:creationId xmlns:p14="http://schemas.microsoft.com/office/powerpoint/2010/main" val="34476827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1ED8F-37A0-FD05-ED65-F00A51C4FB51}"/>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B8D62F-DDDF-6C7E-C336-58DC722741FD}"/>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B98F86-BE52-F885-6112-4582465B44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2D883D-A8E4-4393-6DFA-9DF46E7F3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5D197-AD8C-8BA3-35A0-2827BACF75BB}"/>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5472644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08ED1-0EB0-1346-1160-4920F5BA12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1CC97F-315C-CED1-93CD-810718E1F0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26103-912D-BEA6-33F7-214582454B0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874797E-0555-D779-3FA4-BE18F677F5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AADA3-7EA4-EA39-819F-118BD7D65DFD}"/>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42398051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E200-276B-0DB4-168F-5B2C9F70C0C7}"/>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A994FC-946E-A120-B2F0-7A1D75456EF2}"/>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4D4BC8-30C0-0BC6-F345-68FEEF4824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D852D49-D1B6-5C28-A48B-BE647C9A3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694FD-4275-E4D6-52CC-750ADA6B1204}"/>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235397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2A67-38F7-92A0-3004-4AB1A07218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4E497E-FC0F-B3E9-BBE3-1717212C9FC9}"/>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6349F3-0D0D-D54B-AC45-CDF6642BEF61}"/>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BCD7E7-18FA-621C-126F-EE5C349DEC3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42AE281-FDAA-DCD7-A77C-2FA12DC93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BEDF68-0B7B-F9F4-D94C-0913638DBCCE}"/>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11002539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467F-4808-082A-372C-3DAC90339742}"/>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56ADFB-A5CD-1A0E-CE0A-5BADB53100E0}"/>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CC918E-9C06-82EB-D74F-CA32841EA93B}"/>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9EE239-B503-4669-2AA1-8A4F085646A5}"/>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F8822-1F2C-4001-A7AD-4407D693EE73}"/>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0B449C-B194-65C6-BA0F-1D1D90BE538B}"/>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C0BC912-4C43-297C-1C63-54DF739CC7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E93CAA-B682-DC20-4E91-9E768D75314B}"/>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33100629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36E3-059C-A968-BACA-DA582E895F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CD007A-ECE2-FC77-04BD-66CE7A065EF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EDC97A4-3037-A42D-3A5A-ABB41A19C9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8D24A8-2810-7909-BE50-9D7E6940752C}"/>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8365763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D32AF9-FDC0-11D8-046C-57B0164A35E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AC2A192-3FBD-48E8-2FDA-11D1DAFA9C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C4C954-1340-1814-5685-AD52802CD641}"/>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26041712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5033-C053-B0DB-4E1D-1638735E48F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F3AD76-9CE6-D31D-F8F1-F0BBC4586F00}"/>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079628-C0AB-46FC-64A8-D228C78C320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CB9E9D-4322-2A0F-302F-7C14B88433B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668D7D5-3E93-9894-8E68-7B4D48B1FA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F5936C-6A61-0DB6-6AC9-6FD58BFAECB3}"/>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277903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81"/>
        <p:cNvGrpSpPr/>
        <p:nvPr/>
      </p:nvGrpSpPr>
      <p:grpSpPr>
        <a:xfrm>
          <a:off x="0" y="0"/>
          <a:ext cx="0" cy="0"/>
          <a:chOff x="0" y="0"/>
          <a:chExt cx="0" cy="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2">
            <a:extLst>
              <a:ext uri="{FF2B5EF4-FFF2-40B4-BE49-F238E27FC236}">
                <a16:creationId xmlns:a16="http://schemas.microsoft.com/office/drawing/2014/main" id="{968763A4-473B-82CD-4B87-FD57ED1F6F2A}"/>
              </a:ext>
            </a:extLst>
          </p:cNvPr>
          <p:cNvSpPr>
            <a:spLocks noGrp="1"/>
          </p:cNvSpPr>
          <p:nvPr>
            <p:ph type="sldNum" idx="10"/>
          </p:nvPr>
        </p:nvSpPr>
        <p:spPr>
          <a:xfrm>
            <a:off x="8472458" y="4663217"/>
            <a:ext cx="548700" cy="393600"/>
          </a:xfrm>
          <a:prstGeom prst="rect">
            <a:avLst/>
          </a:prstGeom>
        </p:spPr>
        <p:txBody>
          <a:bodyPr/>
          <a:lstStyle>
            <a:lvl1pPr>
              <a:defRPr>
                <a:solidFill>
                  <a:schemeClr val="bg1">
                    <a:lumMod val="65000"/>
                  </a:schemeClr>
                </a:solidFill>
              </a:defRPr>
            </a:lvl1pPr>
          </a:lstStyle>
          <a:p>
            <a:pPr algn="r"/>
            <a:fld id="{00000000-1234-1234-1234-123412341234}" type="slidenum">
              <a:rPr lang="en" smtClean="0"/>
              <a:pPr algn="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03D0-C52B-3EE5-58D0-9F777EAD4C9D}"/>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017EF9-4649-2F07-25F7-7F3A1537DAB1}"/>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71C39F-74C0-418D-D024-DC621DE09EFE}"/>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02A3E-5FBD-38F2-C43D-74F2391E737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658EBD5-8CF9-75EB-9175-45E7F58178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F761F-5BEE-4F3D-60C2-286E0139018B}"/>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7987796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BE986-C7FB-0F77-B0C4-5E10A91677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2595D4-0147-3115-2679-4008553498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2617F6-2B3E-6BF2-4C98-D9EA187E917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B0D6BC-8650-87C9-31D5-F0ED4177CF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BB7E0-BC02-19A6-15CE-6B435E2BAB94}"/>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1926618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A2000-6FDE-52C7-866C-0E4F9DADBDF1}"/>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32355F-6316-BCC8-3B16-E03BF7A1758F}"/>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2ECD9-598A-BE6C-A48D-6E69711C2E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EE14209-2C1B-7053-BC7D-79BB87A4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20468B-DD4C-3C1E-F99C-BF004F168F63}"/>
              </a:ext>
            </a:extLst>
          </p:cNvPr>
          <p:cNvSpPr>
            <a:spLocks noGrp="1"/>
          </p:cNvSpPr>
          <p:nvPr>
            <p:ph type="sldNum" sz="quarter" idx="12"/>
          </p:nvPr>
        </p:nvSpPr>
        <p:spPr/>
        <p:txBody>
          <a:bodyPr/>
          <a:lstStyle/>
          <a:p>
            <a:fld id="{AADB0CA2-8EB3-4FB5-ACC1-672F73A3489B}" type="slidenum">
              <a:rPr lang="en-US" smtClean="0"/>
              <a:t>‹#›</a:t>
            </a:fld>
            <a:endParaRPr lang="en-US"/>
          </a:p>
        </p:txBody>
      </p:sp>
    </p:spTree>
    <p:extLst>
      <p:ext uri="{BB962C8B-B14F-4D97-AF65-F5344CB8AC3E}">
        <p14:creationId xmlns:p14="http://schemas.microsoft.com/office/powerpoint/2010/main" val="23492288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39F4-AB6D-F996-9659-F62F1F4EBE39}"/>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10D011-1AF7-6B86-E665-008F062D756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46223D-76D8-FE61-D792-AE4A7458651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7B72D9-05E2-2B5E-658C-139875C28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11959D-9848-ACFF-4E27-0E94542689C7}"/>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6044526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EFC7-D16B-CE0A-A359-1F8D87DA16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0BAF44-9A91-DC26-5116-2FC7BBE905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C3F22-0044-6EE2-52E5-7440363C0EF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828ABC-BF71-3BD4-1D38-BAE637FEC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FAC2BA-19AE-6249-442A-4892A2490B55}"/>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2144439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D39B2-271D-F8F0-1CB9-59432EC5AEFD}"/>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CDCC95-488E-A1EF-8EB0-5959C26896B8}"/>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26E378-F7E6-B211-FE70-6062962BEF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12B164-9BD3-EA1B-8381-A7D994C99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BF9531-878B-BB16-F835-64ABDF530934}"/>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29329998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D43B-38A0-C900-53BE-6F44D4EA2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79CD65-1930-1BC3-49EF-8C182FA36BC9}"/>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47CC9E-E68E-81F3-7D95-FD6D5624A486}"/>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433982-389C-7E15-1037-D9F2EABFFD6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6DBA736-C335-D3FD-959F-49A398319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F55C5B-F26F-7750-AF23-FCDD3B3314B8}"/>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20306373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380DD-DF8C-65C2-E616-6DB26363D175}"/>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BA571E-00B6-EF64-5EDE-FEECA2810C90}"/>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174C8-21C3-F5D6-DFDE-388B9D7C90B9}"/>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C53B75-1505-50CC-A8A8-DFD879E6C4A3}"/>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25C861-A8BF-8EC7-F2D5-299229554723}"/>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8ADF28-ED61-8E4F-9651-708D5ABF265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5DAED96-D2DB-0FC2-C22C-C4705DC020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062D25-6A8C-C747-5850-7B1EEF34E6AC}"/>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31868255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8EEB-FD0C-CB76-9820-BB3D4FB470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9B7D7F-80C7-F253-128B-5DC1D1EE9B4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C705AD3-6F29-92ED-9316-FEF9A7B70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AC56E2-0D61-090E-0264-A1FAE246B923}"/>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3225260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7644C5-040F-7227-46E6-911CE3C2307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0B5E823-8CB6-7A2E-57FD-9F2554D710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6C2F22-3BDB-E1B2-053E-B6E707049D0E}"/>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2987398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1_Background 1">
    <p:spTree>
      <p:nvGrpSpPr>
        <p:cNvPr id="1" name="Shape 288"/>
        <p:cNvGrpSpPr/>
        <p:nvPr/>
      </p:nvGrpSpPr>
      <p:grpSpPr>
        <a:xfrm>
          <a:off x="0" y="0"/>
          <a:ext cx="0" cy="0"/>
          <a:chOff x="0" y="0"/>
          <a:chExt cx="0" cy="0"/>
        </a:xfrm>
      </p:grpSpPr>
      <p:sp>
        <p:nvSpPr>
          <p:cNvPr id="2" name="Google Shape;305;p30">
            <a:extLst>
              <a:ext uri="{FF2B5EF4-FFF2-40B4-BE49-F238E27FC236}">
                <a16:creationId xmlns:a16="http://schemas.microsoft.com/office/drawing/2014/main" id="{A3514287-956B-C31A-8FA7-E5A8BE1F0602}"/>
              </a:ext>
            </a:extLst>
          </p:cNvPr>
          <p:cNvSpPr/>
          <p:nvPr userDrawn="1"/>
        </p:nvSpPr>
        <p:spPr>
          <a:xfrm>
            <a:off x="0" y="0"/>
            <a:ext cx="9144000" cy="73152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9F7C6018-23FC-5D73-3E05-249037F96CCE}"/>
              </a:ext>
            </a:extLst>
          </p:cNvPr>
          <p:cNvSpPr>
            <a:spLocks noGrp="1"/>
          </p:cNvSpPr>
          <p:nvPr>
            <p:ph type="sldNum" idx="10"/>
          </p:nvPr>
        </p:nvSpPr>
        <p:spPr>
          <a:xfrm>
            <a:off x="8472458" y="4663217"/>
            <a:ext cx="548700" cy="393600"/>
          </a:xfrm>
          <a:prstGeom prst="rect">
            <a:avLst/>
          </a:prstGeom>
        </p:spPr>
        <p:txBody>
          <a:bodyPr/>
          <a:lstStyle>
            <a:lvl1pPr>
              <a:defRPr>
                <a:solidFill>
                  <a:schemeClr val="bg1">
                    <a:lumMod val="65000"/>
                  </a:schemeClr>
                </a:solidFill>
              </a:defRPr>
            </a:lvl1pPr>
          </a:lstStyle>
          <a:p>
            <a:pPr algn="r"/>
            <a:fld id="{00000000-1234-1234-1234-123412341234}" type="slidenum">
              <a:rPr lang="en" smtClean="0"/>
              <a:pPr algn="r"/>
              <a:t>‹#›</a:t>
            </a:fld>
            <a:endParaRPr lang="en"/>
          </a:p>
        </p:txBody>
      </p:sp>
      <p:pic>
        <p:nvPicPr>
          <p:cNvPr id="4" name="Picture 2" descr="Wharton Logo, Wharton Symbol, Meaning, History and Evolution">
            <a:extLst>
              <a:ext uri="{FF2B5EF4-FFF2-40B4-BE49-F238E27FC236}">
                <a16:creationId xmlns:a16="http://schemas.microsoft.com/office/drawing/2014/main" id="{E2AEFEE6-4244-9400-04BC-B09061FD167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328" b="19328"/>
          <a:stretch/>
        </p:blipFill>
        <p:spPr bwMode="auto">
          <a:xfrm>
            <a:off x="8285018" y="96113"/>
            <a:ext cx="736140" cy="2540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ress | PLASTARC">
            <a:extLst>
              <a:ext uri="{FF2B5EF4-FFF2-40B4-BE49-F238E27FC236}">
                <a16:creationId xmlns:a16="http://schemas.microsoft.com/office/drawing/2014/main" id="{B6B0B472-5B9D-47CC-2FFA-7AACD089873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85018" y="461748"/>
            <a:ext cx="736140" cy="1175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568B-4D55-9778-2D1C-656E48AC4800}"/>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D36D2-D215-87FE-18A3-822CA0EB811C}"/>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6C725-A113-B43D-9AEA-0389D62B00E9}"/>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56883D-D3DD-7C3A-1ACC-B9631E9E9D8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342BD48-ECC8-B632-14B8-EBACC0184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1590E7-014F-FCE6-708C-35C37FAC5CD8}"/>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27020508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2116-3A2F-4042-7BD0-09CCE79AC8D5}"/>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2691A3-D63E-F536-CC10-59399920D70B}"/>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5DED29-7CB2-12AE-5A12-94E28A4C27C2}"/>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3940B2-FBE2-9AF9-D00A-D146EECA44D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AEC7C57-347D-6C40-0027-694DAE07E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0F7E5D-597A-080E-51EE-D0A195290C61}"/>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1898142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AE077-83E0-FFE0-A3A4-1E958B6358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BE1D43-BF55-B5F4-CA11-A2968842A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86BF7-19AC-2F18-0ABD-9087DEDE57B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6BA0D4-3BDF-7A57-60CC-5DD41233CB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4E917-73AE-2C02-1CF1-4D1F8F913B95}"/>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16023238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77EC88-8BD3-3802-10E4-FBE2440672CD}"/>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48A54D-8CAC-BC51-DAEE-D9AA0CF5AFFC}"/>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E06B7B-D022-D1FE-AE82-C8CC8F25838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2652CB-56DE-E28E-FD4A-B56B247091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D75BF-4E03-43E9-1969-AFC7D92A686D}"/>
              </a:ext>
            </a:extLst>
          </p:cNvPr>
          <p:cNvSpPr>
            <a:spLocks noGrp="1"/>
          </p:cNvSpPr>
          <p:nvPr>
            <p:ph type="sldNum" sz="quarter" idx="12"/>
          </p:nvPr>
        </p:nvSpPr>
        <p:spPr/>
        <p:txBody>
          <a:bodyPr/>
          <a:lstStyle/>
          <a:p>
            <a:fld id="{BAE845DA-5B69-438A-A3A0-90F63D5525DF}" type="slidenum">
              <a:rPr lang="en-US" smtClean="0"/>
              <a:t>‹#›</a:t>
            </a:fld>
            <a:endParaRPr lang="en-US"/>
          </a:p>
        </p:txBody>
      </p:sp>
    </p:spTree>
    <p:extLst>
      <p:ext uri="{BB962C8B-B14F-4D97-AF65-F5344CB8AC3E}">
        <p14:creationId xmlns:p14="http://schemas.microsoft.com/office/powerpoint/2010/main" val="3548624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reserve="1">
  <p:cSld name="1_Background 1">
    <p:spTree>
      <p:nvGrpSpPr>
        <p:cNvPr id="1" name="Shape 288"/>
        <p:cNvGrpSpPr/>
        <p:nvPr/>
      </p:nvGrpSpPr>
      <p:grpSpPr>
        <a:xfrm>
          <a:off x="0" y="0"/>
          <a:ext cx="0" cy="0"/>
          <a:chOff x="0" y="0"/>
          <a:chExt cx="0" cy="0"/>
        </a:xfrm>
      </p:grpSpPr>
      <p:sp>
        <p:nvSpPr>
          <p:cNvPr id="290" name="Google Shape;290;p30"/>
          <p:cNvSpPr/>
          <p:nvPr/>
        </p:nvSpPr>
        <p:spPr>
          <a:xfrm>
            <a:off x="-25" y="0"/>
            <a:ext cx="9144020" cy="73152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E8311B74-3FC9-A7C0-BB18-C88B2B1067A6}"/>
              </a:ext>
            </a:extLst>
          </p:cNvPr>
          <p:cNvSpPr>
            <a:spLocks noGrp="1"/>
          </p:cNvSpPr>
          <p:nvPr>
            <p:ph type="sldNum" idx="10"/>
          </p:nvPr>
        </p:nvSpPr>
        <p:spPr>
          <a:xfrm>
            <a:off x="8472458" y="4663217"/>
            <a:ext cx="548700" cy="393600"/>
          </a:xfrm>
          <a:prstGeom prst="rect">
            <a:avLst/>
          </a:prstGeom>
        </p:spPr>
        <p:txBody>
          <a:bodyPr/>
          <a:lstStyle>
            <a:lvl1pPr>
              <a:defRPr>
                <a:solidFill>
                  <a:schemeClr val="bg1">
                    <a:lumMod val="65000"/>
                  </a:schemeClr>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14398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reserve="1">
  <p:cSld name="1_Background 1">
    <p:spTree>
      <p:nvGrpSpPr>
        <p:cNvPr id="1" name="Shape 288"/>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57D7DF2-3453-2DCB-DE24-848A2D3E8718}"/>
              </a:ext>
            </a:extLst>
          </p:cNvPr>
          <p:cNvGraphicFramePr>
            <a:graphicFrameLocks noChangeAspect="1"/>
          </p:cNvGraphicFramePr>
          <p:nvPr userDrawn="1">
            <p:custDataLst>
              <p:tags r:id="rId1"/>
            </p:custDataLst>
            <p:extLst>
              <p:ext uri="{D42A27DB-BD31-4B8C-83A1-F6EECF244321}">
                <p14:modId xmlns:p14="http://schemas.microsoft.com/office/powerpoint/2010/main" val="56291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057D7DF2-3453-2DCB-DE24-848A2D3E8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97" name="Google Shape;297;p30"/>
          <p:cNvSpPr/>
          <p:nvPr/>
        </p:nvSpPr>
        <p:spPr>
          <a:xfrm>
            <a:off x="0" y="0"/>
            <a:ext cx="9144000" cy="731520"/>
          </a:xfrm>
          <a:custGeom>
            <a:avLst/>
            <a:gdLst/>
            <a:ahLst/>
            <a:cxnLst/>
            <a:rect l="l" t="t" r="r" b="b"/>
            <a:pathLst>
              <a:path w="43778" h="1407" extrusionOk="0">
                <a:moveTo>
                  <a:pt x="0" y="0"/>
                </a:moveTo>
                <a:lnTo>
                  <a:pt x="0" y="1406"/>
                </a:lnTo>
                <a:lnTo>
                  <a:pt x="43777" y="1406"/>
                </a:lnTo>
                <a:lnTo>
                  <a:pt x="43777" y="0"/>
                </a:lnTo>
                <a:close/>
              </a:path>
            </a:pathLst>
          </a:custGeom>
          <a:solidFill>
            <a:srgbClr val="B6E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15A7B9FC-6F4B-2791-E046-09B0BA18A5D6}"/>
              </a:ext>
            </a:extLst>
          </p:cNvPr>
          <p:cNvSpPr>
            <a:spLocks noGrp="1"/>
          </p:cNvSpPr>
          <p:nvPr>
            <p:ph type="sldNum" idx="10"/>
          </p:nvPr>
        </p:nvSpPr>
        <p:spPr>
          <a:xfrm>
            <a:off x="8472458" y="4663217"/>
            <a:ext cx="548700" cy="393600"/>
          </a:xfrm>
          <a:prstGeom prst="rect">
            <a:avLst/>
          </a:prstGeom>
        </p:spPr>
        <p:txBody>
          <a:bodyPr/>
          <a:lstStyle>
            <a:lvl1pPr>
              <a:defRPr>
                <a:solidFill>
                  <a:schemeClr val="bg1">
                    <a:lumMod val="65000"/>
                  </a:schemeClr>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4875397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reserve="1">
  <p:cSld name="1_Background 1">
    <p:spTree>
      <p:nvGrpSpPr>
        <p:cNvPr id="1" name="Shape 288"/>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57D7DF2-3453-2DCB-DE24-848A2D3E8718}"/>
              </a:ext>
            </a:extLst>
          </p:cNvPr>
          <p:cNvGraphicFramePr>
            <a:graphicFrameLocks noChangeAspect="1"/>
          </p:cNvGraphicFramePr>
          <p:nvPr userDrawn="1">
            <p:custDataLst>
              <p:tags r:id="rId1"/>
            </p:custDataLst>
            <p:extLst>
              <p:ext uri="{D42A27DB-BD31-4B8C-83A1-F6EECF244321}">
                <p14:modId xmlns:p14="http://schemas.microsoft.com/office/powerpoint/2010/main" val="1110301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057D7DF2-3453-2DCB-DE24-848A2D3E8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3" name="Straight Connector 2">
            <a:extLst>
              <a:ext uri="{FF2B5EF4-FFF2-40B4-BE49-F238E27FC236}">
                <a16:creationId xmlns:a16="http://schemas.microsoft.com/office/drawing/2014/main" id="{EDC5FECB-D53B-9237-CA0F-DA10A372CF9D}"/>
              </a:ext>
            </a:extLst>
          </p:cNvPr>
          <p:cNvCxnSpPr/>
          <p:nvPr userDrawn="1"/>
        </p:nvCxnSpPr>
        <p:spPr>
          <a:xfrm>
            <a:off x="0" y="4746821"/>
            <a:ext cx="9144000"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 name="Google Shape;297;p30">
            <a:extLst>
              <a:ext uri="{FF2B5EF4-FFF2-40B4-BE49-F238E27FC236}">
                <a16:creationId xmlns:a16="http://schemas.microsoft.com/office/drawing/2014/main" id="{59BB34DC-1858-8E04-A306-DF23418681B5}"/>
              </a:ext>
            </a:extLst>
          </p:cNvPr>
          <p:cNvSpPr/>
          <p:nvPr userDrawn="1"/>
        </p:nvSpPr>
        <p:spPr>
          <a:xfrm>
            <a:off x="0" y="0"/>
            <a:ext cx="9144000" cy="731520"/>
          </a:xfrm>
          <a:custGeom>
            <a:avLst/>
            <a:gdLst/>
            <a:ahLst/>
            <a:cxnLst/>
            <a:rect l="l" t="t" r="r" b="b"/>
            <a:pathLst>
              <a:path w="43778" h="1407" extrusionOk="0">
                <a:moveTo>
                  <a:pt x="0" y="0"/>
                </a:moveTo>
                <a:lnTo>
                  <a:pt x="0" y="1406"/>
                </a:lnTo>
                <a:lnTo>
                  <a:pt x="43777" y="1406"/>
                </a:lnTo>
                <a:lnTo>
                  <a:pt x="43777" y="0"/>
                </a:lnTo>
                <a:close/>
              </a:path>
            </a:pathLst>
          </a:custGeom>
          <a:solidFill>
            <a:srgbClr val="B6EC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Slide Number Placeholder 4">
            <a:extLst>
              <a:ext uri="{FF2B5EF4-FFF2-40B4-BE49-F238E27FC236}">
                <a16:creationId xmlns:a16="http://schemas.microsoft.com/office/drawing/2014/main" id="{41A3A0AE-E566-CAA4-9906-C9A3CBFAA0EF}"/>
              </a:ext>
            </a:extLst>
          </p:cNvPr>
          <p:cNvSpPr>
            <a:spLocks noGrp="1"/>
          </p:cNvSpPr>
          <p:nvPr>
            <p:ph type="sldNum" idx="10"/>
          </p:nvPr>
        </p:nvSpPr>
        <p:spPr>
          <a:xfrm>
            <a:off x="8472458" y="4663217"/>
            <a:ext cx="548700" cy="393600"/>
          </a:xfrm>
          <a:prstGeom prst="rect">
            <a:avLst/>
          </a:prstGeom>
        </p:spPr>
        <p:txBody>
          <a:bodyPr/>
          <a:lstStyle>
            <a:lvl1pPr>
              <a:defRPr>
                <a:solidFill>
                  <a:schemeClr val="bg1">
                    <a:lumMod val="65000"/>
                  </a:schemeClr>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2425868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reserve="1">
  <p:cSld name="Background 1">
    <p:spTree>
      <p:nvGrpSpPr>
        <p:cNvPr id="1" name="Shape 288"/>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057D7DF2-3453-2DCB-DE24-848A2D3E8718}"/>
              </a:ext>
            </a:extLst>
          </p:cNvPr>
          <p:cNvGraphicFramePr>
            <a:graphicFrameLocks noChangeAspect="1"/>
          </p:cNvGraphicFramePr>
          <p:nvPr userDrawn="1">
            <p:custDataLst>
              <p:tags r:id="rId1"/>
            </p:custDataLst>
            <p:extLst>
              <p:ext uri="{D42A27DB-BD31-4B8C-83A1-F6EECF244321}">
                <p14:modId xmlns:p14="http://schemas.microsoft.com/office/powerpoint/2010/main" val="56291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057D7DF2-3453-2DCB-DE24-848A2D3E87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97" name="Google Shape;297;p30"/>
          <p:cNvSpPr/>
          <p:nvPr/>
        </p:nvSpPr>
        <p:spPr>
          <a:xfrm>
            <a:off x="0" y="0"/>
            <a:ext cx="9144000" cy="73152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 name="Straight Connector 1">
            <a:extLst>
              <a:ext uri="{FF2B5EF4-FFF2-40B4-BE49-F238E27FC236}">
                <a16:creationId xmlns:a16="http://schemas.microsoft.com/office/drawing/2014/main" id="{097D7BCF-78C1-FAE8-055F-B4FBBAB6F02F}"/>
              </a:ext>
            </a:extLst>
          </p:cNvPr>
          <p:cNvCxnSpPr/>
          <p:nvPr userDrawn="1"/>
        </p:nvCxnSpPr>
        <p:spPr>
          <a:xfrm>
            <a:off x="0" y="4746821"/>
            <a:ext cx="9144000"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103D7E0-658F-52A5-E51F-4E1C87647A4C}"/>
              </a:ext>
            </a:extLst>
          </p:cNvPr>
          <p:cNvSpPr>
            <a:spLocks noGrp="1"/>
          </p:cNvSpPr>
          <p:nvPr>
            <p:ph type="sldNum" idx="10"/>
          </p:nvPr>
        </p:nvSpPr>
        <p:spPr>
          <a:xfrm>
            <a:off x="8472458" y="4663217"/>
            <a:ext cx="548700" cy="393600"/>
          </a:xfrm>
          <a:prstGeom prst="rect">
            <a:avLst/>
          </a:prstGeom>
        </p:spPr>
        <p:txBody>
          <a:bodyPr/>
          <a:lstStyle>
            <a:lvl1pPr>
              <a:defRPr>
                <a:solidFill>
                  <a:schemeClr val="bg1">
                    <a:lumMod val="65000"/>
                  </a:schemeClr>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1456634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ags" Target="../tags/tag6.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em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oleObject" Target="../embeddings/oleObject5.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7.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1.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oleObject" Target="../embeddings/oleObject6.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ags" Target="../tags/tag8.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1.emf"/><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oleObject" Target="../embeddings/oleObject7.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ags" Target="../tags/tag9.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1.emf"/><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oleObject" Target="../embeddings/oleObject8.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4CCFF40-86CA-9A90-89CB-D930D8DCF68F}"/>
              </a:ext>
            </a:extLst>
          </p:cNvPr>
          <p:cNvGraphicFramePr>
            <a:graphicFrameLocks noChangeAspect="1"/>
          </p:cNvGraphicFramePr>
          <p:nvPr userDrawn="1">
            <p:custDataLst>
              <p:tags r:id="rId11"/>
            </p:custDataLst>
            <p:extLst>
              <p:ext uri="{D42A27DB-BD31-4B8C-83A1-F6EECF244321}">
                <p14:modId xmlns:p14="http://schemas.microsoft.com/office/powerpoint/2010/main" val="344791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532" imgH="530" progId="TCLayout.ActiveDocument.1">
                  <p:embed/>
                </p:oleObj>
              </mc:Choice>
              <mc:Fallback>
                <p:oleObj name="think-cell Slide" r:id="rId12" imgW="532" imgH="530" progId="TCLayout.ActiveDocument.1">
                  <p:embed/>
                  <p:pic>
                    <p:nvPicPr>
                      <p:cNvPr id="2" name="think-cell data - do not delete" hidden="1">
                        <a:extLst>
                          <a:ext uri="{FF2B5EF4-FFF2-40B4-BE49-F238E27FC236}">
                            <a16:creationId xmlns:a16="http://schemas.microsoft.com/office/drawing/2014/main" id="{84CCFF40-86CA-9A90-89CB-D930D8DCF68F}"/>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3" name="Slide Number Placeholder 2">
            <a:extLst>
              <a:ext uri="{FF2B5EF4-FFF2-40B4-BE49-F238E27FC236}">
                <a16:creationId xmlns:a16="http://schemas.microsoft.com/office/drawing/2014/main" id="{7AA17887-8966-508B-04A5-824890805B93}"/>
              </a:ext>
            </a:extLst>
          </p:cNvPr>
          <p:cNvSpPr>
            <a:spLocks noGrp="1"/>
          </p:cNvSpPr>
          <p:nvPr>
            <p:ph type="sldNum" idx="4"/>
          </p:nvPr>
        </p:nvSpPr>
        <p:spPr>
          <a:xfrm>
            <a:off x="8472458" y="4663217"/>
            <a:ext cx="548700" cy="393600"/>
          </a:xfrm>
          <a:prstGeom prst="rect">
            <a:avLst/>
          </a:prstGeom>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5" r:id="rId4"/>
    <p:sldLayoutId id="2147483676" r:id="rId5"/>
    <p:sldLayoutId id="2147483680" r:id="rId6"/>
    <p:sldLayoutId id="2147483734" r:id="rId7"/>
    <p:sldLayoutId id="2147483733" r:id="rId8"/>
    <p:sldLayoutId id="214748368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CBA2D90D-5071-3C7F-1F8A-58A00D75FC0A}"/>
              </a:ext>
            </a:extLst>
          </p:cNvPr>
          <p:cNvGraphicFramePr>
            <a:graphicFrameLocks noChangeAspect="1"/>
          </p:cNvGraphicFramePr>
          <p:nvPr userDrawn="1">
            <p:custDataLst>
              <p:tags r:id="rId13"/>
            </p:custDataLst>
            <p:extLst>
              <p:ext uri="{D42A27DB-BD31-4B8C-83A1-F6EECF244321}">
                <p14:modId xmlns:p14="http://schemas.microsoft.com/office/powerpoint/2010/main" val="16671985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532" imgH="530" progId="TCLayout.ActiveDocument.1">
                  <p:embed/>
                </p:oleObj>
              </mc:Choice>
              <mc:Fallback>
                <p:oleObj name="think-cell Slide" r:id="rId14" imgW="532" imgH="530" progId="TCLayout.ActiveDocument.1">
                  <p:embed/>
                  <p:pic>
                    <p:nvPicPr>
                      <p:cNvPr id="8" name="think-cell data - do not delete" hidden="1">
                        <a:extLst>
                          <a:ext uri="{FF2B5EF4-FFF2-40B4-BE49-F238E27FC236}">
                            <a16:creationId xmlns:a16="http://schemas.microsoft.com/office/drawing/2014/main" id="{CBA2D90D-5071-3C7F-1F8A-58A00D75FC0A}"/>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42B4586-195B-90D9-DD79-342227848407}"/>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DA21E3-472B-FBCC-1F5E-05147945735E}"/>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64F65C-CEA8-AF0C-5903-075A8A7A8E4F}"/>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DB3FC86-5CDF-83CF-60FD-8A27165A2B1F}"/>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63315A-B143-2DB2-B2B9-D99D6DE7865F}"/>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A591DA2-487A-48E0-B3E9-820EAE259457}" type="slidenum">
              <a:rPr lang="en-US" smtClean="0"/>
              <a:t>‹#›</a:t>
            </a:fld>
            <a:endParaRPr lang="en-US"/>
          </a:p>
        </p:txBody>
      </p:sp>
    </p:spTree>
    <p:extLst>
      <p:ext uri="{BB962C8B-B14F-4D97-AF65-F5344CB8AC3E}">
        <p14:creationId xmlns:p14="http://schemas.microsoft.com/office/powerpoint/2010/main" val="318607991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E0A1A10-6662-2AE2-64D8-0C53E07BCC5B}"/>
              </a:ext>
            </a:extLst>
          </p:cNvPr>
          <p:cNvGraphicFramePr>
            <a:graphicFrameLocks noChangeAspect="1"/>
          </p:cNvGraphicFramePr>
          <p:nvPr userDrawn="1">
            <p:custDataLst>
              <p:tags r:id="rId13"/>
            </p:custDataLst>
            <p:extLst>
              <p:ext uri="{D42A27DB-BD31-4B8C-83A1-F6EECF244321}">
                <p14:modId xmlns:p14="http://schemas.microsoft.com/office/powerpoint/2010/main" val="35845604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532" imgH="530" progId="TCLayout.ActiveDocument.1">
                  <p:embed/>
                </p:oleObj>
              </mc:Choice>
              <mc:Fallback>
                <p:oleObj name="think-cell Slide" r:id="rId14" imgW="532" imgH="530" progId="TCLayout.ActiveDocument.1">
                  <p:embed/>
                  <p:pic>
                    <p:nvPicPr>
                      <p:cNvPr id="8" name="think-cell data - do not delete" hidden="1">
                        <a:extLst>
                          <a:ext uri="{FF2B5EF4-FFF2-40B4-BE49-F238E27FC236}">
                            <a16:creationId xmlns:a16="http://schemas.microsoft.com/office/drawing/2014/main" id="{1E0A1A10-6662-2AE2-64D8-0C53E07BCC5B}"/>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DAF49B61-49C0-92DC-CF0C-D3C3229011F4}"/>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73CFCD-BD28-7889-6264-5145DD0B7483}"/>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6DC465-DBB3-D225-D3B3-5D2FF1A8D0AB}"/>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E305240-BF84-498F-139F-4C194D6C82AD}"/>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C5B0DE-593A-282E-787A-7187A245E93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35C20CD1-084C-4CA9-A30F-E30158BA89C8}" type="slidenum">
              <a:rPr lang="en-US" smtClean="0"/>
              <a:t>‹#›</a:t>
            </a:fld>
            <a:endParaRPr lang="en-US"/>
          </a:p>
        </p:txBody>
      </p:sp>
    </p:spTree>
    <p:extLst>
      <p:ext uri="{BB962C8B-B14F-4D97-AF65-F5344CB8AC3E}">
        <p14:creationId xmlns:p14="http://schemas.microsoft.com/office/powerpoint/2010/main" val="137312439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160F1DF-B3EA-9D95-69B4-EB2888414D96}"/>
              </a:ext>
            </a:extLst>
          </p:cNvPr>
          <p:cNvGraphicFramePr>
            <a:graphicFrameLocks noChangeAspect="1"/>
          </p:cNvGraphicFramePr>
          <p:nvPr userDrawn="1">
            <p:custDataLst>
              <p:tags r:id="rId13"/>
            </p:custDataLst>
            <p:extLst>
              <p:ext uri="{D42A27DB-BD31-4B8C-83A1-F6EECF244321}">
                <p14:modId xmlns:p14="http://schemas.microsoft.com/office/powerpoint/2010/main" val="10641155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532" imgH="530" progId="TCLayout.ActiveDocument.1">
                  <p:embed/>
                </p:oleObj>
              </mc:Choice>
              <mc:Fallback>
                <p:oleObj name="think-cell Slide" r:id="rId14" imgW="532" imgH="530" progId="TCLayout.ActiveDocument.1">
                  <p:embed/>
                  <p:pic>
                    <p:nvPicPr>
                      <p:cNvPr id="8" name="think-cell data - do not delete" hidden="1">
                        <a:extLst>
                          <a:ext uri="{FF2B5EF4-FFF2-40B4-BE49-F238E27FC236}">
                            <a16:creationId xmlns:a16="http://schemas.microsoft.com/office/drawing/2014/main" id="{8160F1DF-B3EA-9D95-69B4-EB2888414D96}"/>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2AA1972D-CB5A-D338-BDC4-717793642899}"/>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C0F40-83A4-ACD8-9019-AC4FCF5FDE9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A39998-CDF9-B569-0BD7-EB116D7FC366}"/>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55371A4-AE5D-E3C4-63E6-F1398B6E3D7A}"/>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A1446D-DAAF-C809-F736-48AB08523359}"/>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ADB0CA2-8EB3-4FB5-ACC1-672F73A3489B}" type="slidenum">
              <a:rPr lang="en-US" smtClean="0"/>
              <a:t>‹#›</a:t>
            </a:fld>
            <a:endParaRPr lang="en-US"/>
          </a:p>
        </p:txBody>
      </p:sp>
    </p:spTree>
    <p:extLst>
      <p:ext uri="{BB962C8B-B14F-4D97-AF65-F5344CB8AC3E}">
        <p14:creationId xmlns:p14="http://schemas.microsoft.com/office/powerpoint/2010/main" val="143628732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BC4A2810-08DE-457A-C037-03577E8148BC}"/>
              </a:ext>
            </a:extLst>
          </p:cNvPr>
          <p:cNvGraphicFramePr>
            <a:graphicFrameLocks noChangeAspect="1"/>
          </p:cNvGraphicFramePr>
          <p:nvPr userDrawn="1">
            <p:custDataLst>
              <p:tags r:id="rId13"/>
            </p:custDataLst>
            <p:extLst>
              <p:ext uri="{D42A27DB-BD31-4B8C-83A1-F6EECF244321}">
                <p14:modId xmlns:p14="http://schemas.microsoft.com/office/powerpoint/2010/main" val="16418825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532" imgH="530" progId="TCLayout.ActiveDocument.1">
                  <p:embed/>
                </p:oleObj>
              </mc:Choice>
              <mc:Fallback>
                <p:oleObj name="think-cell Slide" r:id="rId14" imgW="532" imgH="530" progId="TCLayout.ActiveDocument.1">
                  <p:embed/>
                  <p:pic>
                    <p:nvPicPr>
                      <p:cNvPr id="8" name="think-cell data - do not delete" hidden="1">
                        <a:extLst>
                          <a:ext uri="{FF2B5EF4-FFF2-40B4-BE49-F238E27FC236}">
                            <a16:creationId xmlns:a16="http://schemas.microsoft.com/office/drawing/2014/main" id="{BC4A2810-08DE-457A-C037-03577E8148BC}"/>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AC4CA2C6-767A-FE9C-DAFC-F2B38488B36B}"/>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273A54-8602-3DAA-0E8E-6A7759D31AAC}"/>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0C3C0-5BDD-CA71-23DB-1F8E02FC8E72}"/>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1B13BE8-22CC-46D6-E7CF-E28F56D070A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2FB72D-EA3D-E5A1-2FEB-EA9AE306F4BE}"/>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AE845DA-5B69-438A-A3A0-90F63D5525DF}" type="slidenum">
              <a:rPr lang="en-US" smtClean="0"/>
              <a:t>‹#›</a:t>
            </a:fld>
            <a:endParaRPr lang="en-US"/>
          </a:p>
        </p:txBody>
      </p:sp>
    </p:spTree>
    <p:extLst>
      <p:ext uri="{BB962C8B-B14F-4D97-AF65-F5344CB8AC3E}">
        <p14:creationId xmlns:p14="http://schemas.microsoft.com/office/powerpoint/2010/main" val="145862094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9.bin"/></Relationships>
</file>

<file path=ppt/slides/_rels/slide10.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image" Target="../media/image1.emf"/><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oleObject" Target="../embeddings/oleObject16.bin"/><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microsoft.com/office/2018/10/relationships/comments" Target="../comments/modernComment_208_30B922E3.xml"/><Relationship Id="rId5" Type="http://schemas.openxmlformats.org/officeDocument/2006/relationships/tags" Target="../tags/tag99.xml"/><Relationship Id="rId10" Type="http://schemas.openxmlformats.org/officeDocument/2006/relationships/slideLayout" Target="../slideLayouts/slideLayout5.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chart" Target="../charts/chart6.xml"/></Relationships>
</file>

<file path=ppt/slides/_rels/slide11.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image" Target="../media/image25.png"/><Relationship Id="rId26" Type="http://schemas.openxmlformats.org/officeDocument/2006/relationships/image" Target="../media/image37.png"/><Relationship Id="rId3" Type="http://schemas.openxmlformats.org/officeDocument/2006/relationships/tags" Target="../tags/tag106.xml"/><Relationship Id="rId21" Type="http://schemas.openxmlformats.org/officeDocument/2006/relationships/image" Target="../media/image28.svg"/><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chart" Target="../charts/chart7.xml"/><Relationship Id="rId25" Type="http://schemas.openxmlformats.org/officeDocument/2006/relationships/image" Target="../media/image36.svg"/><Relationship Id="rId2" Type="http://schemas.openxmlformats.org/officeDocument/2006/relationships/tags" Target="../tags/tag105.xml"/><Relationship Id="rId16" Type="http://schemas.openxmlformats.org/officeDocument/2006/relationships/image" Target="../media/image1.emf"/><Relationship Id="rId20" Type="http://schemas.openxmlformats.org/officeDocument/2006/relationships/image" Target="../media/image27.png"/><Relationship Id="rId29" Type="http://schemas.openxmlformats.org/officeDocument/2006/relationships/image" Target="../media/image40.svg"/><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24" Type="http://schemas.openxmlformats.org/officeDocument/2006/relationships/image" Target="../media/image35.png"/><Relationship Id="rId5" Type="http://schemas.openxmlformats.org/officeDocument/2006/relationships/tags" Target="../tags/tag108.xml"/><Relationship Id="rId15" Type="http://schemas.openxmlformats.org/officeDocument/2006/relationships/oleObject" Target="../embeddings/oleObject17.bin"/><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tags" Target="../tags/tag113.xml"/><Relationship Id="rId19" Type="http://schemas.openxmlformats.org/officeDocument/2006/relationships/image" Target="../media/image26.svg"/><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slideLayout" Target="../slideLayouts/slideLayout5.xml"/><Relationship Id="rId22" Type="http://schemas.openxmlformats.org/officeDocument/2006/relationships/image" Target="../media/image33.png"/><Relationship Id="rId27"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17.xml"/><Relationship Id="rId5" Type="http://schemas.openxmlformats.org/officeDocument/2006/relationships/image" Target="../media/image4.emf"/><Relationship Id="rId4" Type="http://schemas.openxmlformats.org/officeDocument/2006/relationships/oleObject" Target="../embeddings/oleObject18.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tags" Target="../tags/tag118.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7.xml"/><Relationship Id="rId7" Type="http://schemas.openxmlformats.org/officeDocument/2006/relationships/image" Target="../media/image42.svg"/><Relationship Id="rId2" Type="http://schemas.openxmlformats.org/officeDocument/2006/relationships/slideLayout" Target="../slideLayouts/slideLayout5.xml"/><Relationship Id="rId1" Type="http://schemas.openxmlformats.org/officeDocument/2006/relationships/tags" Target="../tags/tag119.xml"/><Relationship Id="rId6" Type="http://schemas.openxmlformats.org/officeDocument/2006/relationships/image" Target="../media/image41.png"/><Relationship Id="rId5" Type="http://schemas.openxmlformats.org/officeDocument/2006/relationships/image" Target="../media/image4.emf"/><Relationship Id="rId4" Type="http://schemas.openxmlformats.org/officeDocument/2006/relationships/oleObject" Target="../embeddings/oleObject20.bin"/><Relationship Id="rId9" Type="http://schemas.openxmlformats.org/officeDocument/2006/relationships/image" Target="../media/image44.sv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notesSlide" Target="../notesSlides/notesSlide8.xml"/><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slideLayout" Target="../slideLayouts/slideLayout5.xml"/><Relationship Id="rId16" Type="http://schemas.openxmlformats.org/officeDocument/2006/relationships/image" Target="../media/image51.png"/><Relationship Id="rId1" Type="http://schemas.openxmlformats.org/officeDocument/2006/relationships/tags" Target="../tags/tag120.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emf"/><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oleObject" Target="../embeddings/oleObject21.bin"/><Relationship Id="rId9" Type="http://schemas.openxmlformats.org/officeDocument/2006/relationships/image" Target="../media/image44.sv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notesSlide" Target="../notesSlides/notesSlide9.xml"/><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8.svg"/><Relationship Id="rId2" Type="http://schemas.openxmlformats.org/officeDocument/2006/relationships/slideLayout" Target="../slideLayouts/slideLayout5.xml"/><Relationship Id="rId16" Type="http://schemas.openxmlformats.org/officeDocument/2006/relationships/image" Target="../media/image57.png"/><Relationship Id="rId1" Type="http://schemas.openxmlformats.org/officeDocument/2006/relationships/tags" Target="../tags/tag121.xml"/><Relationship Id="rId6" Type="http://schemas.openxmlformats.org/officeDocument/2006/relationships/image" Target="../media/image41.png"/><Relationship Id="rId11" Type="http://schemas.openxmlformats.org/officeDocument/2006/relationships/image" Target="../media/image54.svg"/><Relationship Id="rId5" Type="http://schemas.openxmlformats.org/officeDocument/2006/relationships/image" Target="../media/image4.emf"/><Relationship Id="rId15" Type="http://schemas.openxmlformats.org/officeDocument/2006/relationships/image" Target="../media/image56.svg"/><Relationship Id="rId10" Type="http://schemas.openxmlformats.org/officeDocument/2006/relationships/image" Target="../media/image53.png"/><Relationship Id="rId4" Type="http://schemas.openxmlformats.org/officeDocument/2006/relationships/oleObject" Target="../embeddings/oleObject22.bin"/><Relationship Id="rId9" Type="http://schemas.openxmlformats.org/officeDocument/2006/relationships/image" Target="../media/image44.svg"/><Relationship Id="rId14"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notesSlide" Target="../notesSlides/notesSlide10.xml"/><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62.svg"/><Relationship Id="rId2" Type="http://schemas.openxmlformats.org/officeDocument/2006/relationships/slideLayout" Target="../slideLayouts/slideLayout5.xml"/><Relationship Id="rId16" Type="http://schemas.openxmlformats.org/officeDocument/2006/relationships/image" Target="../media/image61.png"/><Relationship Id="rId1" Type="http://schemas.openxmlformats.org/officeDocument/2006/relationships/tags" Target="../tags/tag122.xml"/><Relationship Id="rId6" Type="http://schemas.openxmlformats.org/officeDocument/2006/relationships/image" Target="../media/image41.png"/><Relationship Id="rId11" Type="http://schemas.openxmlformats.org/officeDocument/2006/relationships/image" Target="../media/image54.svg"/><Relationship Id="rId5" Type="http://schemas.openxmlformats.org/officeDocument/2006/relationships/image" Target="../media/image4.emf"/><Relationship Id="rId15" Type="http://schemas.openxmlformats.org/officeDocument/2006/relationships/image" Target="../media/image60.svg"/><Relationship Id="rId10" Type="http://schemas.openxmlformats.org/officeDocument/2006/relationships/image" Target="../media/image53.png"/><Relationship Id="rId4" Type="http://schemas.openxmlformats.org/officeDocument/2006/relationships/oleObject" Target="../embeddings/oleObject23.bin"/><Relationship Id="rId9" Type="http://schemas.openxmlformats.org/officeDocument/2006/relationships/image" Target="../media/image44.svg"/><Relationship Id="rId14"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CC_40C9A4A0.xml"/><Relationship Id="rId2" Type="http://schemas.openxmlformats.org/officeDocument/2006/relationships/slideLayout" Target="../slideLayouts/slideLayout3.xml"/><Relationship Id="rId1" Type="http://schemas.openxmlformats.org/officeDocument/2006/relationships/tags" Target="../tags/tag123.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19.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tags" Target="../tags/tag136.xml"/><Relationship Id="rId18" Type="http://schemas.openxmlformats.org/officeDocument/2006/relationships/notesSlide" Target="../notesSlides/notesSlide11.xml"/><Relationship Id="rId3" Type="http://schemas.openxmlformats.org/officeDocument/2006/relationships/tags" Target="../tags/tag126.xml"/><Relationship Id="rId21" Type="http://schemas.openxmlformats.org/officeDocument/2006/relationships/image" Target="../media/image63.png"/><Relationship Id="rId7" Type="http://schemas.openxmlformats.org/officeDocument/2006/relationships/tags" Target="../tags/tag130.xml"/><Relationship Id="rId12" Type="http://schemas.openxmlformats.org/officeDocument/2006/relationships/tags" Target="../tags/tag135.xml"/><Relationship Id="rId17" Type="http://schemas.openxmlformats.org/officeDocument/2006/relationships/slideLayout" Target="../slideLayouts/slideLayout5.xml"/><Relationship Id="rId2" Type="http://schemas.openxmlformats.org/officeDocument/2006/relationships/tags" Target="../tags/tag125.xml"/><Relationship Id="rId16" Type="http://schemas.openxmlformats.org/officeDocument/2006/relationships/tags" Target="../tags/tag139.xml"/><Relationship Id="rId20" Type="http://schemas.openxmlformats.org/officeDocument/2006/relationships/image" Target="../media/image1.emf"/><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tags" Target="../tags/tag134.xml"/><Relationship Id="rId5" Type="http://schemas.openxmlformats.org/officeDocument/2006/relationships/tags" Target="../tags/tag128.xml"/><Relationship Id="rId15" Type="http://schemas.openxmlformats.org/officeDocument/2006/relationships/tags" Target="../tags/tag138.xml"/><Relationship Id="rId10" Type="http://schemas.openxmlformats.org/officeDocument/2006/relationships/tags" Target="../tags/tag133.xml"/><Relationship Id="rId19" Type="http://schemas.openxmlformats.org/officeDocument/2006/relationships/oleObject" Target="../embeddings/oleObject25.bin"/><Relationship Id="rId4" Type="http://schemas.openxmlformats.org/officeDocument/2006/relationships/tags" Target="../tags/tag127.xml"/><Relationship Id="rId9" Type="http://schemas.openxmlformats.org/officeDocument/2006/relationships/tags" Target="../tags/tag132.xml"/><Relationship Id="rId14" Type="http://schemas.openxmlformats.org/officeDocument/2006/relationships/tags" Target="../tags/tag137.xml"/><Relationship Id="rId22" Type="http://schemas.openxmlformats.org/officeDocument/2006/relationships/image" Target="../media/image64.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eg"/><Relationship Id="rId7"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8.svg"/><Relationship Id="rId11" Type="http://schemas.openxmlformats.org/officeDocument/2006/relationships/image" Target="../media/image73.sv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svg"/><Relationship Id="rId9" Type="http://schemas.openxmlformats.org/officeDocument/2006/relationships/image" Target="../media/image71.sv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8.svg"/><Relationship Id="rId11" Type="http://schemas.openxmlformats.org/officeDocument/2006/relationships/image" Target="../media/image73.sv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svg"/><Relationship Id="rId9" Type="http://schemas.openxmlformats.org/officeDocument/2006/relationships/image" Target="../media/image71.svg"/></Relationships>
</file>

<file path=ppt/slides/_rels/slide22.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tags" Target="../tags/tag157.xml"/><Relationship Id="rId26" Type="http://schemas.openxmlformats.org/officeDocument/2006/relationships/image" Target="../media/image79.svg"/><Relationship Id="rId3" Type="http://schemas.openxmlformats.org/officeDocument/2006/relationships/tags" Target="../tags/tag142.xml"/><Relationship Id="rId21" Type="http://schemas.openxmlformats.org/officeDocument/2006/relationships/oleObject" Target="../embeddings/oleObject26.bin"/><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image" Target="../media/image78.png"/><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notesSlide" Target="../notesSlides/notesSlide14.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24" Type="http://schemas.openxmlformats.org/officeDocument/2006/relationships/image" Target="../media/image77.svg"/><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image" Target="../media/image76.png"/><Relationship Id="rId28" Type="http://schemas.openxmlformats.org/officeDocument/2006/relationships/image" Target="../media/image81.svg"/><Relationship Id="rId10" Type="http://schemas.openxmlformats.org/officeDocument/2006/relationships/tags" Target="../tags/tag149.xml"/><Relationship Id="rId19" Type="http://schemas.openxmlformats.org/officeDocument/2006/relationships/slideLayout" Target="../slideLayouts/slideLayout5.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image" Target="../media/image1.emf"/><Relationship Id="rId27" Type="http://schemas.openxmlformats.org/officeDocument/2006/relationships/image" Target="../media/image80.png"/></Relationships>
</file>

<file path=ppt/slides/_rels/slide23.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18" Type="http://schemas.openxmlformats.org/officeDocument/2006/relationships/tags" Target="../tags/tag175.xml"/><Relationship Id="rId26" Type="http://schemas.openxmlformats.org/officeDocument/2006/relationships/image" Target="../media/image85.svg"/><Relationship Id="rId3" Type="http://schemas.openxmlformats.org/officeDocument/2006/relationships/tags" Target="../tags/tag160.xml"/><Relationship Id="rId21" Type="http://schemas.openxmlformats.org/officeDocument/2006/relationships/oleObject" Target="../embeddings/oleObject27.bin"/><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tags" Target="../tags/tag174.xml"/><Relationship Id="rId25" Type="http://schemas.openxmlformats.org/officeDocument/2006/relationships/image" Target="../media/image84.png"/><Relationship Id="rId2" Type="http://schemas.openxmlformats.org/officeDocument/2006/relationships/tags" Target="../tags/tag159.xml"/><Relationship Id="rId16" Type="http://schemas.openxmlformats.org/officeDocument/2006/relationships/tags" Target="../tags/tag173.xml"/><Relationship Id="rId20" Type="http://schemas.openxmlformats.org/officeDocument/2006/relationships/notesSlide" Target="../notesSlides/notesSlide15.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24" Type="http://schemas.openxmlformats.org/officeDocument/2006/relationships/image" Target="../media/image83.svg"/><Relationship Id="rId5" Type="http://schemas.openxmlformats.org/officeDocument/2006/relationships/tags" Target="../tags/tag162.xml"/><Relationship Id="rId15" Type="http://schemas.openxmlformats.org/officeDocument/2006/relationships/tags" Target="../tags/tag172.xml"/><Relationship Id="rId23" Type="http://schemas.openxmlformats.org/officeDocument/2006/relationships/image" Target="../media/image82.png"/><Relationship Id="rId28" Type="http://schemas.openxmlformats.org/officeDocument/2006/relationships/image" Target="../media/image87.svg"/><Relationship Id="rId10" Type="http://schemas.openxmlformats.org/officeDocument/2006/relationships/tags" Target="../tags/tag167.xml"/><Relationship Id="rId19" Type="http://schemas.openxmlformats.org/officeDocument/2006/relationships/slideLayout" Target="../slideLayouts/slideLayout5.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tags" Target="../tags/tag171.xml"/><Relationship Id="rId22" Type="http://schemas.openxmlformats.org/officeDocument/2006/relationships/image" Target="../media/image1.emf"/><Relationship Id="rId27"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176.xml"/><Relationship Id="rId5" Type="http://schemas.openxmlformats.org/officeDocument/2006/relationships/image" Target="../media/image1.emf"/><Relationship Id="rId4" Type="http://schemas.openxmlformats.org/officeDocument/2006/relationships/oleObject" Target="../embeddings/oleObject28.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3.xml"/><Relationship Id="rId1" Type="http://schemas.openxmlformats.org/officeDocument/2006/relationships/tags" Target="../tags/tag177.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3.xml"/><Relationship Id="rId1" Type="http://schemas.openxmlformats.org/officeDocument/2006/relationships/tags" Target="../tags/tag178.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hyperlink" Target="https://www.forbes.com/sites/tracybrower/2023/08/06/the-productivity-problem-with-remote-work" TargetMode="External"/><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sv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97.sv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image" Target="../media/image107.sv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12.png"/><Relationship Id="rId2" Type="http://schemas.openxmlformats.org/officeDocument/2006/relationships/slideLayout" Target="../slideLayouts/slideLayout5.xml"/><Relationship Id="rId1" Type="http://schemas.openxmlformats.org/officeDocument/2006/relationships/tags" Target="../tags/tag179.xml"/><Relationship Id="rId6" Type="http://schemas.openxmlformats.org/officeDocument/2006/relationships/image" Target="../media/image111.png"/><Relationship Id="rId5" Type="http://schemas.openxmlformats.org/officeDocument/2006/relationships/image" Target="../media/image4.emf"/><Relationship Id="rId4" Type="http://schemas.openxmlformats.org/officeDocument/2006/relationships/oleObject" Target="../embeddings/oleObject31.bin"/></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180.xml"/><Relationship Id="rId6" Type="http://schemas.openxmlformats.org/officeDocument/2006/relationships/image" Target="../media/image114.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181.xml"/><Relationship Id="rId6" Type="http://schemas.openxmlformats.org/officeDocument/2006/relationships/image" Target="../media/image115.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182.xml"/><Relationship Id="rId6" Type="http://schemas.openxmlformats.org/officeDocument/2006/relationships/image" Target="../media/image116.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17.pn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sv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118.png"/><Relationship Id="rId2" Type="http://schemas.microsoft.com/office/2007/relationships/media" Target="../media/media1.mp4"/><Relationship Id="rId1" Type="http://schemas.openxmlformats.org/officeDocument/2006/relationships/tags" Target="../tags/tag183.x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notesSlide" Target="../notesSlides/notesSlide3.xml"/><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1.emf"/><Relationship Id="rId11" Type="http://schemas.openxmlformats.org/officeDocument/2006/relationships/image" Target="../media/image23.png"/><Relationship Id="rId5" Type="http://schemas.openxmlformats.org/officeDocument/2006/relationships/oleObject" Target="../embeddings/oleObject10.bin"/><Relationship Id="rId10" Type="http://schemas.openxmlformats.org/officeDocument/2006/relationships/image" Target="../media/image22.svg"/><Relationship Id="rId4" Type="http://schemas.microsoft.com/office/2018/10/relationships/comments" Target="../comments/modernComment_243_8412ACF0.xml"/><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5.xml"/><Relationship Id="rId1" Type="http://schemas.openxmlformats.org/officeDocument/2006/relationships/tags" Target="../tags/tag184.xml"/><Relationship Id="rId5" Type="http://schemas.openxmlformats.org/officeDocument/2006/relationships/image" Target="../media/image119.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5.xml"/><Relationship Id="rId1" Type="http://schemas.openxmlformats.org/officeDocument/2006/relationships/tags" Target="../tags/tag185.xml"/><Relationship Id="rId5" Type="http://schemas.openxmlformats.org/officeDocument/2006/relationships/image" Target="../media/image120.png"/><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notesSlide" Target="../notesSlides/notesSlide31.xml"/><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slideLayout" Target="../slideLayouts/slideLayout5.xml"/><Relationship Id="rId1" Type="http://schemas.openxmlformats.org/officeDocument/2006/relationships/tags" Target="../tags/tag186.xml"/><Relationship Id="rId6" Type="http://schemas.openxmlformats.org/officeDocument/2006/relationships/image" Target="../media/image1.emf"/><Relationship Id="rId11" Type="http://schemas.openxmlformats.org/officeDocument/2006/relationships/image" Target="../media/image125.png"/><Relationship Id="rId5" Type="http://schemas.openxmlformats.org/officeDocument/2006/relationships/oleObject" Target="../embeddings/oleObject38.bin"/><Relationship Id="rId10" Type="http://schemas.openxmlformats.org/officeDocument/2006/relationships/image" Target="../media/image124.svg"/><Relationship Id="rId4" Type="http://schemas.microsoft.com/office/2018/10/relationships/comments" Target="../comments/modernComment_1C2_BA961B18.xml"/><Relationship Id="rId9" Type="http://schemas.openxmlformats.org/officeDocument/2006/relationships/image" Target="../media/image123.png"/></Relationships>
</file>

<file path=ppt/slides/_rels/slide45.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notesSlide" Target="../notesSlides/notesSlide32.xml"/><Relationship Id="rId7" Type="http://schemas.openxmlformats.org/officeDocument/2006/relationships/image" Target="../media/image127.png"/><Relationship Id="rId12" Type="http://schemas.openxmlformats.org/officeDocument/2006/relationships/image" Target="../media/image28.svg"/><Relationship Id="rId2" Type="http://schemas.openxmlformats.org/officeDocument/2006/relationships/slideLayout" Target="../slideLayouts/slideLayout5.xml"/><Relationship Id="rId1" Type="http://schemas.openxmlformats.org/officeDocument/2006/relationships/tags" Target="../tags/tag187.xml"/><Relationship Id="rId6" Type="http://schemas.openxmlformats.org/officeDocument/2006/relationships/chart" Target="../charts/chart9.xml"/><Relationship Id="rId11" Type="http://schemas.openxmlformats.org/officeDocument/2006/relationships/image" Target="../media/image27.png"/><Relationship Id="rId5" Type="http://schemas.openxmlformats.org/officeDocument/2006/relationships/image" Target="../media/image4.emf"/><Relationship Id="rId10" Type="http://schemas.openxmlformats.org/officeDocument/2006/relationships/image" Target="../media/image26.svg"/><Relationship Id="rId4" Type="http://schemas.openxmlformats.org/officeDocument/2006/relationships/oleObject" Target="../embeddings/oleObject39.bin"/><Relationship Id="rId9" Type="http://schemas.openxmlformats.org/officeDocument/2006/relationships/image" Target="../media/image25.png"/></Relationships>
</file>

<file path=ppt/slides/_rels/slide46.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chart" Target="../charts/chart10.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image" Target="../media/image1.emf"/><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oleObject" Target="../embeddings/oleObject40.bin"/><Relationship Id="rId5" Type="http://schemas.openxmlformats.org/officeDocument/2006/relationships/tags" Target="../tags/tag192.xml"/><Relationship Id="rId10" Type="http://schemas.openxmlformats.org/officeDocument/2006/relationships/slideLayout" Target="../slideLayouts/slideLayout5.xml"/><Relationship Id="rId4" Type="http://schemas.openxmlformats.org/officeDocument/2006/relationships/tags" Target="../tags/tag191.xml"/><Relationship Id="rId9" Type="http://schemas.openxmlformats.org/officeDocument/2006/relationships/tags" Target="../tags/tag196.xml"/></Relationships>
</file>

<file path=ppt/slides/_rels/slide47.xml.rels><?xml version="1.0" encoding="UTF-8" standalone="yes"?>
<Relationships xmlns="http://schemas.openxmlformats.org/package/2006/relationships"><Relationship Id="rId8" Type="http://schemas.openxmlformats.org/officeDocument/2006/relationships/tags" Target="../tags/tag204.xml"/><Relationship Id="rId13" Type="http://schemas.openxmlformats.org/officeDocument/2006/relationships/tags" Target="../tags/tag209.xml"/><Relationship Id="rId18" Type="http://schemas.openxmlformats.org/officeDocument/2006/relationships/tags" Target="../tags/tag214.xml"/><Relationship Id="rId26" Type="http://schemas.openxmlformats.org/officeDocument/2006/relationships/image" Target="../media/image130.svg"/><Relationship Id="rId3" Type="http://schemas.openxmlformats.org/officeDocument/2006/relationships/tags" Target="../tags/tag199.xml"/><Relationship Id="rId21" Type="http://schemas.openxmlformats.org/officeDocument/2006/relationships/slideLayout" Target="../slideLayouts/slideLayout5.xml"/><Relationship Id="rId7" Type="http://schemas.openxmlformats.org/officeDocument/2006/relationships/tags" Target="../tags/tag203.xml"/><Relationship Id="rId12" Type="http://schemas.openxmlformats.org/officeDocument/2006/relationships/tags" Target="../tags/tag208.xml"/><Relationship Id="rId17" Type="http://schemas.openxmlformats.org/officeDocument/2006/relationships/tags" Target="../tags/tag213.xml"/><Relationship Id="rId25" Type="http://schemas.openxmlformats.org/officeDocument/2006/relationships/image" Target="../media/image129.png"/><Relationship Id="rId2" Type="http://schemas.openxmlformats.org/officeDocument/2006/relationships/tags" Target="../tags/tag198.xml"/><Relationship Id="rId16" Type="http://schemas.openxmlformats.org/officeDocument/2006/relationships/tags" Target="../tags/tag212.xml"/><Relationship Id="rId20" Type="http://schemas.openxmlformats.org/officeDocument/2006/relationships/tags" Target="../tags/tag216.xml"/><Relationship Id="rId29" Type="http://schemas.openxmlformats.org/officeDocument/2006/relationships/image" Target="../media/image133.png"/><Relationship Id="rId1" Type="http://schemas.openxmlformats.org/officeDocument/2006/relationships/tags" Target="../tags/tag197.xml"/><Relationship Id="rId6" Type="http://schemas.openxmlformats.org/officeDocument/2006/relationships/tags" Target="../tags/tag202.xml"/><Relationship Id="rId11" Type="http://schemas.openxmlformats.org/officeDocument/2006/relationships/tags" Target="../tags/tag207.xml"/><Relationship Id="rId24" Type="http://schemas.openxmlformats.org/officeDocument/2006/relationships/chart" Target="../charts/chart11.xml"/><Relationship Id="rId5" Type="http://schemas.openxmlformats.org/officeDocument/2006/relationships/tags" Target="../tags/tag201.xml"/><Relationship Id="rId15" Type="http://schemas.openxmlformats.org/officeDocument/2006/relationships/tags" Target="../tags/tag211.xml"/><Relationship Id="rId23" Type="http://schemas.openxmlformats.org/officeDocument/2006/relationships/image" Target="../media/image1.emf"/><Relationship Id="rId28" Type="http://schemas.openxmlformats.org/officeDocument/2006/relationships/image" Target="../media/image132.svg"/><Relationship Id="rId10" Type="http://schemas.openxmlformats.org/officeDocument/2006/relationships/tags" Target="../tags/tag206.xml"/><Relationship Id="rId19" Type="http://schemas.openxmlformats.org/officeDocument/2006/relationships/tags" Target="../tags/tag215.xml"/><Relationship Id="rId4" Type="http://schemas.openxmlformats.org/officeDocument/2006/relationships/tags" Target="../tags/tag200.xml"/><Relationship Id="rId9" Type="http://schemas.openxmlformats.org/officeDocument/2006/relationships/tags" Target="../tags/tag205.xml"/><Relationship Id="rId14" Type="http://schemas.openxmlformats.org/officeDocument/2006/relationships/tags" Target="../tags/tag210.xml"/><Relationship Id="rId22" Type="http://schemas.openxmlformats.org/officeDocument/2006/relationships/oleObject" Target="../embeddings/oleObject41.bin"/><Relationship Id="rId27" Type="http://schemas.openxmlformats.org/officeDocument/2006/relationships/image" Target="../media/image131.png"/><Relationship Id="rId30" Type="http://schemas.openxmlformats.org/officeDocument/2006/relationships/image" Target="../media/image134.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22D_50C433B5.xm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chart" Target="../charts/chart12.xml"/></Relationships>
</file>

<file path=ppt/slides/_rels/slide49.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18" Type="http://schemas.openxmlformats.org/officeDocument/2006/relationships/image" Target="../media/image135.png"/><Relationship Id="rId3" Type="http://schemas.openxmlformats.org/officeDocument/2006/relationships/tags" Target="../tags/tag219.xml"/><Relationship Id="rId21" Type="http://schemas.openxmlformats.org/officeDocument/2006/relationships/image" Target="../media/image32.png"/><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chart" Target="../charts/chart13.xml"/><Relationship Id="rId2" Type="http://schemas.openxmlformats.org/officeDocument/2006/relationships/tags" Target="../tags/tag218.xml"/><Relationship Id="rId16" Type="http://schemas.openxmlformats.org/officeDocument/2006/relationships/image" Target="../media/image4.emf"/><Relationship Id="rId20" Type="http://schemas.openxmlformats.org/officeDocument/2006/relationships/image" Target="../media/image31.png"/><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5" Type="http://schemas.openxmlformats.org/officeDocument/2006/relationships/tags" Target="../tags/tag221.xml"/><Relationship Id="rId15" Type="http://schemas.openxmlformats.org/officeDocument/2006/relationships/oleObject" Target="../embeddings/oleObject42.bin"/><Relationship Id="rId10" Type="http://schemas.openxmlformats.org/officeDocument/2006/relationships/tags" Target="../tags/tag226.xml"/><Relationship Id="rId19" Type="http://schemas.openxmlformats.org/officeDocument/2006/relationships/image" Target="../media/image136.svg"/><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slideLayout" Target="../slideLayouts/slideLayout5.xml"/><Relationship Id="rId22" Type="http://schemas.openxmlformats.org/officeDocument/2006/relationships/image" Target="../media/image137.pn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8" Type="http://schemas.openxmlformats.org/officeDocument/2006/relationships/tags" Target="../tags/tag237.xml"/><Relationship Id="rId13" Type="http://schemas.openxmlformats.org/officeDocument/2006/relationships/tags" Target="../tags/tag242.xml"/><Relationship Id="rId18" Type="http://schemas.openxmlformats.org/officeDocument/2006/relationships/image" Target="../media/image138.png"/><Relationship Id="rId3" Type="http://schemas.openxmlformats.org/officeDocument/2006/relationships/tags" Target="../tags/tag232.xml"/><Relationship Id="rId7" Type="http://schemas.openxmlformats.org/officeDocument/2006/relationships/tags" Target="../tags/tag236.xml"/><Relationship Id="rId12" Type="http://schemas.openxmlformats.org/officeDocument/2006/relationships/tags" Target="../tags/tag241.xml"/><Relationship Id="rId17" Type="http://schemas.openxmlformats.org/officeDocument/2006/relationships/chart" Target="../charts/chart14.xml"/><Relationship Id="rId2" Type="http://schemas.openxmlformats.org/officeDocument/2006/relationships/tags" Target="../tags/tag231.xml"/><Relationship Id="rId16" Type="http://schemas.openxmlformats.org/officeDocument/2006/relationships/image" Target="../media/image4.emf"/><Relationship Id="rId1" Type="http://schemas.openxmlformats.org/officeDocument/2006/relationships/tags" Target="../tags/tag230.xml"/><Relationship Id="rId6" Type="http://schemas.openxmlformats.org/officeDocument/2006/relationships/tags" Target="../tags/tag235.xml"/><Relationship Id="rId11" Type="http://schemas.openxmlformats.org/officeDocument/2006/relationships/tags" Target="../tags/tag240.xml"/><Relationship Id="rId5" Type="http://schemas.openxmlformats.org/officeDocument/2006/relationships/tags" Target="../tags/tag234.xml"/><Relationship Id="rId15" Type="http://schemas.openxmlformats.org/officeDocument/2006/relationships/oleObject" Target="../embeddings/oleObject43.bin"/><Relationship Id="rId10" Type="http://schemas.openxmlformats.org/officeDocument/2006/relationships/tags" Target="../tags/tag239.xml"/><Relationship Id="rId19" Type="http://schemas.openxmlformats.org/officeDocument/2006/relationships/image" Target="../media/image139.png"/><Relationship Id="rId4" Type="http://schemas.openxmlformats.org/officeDocument/2006/relationships/tags" Target="../tags/tag233.xml"/><Relationship Id="rId9" Type="http://schemas.openxmlformats.org/officeDocument/2006/relationships/tags" Target="../tags/tag238.xml"/><Relationship Id="rId14"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tags" Target="../tags/tag255.xml"/><Relationship Id="rId18" Type="http://schemas.openxmlformats.org/officeDocument/2006/relationships/chart" Target="../charts/chart15.xml"/><Relationship Id="rId26" Type="http://schemas.openxmlformats.org/officeDocument/2006/relationships/image" Target="../media/image36.svg"/><Relationship Id="rId3" Type="http://schemas.openxmlformats.org/officeDocument/2006/relationships/tags" Target="../tags/tag245.xml"/><Relationship Id="rId21" Type="http://schemas.openxmlformats.org/officeDocument/2006/relationships/image" Target="../media/image27.png"/><Relationship Id="rId7" Type="http://schemas.openxmlformats.org/officeDocument/2006/relationships/tags" Target="../tags/tag249.xml"/><Relationship Id="rId12" Type="http://schemas.openxmlformats.org/officeDocument/2006/relationships/tags" Target="../tags/tag254.xml"/><Relationship Id="rId17" Type="http://schemas.openxmlformats.org/officeDocument/2006/relationships/image" Target="../media/image1.emf"/><Relationship Id="rId25" Type="http://schemas.openxmlformats.org/officeDocument/2006/relationships/image" Target="../media/image35.png"/><Relationship Id="rId2" Type="http://schemas.openxmlformats.org/officeDocument/2006/relationships/tags" Target="../tags/tag244.xml"/><Relationship Id="rId16" Type="http://schemas.openxmlformats.org/officeDocument/2006/relationships/oleObject" Target="../embeddings/oleObject44.bin"/><Relationship Id="rId20" Type="http://schemas.openxmlformats.org/officeDocument/2006/relationships/image" Target="../media/image26.svg"/><Relationship Id="rId29" Type="http://schemas.openxmlformats.org/officeDocument/2006/relationships/image" Target="../media/image39.png"/><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tags" Target="../tags/tag253.xml"/><Relationship Id="rId24" Type="http://schemas.openxmlformats.org/officeDocument/2006/relationships/image" Target="../media/image141.svg"/><Relationship Id="rId5" Type="http://schemas.openxmlformats.org/officeDocument/2006/relationships/tags" Target="../tags/tag247.xml"/><Relationship Id="rId15" Type="http://schemas.microsoft.com/office/2018/10/relationships/comments" Target="../comments/modernComment_205_1DF8C24A.xml"/><Relationship Id="rId23" Type="http://schemas.openxmlformats.org/officeDocument/2006/relationships/image" Target="../media/image140.png"/><Relationship Id="rId28" Type="http://schemas.openxmlformats.org/officeDocument/2006/relationships/image" Target="../media/image38.svg"/><Relationship Id="rId10" Type="http://schemas.openxmlformats.org/officeDocument/2006/relationships/tags" Target="../tags/tag252.xml"/><Relationship Id="rId19" Type="http://schemas.openxmlformats.org/officeDocument/2006/relationships/image" Target="../media/image25.png"/><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slideLayout" Target="../slideLayouts/slideLayout5.xml"/><Relationship Id="rId22" Type="http://schemas.openxmlformats.org/officeDocument/2006/relationships/image" Target="../media/image28.svg"/><Relationship Id="rId27" Type="http://schemas.openxmlformats.org/officeDocument/2006/relationships/image" Target="../media/image37.png"/><Relationship Id="rId30" Type="http://schemas.openxmlformats.org/officeDocument/2006/relationships/image" Target="../media/image40.sv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3.xml"/><Relationship Id="rId1" Type="http://schemas.openxmlformats.org/officeDocument/2006/relationships/tags" Target="../tags/tag256.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notesSlide" Target="../notesSlides/notesSlide34.xml"/><Relationship Id="rId7" Type="http://schemas.openxmlformats.org/officeDocument/2006/relationships/image" Target="../media/image143.svg"/><Relationship Id="rId2" Type="http://schemas.openxmlformats.org/officeDocument/2006/relationships/slideLayout" Target="../slideLayouts/slideLayout5.xml"/><Relationship Id="rId1" Type="http://schemas.openxmlformats.org/officeDocument/2006/relationships/tags" Target="../tags/tag257.xml"/><Relationship Id="rId6" Type="http://schemas.openxmlformats.org/officeDocument/2006/relationships/image" Target="../media/image142.png"/><Relationship Id="rId5" Type="http://schemas.openxmlformats.org/officeDocument/2006/relationships/image" Target="../media/image4.emf"/><Relationship Id="rId4" Type="http://schemas.openxmlformats.org/officeDocument/2006/relationships/oleObject" Target="../embeddings/oleObject46.bin"/><Relationship Id="rId9" Type="http://schemas.openxmlformats.org/officeDocument/2006/relationships/image" Target="../media/image145.sv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tags" Target="../tags/tag258.xml"/><Relationship Id="rId6" Type="http://schemas.openxmlformats.org/officeDocument/2006/relationships/image" Target="../media/image4.emf"/><Relationship Id="rId5" Type="http://schemas.openxmlformats.org/officeDocument/2006/relationships/oleObject" Target="../embeddings/oleObject47.bin"/><Relationship Id="rId4" Type="http://schemas.microsoft.com/office/2018/10/relationships/comments" Target="../comments/modernComment_230_9371DFF2.xml"/></Relationships>
</file>

<file path=ppt/slides/_rels/slide5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36.xml"/><Relationship Id="rId7" Type="http://schemas.openxmlformats.org/officeDocument/2006/relationships/image" Target="../media/image42.svg"/><Relationship Id="rId2" Type="http://schemas.openxmlformats.org/officeDocument/2006/relationships/slideLayout" Target="../slideLayouts/slideLayout5.xml"/><Relationship Id="rId1" Type="http://schemas.openxmlformats.org/officeDocument/2006/relationships/tags" Target="../tags/tag259.xml"/><Relationship Id="rId6" Type="http://schemas.openxmlformats.org/officeDocument/2006/relationships/image" Target="../media/image41.png"/><Relationship Id="rId5" Type="http://schemas.openxmlformats.org/officeDocument/2006/relationships/image" Target="../media/image4.emf"/><Relationship Id="rId4" Type="http://schemas.openxmlformats.org/officeDocument/2006/relationships/oleObject" Target="../embeddings/oleObject48.bin"/><Relationship Id="rId9" Type="http://schemas.openxmlformats.org/officeDocument/2006/relationships/image" Target="../media/image44.svg"/></Relationships>
</file>

<file path=ppt/slides/_rels/slide5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notesSlide" Target="../notesSlides/notesSlide37.xml"/><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slideLayout" Target="../slideLayouts/slideLayout5.xml"/><Relationship Id="rId16" Type="http://schemas.openxmlformats.org/officeDocument/2006/relationships/image" Target="../media/image51.png"/><Relationship Id="rId1" Type="http://schemas.openxmlformats.org/officeDocument/2006/relationships/tags" Target="../tags/tag260.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emf"/><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oleObject" Target="../embeddings/oleObject49.bin"/><Relationship Id="rId9" Type="http://schemas.openxmlformats.org/officeDocument/2006/relationships/image" Target="../media/image44.svg"/><Relationship Id="rId14"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notesSlide" Target="../notesSlides/notesSlide38.xml"/><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56.svg"/><Relationship Id="rId2" Type="http://schemas.openxmlformats.org/officeDocument/2006/relationships/slideLayout" Target="../slideLayouts/slideLayout5.xml"/><Relationship Id="rId16" Type="http://schemas.openxmlformats.org/officeDocument/2006/relationships/image" Target="../media/image55.png"/><Relationship Id="rId1" Type="http://schemas.openxmlformats.org/officeDocument/2006/relationships/tags" Target="../tags/tag261.xml"/><Relationship Id="rId6" Type="http://schemas.openxmlformats.org/officeDocument/2006/relationships/image" Target="../media/image41.png"/><Relationship Id="rId11" Type="http://schemas.openxmlformats.org/officeDocument/2006/relationships/image" Target="../media/image54.svg"/><Relationship Id="rId5" Type="http://schemas.openxmlformats.org/officeDocument/2006/relationships/image" Target="../media/image4.emf"/><Relationship Id="rId15" Type="http://schemas.openxmlformats.org/officeDocument/2006/relationships/image" Target="../media/image58.svg"/><Relationship Id="rId10" Type="http://schemas.openxmlformats.org/officeDocument/2006/relationships/image" Target="../media/image53.png"/><Relationship Id="rId4" Type="http://schemas.openxmlformats.org/officeDocument/2006/relationships/oleObject" Target="../embeddings/oleObject50.bin"/><Relationship Id="rId9" Type="http://schemas.openxmlformats.org/officeDocument/2006/relationships/image" Target="../media/image44.svg"/><Relationship Id="rId14" Type="http://schemas.openxmlformats.org/officeDocument/2006/relationships/image" Target="../media/image57.png"/></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notesSlide" Target="../notesSlides/notesSlide39.xml"/><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62.svg"/><Relationship Id="rId2" Type="http://schemas.openxmlformats.org/officeDocument/2006/relationships/slideLayout" Target="../slideLayouts/slideLayout5.xml"/><Relationship Id="rId16" Type="http://schemas.openxmlformats.org/officeDocument/2006/relationships/image" Target="../media/image61.png"/><Relationship Id="rId1" Type="http://schemas.openxmlformats.org/officeDocument/2006/relationships/tags" Target="../tags/tag262.xml"/><Relationship Id="rId6" Type="http://schemas.openxmlformats.org/officeDocument/2006/relationships/image" Target="../media/image41.png"/><Relationship Id="rId11" Type="http://schemas.openxmlformats.org/officeDocument/2006/relationships/image" Target="../media/image147.svg"/><Relationship Id="rId5" Type="http://schemas.openxmlformats.org/officeDocument/2006/relationships/image" Target="../media/image4.emf"/><Relationship Id="rId15" Type="http://schemas.openxmlformats.org/officeDocument/2006/relationships/image" Target="../media/image60.svg"/><Relationship Id="rId10" Type="http://schemas.openxmlformats.org/officeDocument/2006/relationships/image" Target="../media/image146.png"/><Relationship Id="rId4" Type="http://schemas.openxmlformats.org/officeDocument/2006/relationships/oleObject" Target="../embeddings/oleObject51.bin"/><Relationship Id="rId9" Type="http://schemas.openxmlformats.org/officeDocument/2006/relationships/image" Target="../media/image44.svg"/><Relationship Id="rId1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microsoft.com/office/2018/10/relationships/comments" Target="../comments/modernComment_20C_5892B8C.xml"/><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149.svg"/><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chart" Target="../charts/chart1.xml"/><Relationship Id="rId3" Type="http://schemas.openxmlformats.org/officeDocument/2006/relationships/notesSlide" Target="../notesSlides/notesSlide4.xml"/><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slideLayout" Target="../slideLayouts/slideLayout5.xml"/><Relationship Id="rId1" Type="http://schemas.openxmlformats.org/officeDocument/2006/relationships/tags" Target="../tags/tag13.xml"/><Relationship Id="rId6" Type="http://schemas.openxmlformats.org/officeDocument/2006/relationships/image" Target="../media/image4.emf"/><Relationship Id="rId11" Type="http://schemas.openxmlformats.org/officeDocument/2006/relationships/image" Target="../media/image29.png"/><Relationship Id="rId5" Type="http://schemas.openxmlformats.org/officeDocument/2006/relationships/oleObject" Target="../embeddings/oleObject12.bin"/><Relationship Id="rId10" Type="http://schemas.openxmlformats.org/officeDocument/2006/relationships/image" Target="../media/image28.svg"/><Relationship Id="rId4" Type="http://schemas.microsoft.com/office/2018/10/relationships/comments" Target="../comments/modernComment_233_DE3235AD.xml"/><Relationship Id="rId9" Type="http://schemas.openxmlformats.org/officeDocument/2006/relationships/image" Target="../media/image27.png"/></Relationships>
</file>

<file path=ppt/slides/_rels/slide60.xml.rels><?xml version="1.0" encoding="UTF-8" standalone="yes"?>
<Relationships xmlns="http://schemas.openxmlformats.org/package/2006/relationships"><Relationship Id="rId8" Type="http://schemas.openxmlformats.org/officeDocument/2006/relationships/image" Target="../media/image152.png"/><Relationship Id="rId3" Type="http://schemas.microsoft.com/office/2018/10/relationships/comments" Target="../comments/modernComment_237_A0F4435C.xml"/><Relationship Id="rId7" Type="http://schemas.openxmlformats.org/officeDocument/2006/relationships/image" Target="../media/image151.sv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image" Target="../media/image149.svg"/><Relationship Id="rId4" Type="http://schemas.openxmlformats.org/officeDocument/2006/relationships/image" Target="../media/image148.png"/><Relationship Id="rId9" Type="http://schemas.openxmlformats.org/officeDocument/2006/relationships/image" Target="../media/image153.svg"/></Relationships>
</file>

<file path=ppt/slides/_rels/slide61.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hyperlink" Target="https://www.ncbi.nlm.nih.gov/pmc/articles/PMC8657446/"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s://www.sciencedirect.com/science/article/pii/S0272494418307588" TargetMode="External"/><Relationship Id="rId5" Type="http://schemas.openxmlformats.org/officeDocument/2006/relationships/hyperlink" Target="https://pubmed.ncbi.nlm.nih.gov/33052159/" TargetMode="External"/><Relationship Id="rId4" Type="http://schemas.openxmlformats.org/officeDocument/2006/relationships/image" Target="../media/image153.svg"/></Relationships>
</file>

<file path=ppt/slides/_rels/slide62.xml.rels><?xml version="1.0" encoding="UTF-8" standalone="yes"?>
<Relationships xmlns="http://schemas.openxmlformats.org/package/2006/relationships"><Relationship Id="rId8" Type="http://schemas.openxmlformats.org/officeDocument/2006/relationships/hyperlink" Target="https://hbr.org/2022/07/build-learning-into-your-employees-workflow" TargetMode="External"/><Relationship Id="rId3" Type="http://schemas.openxmlformats.org/officeDocument/2006/relationships/image" Target="../media/image150.png"/><Relationship Id="rId7" Type="http://schemas.openxmlformats.org/officeDocument/2006/relationships/hyperlink" Target="https://www.morganstanley.com/atwork/articles/created-ownership-culture"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s://www.cnbc.com/2022/05/31/recognition-is-an-effective-way-to-keep-employees-from-quitting-.html" TargetMode="External"/><Relationship Id="rId5" Type="http://schemas.openxmlformats.org/officeDocument/2006/relationships/hyperlink" Target="https://people.duke.edu/~dandan/webfiles/PapersPayoff/Scarcity_02June2015.pdf" TargetMode="External"/><Relationship Id="rId4" Type="http://schemas.openxmlformats.org/officeDocument/2006/relationships/image" Target="../media/image151.svg"/></Relationships>
</file>

<file path=ppt/slides/_rels/slide7.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tags" Target="../tags/tag31.xml"/><Relationship Id="rId3" Type="http://schemas.openxmlformats.org/officeDocument/2006/relationships/tags" Target="../tags/tag16.xml"/><Relationship Id="rId21" Type="http://schemas.openxmlformats.org/officeDocument/2006/relationships/slideLayout" Target="../slideLayouts/slideLayout5.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 Type="http://schemas.openxmlformats.org/officeDocument/2006/relationships/tags" Target="../tags/tag15.xml"/><Relationship Id="rId16" Type="http://schemas.openxmlformats.org/officeDocument/2006/relationships/tags" Target="../tags/tag29.xml"/><Relationship Id="rId20" Type="http://schemas.openxmlformats.org/officeDocument/2006/relationships/tags" Target="../tags/tag33.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chart" Target="../charts/chart2.xml"/><Relationship Id="rId5" Type="http://schemas.openxmlformats.org/officeDocument/2006/relationships/tags" Target="../tags/tag18.xml"/><Relationship Id="rId15" Type="http://schemas.openxmlformats.org/officeDocument/2006/relationships/tags" Target="../tags/tag28.xml"/><Relationship Id="rId23" Type="http://schemas.openxmlformats.org/officeDocument/2006/relationships/image" Target="../media/image1.emf"/><Relationship Id="rId10" Type="http://schemas.openxmlformats.org/officeDocument/2006/relationships/tags" Target="../tags/tag23.xml"/><Relationship Id="rId19" Type="http://schemas.openxmlformats.org/officeDocument/2006/relationships/tags" Target="../tags/tag32.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 Id="rId22" Type="http://schemas.openxmlformats.org/officeDocument/2006/relationships/oleObject" Target="../embeddings/oleObject13.bin"/></Relationships>
</file>

<file path=ppt/slides/_rels/slide8.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39" Type="http://schemas.openxmlformats.org/officeDocument/2006/relationships/tags" Target="../tags/tag72.xml"/><Relationship Id="rId21" Type="http://schemas.openxmlformats.org/officeDocument/2006/relationships/tags" Target="../tags/tag54.xml"/><Relationship Id="rId34" Type="http://schemas.openxmlformats.org/officeDocument/2006/relationships/tags" Target="../tags/tag67.xml"/><Relationship Id="rId42" Type="http://schemas.openxmlformats.org/officeDocument/2006/relationships/tags" Target="../tags/tag75.xml"/><Relationship Id="rId47" Type="http://schemas.openxmlformats.org/officeDocument/2006/relationships/tags" Target="../tags/tag80.xml"/><Relationship Id="rId50" Type="http://schemas.openxmlformats.org/officeDocument/2006/relationships/notesSlide" Target="../notesSlides/notesSlide5.xml"/><Relationship Id="rId55" Type="http://schemas.openxmlformats.org/officeDocument/2006/relationships/chart" Target="../charts/chart4.xml"/><Relationship Id="rId7" Type="http://schemas.openxmlformats.org/officeDocument/2006/relationships/tags" Target="../tags/tag40.xml"/><Relationship Id="rId2" Type="http://schemas.openxmlformats.org/officeDocument/2006/relationships/tags" Target="../tags/tag35.xml"/><Relationship Id="rId16" Type="http://schemas.openxmlformats.org/officeDocument/2006/relationships/tags" Target="../tags/tag49.xml"/><Relationship Id="rId29" Type="http://schemas.openxmlformats.org/officeDocument/2006/relationships/tags" Target="../tags/tag62.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tags" Target="../tags/tag65.xml"/><Relationship Id="rId37" Type="http://schemas.openxmlformats.org/officeDocument/2006/relationships/tags" Target="../tags/tag70.xml"/><Relationship Id="rId40" Type="http://schemas.openxmlformats.org/officeDocument/2006/relationships/tags" Target="../tags/tag73.xml"/><Relationship Id="rId45" Type="http://schemas.openxmlformats.org/officeDocument/2006/relationships/tags" Target="../tags/tag78.xml"/><Relationship Id="rId53" Type="http://schemas.openxmlformats.org/officeDocument/2006/relationships/image" Target="../media/image1.emf"/><Relationship Id="rId5" Type="http://schemas.openxmlformats.org/officeDocument/2006/relationships/tags" Target="../tags/tag38.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tags" Target="../tags/tag64.xml"/><Relationship Id="rId44" Type="http://schemas.openxmlformats.org/officeDocument/2006/relationships/tags" Target="../tags/tag77.xml"/><Relationship Id="rId52" Type="http://schemas.openxmlformats.org/officeDocument/2006/relationships/oleObject" Target="../embeddings/oleObject14.bin"/><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tags" Target="../tags/tag63.xml"/><Relationship Id="rId35" Type="http://schemas.openxmlformats.org/officeDocument/2006/relationships/tags" Target="../tags/tag68.xml"/><Relationship Id="rId43" Type="http://schemas.openxmlformats.org/officeDocument/2006/relationships/tags" Target="../tags/tag76.xml"/><Relationship Id="rId48" Type="http://schemas.openxmlformats.org/officeDocument/2006/relationships/tags" Target="../tags/tag81.xml"/><Relationship Id="rId8" Type="http://schemas.openxmlformats.org/officeDocument/2006/relationships/tags" Target="../tags/tag41.xml"/><Relationship Id="rId51" Type="http://schemas.microsoft.com/office/2018/10/relationships/comments" Target="../comments/modernComment_234_E59B78B0.xml"/><Relationship Id="rId3" Type="http://schemas.openxmlformats.org/officeDocument/2006/relationships/tags" Target="../tags/tag36.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tags" Target="../tags/tag66.xml"/><Relationship Id="rId38" Type="http://schemas.openxmlformats.org/officeDocument/2006/relationships/tags" Target="../tags/tag71.xml"/><Relationship Id="rId46" Type="http://schemas.openxmlformats.org/officeDocument/2006/relationships/tags" Target="../tags/tag79.xml"/><Relationship Id="rId20" Type="http://schemas.openxmlformats.org/officeDocument/2006/relationships/tags" Target="../tags/tag53.xml"/><Relationship Id="rId41" Type="http://schemas.openxmlformats.org/officeDocument/2006/relationships/tags" Target="../tags/tag74.xml"/><Relationship Id="rId54" Type="http://schemas.openxmlformats.org/officeDocument/2006/relationships/chart" Target="../charts/chart3.xml"/><Relationship Id="rId1" Type="http://schemas.openxmlformats.org/officeDocument/2006/relationships/tags" Target="../tags/tag34.xml"/><Relationship Id="rId6" Type="http://schemas.openxmlformats.org/officeDocument/2006/relationships/tags" Target="../tags/tag39.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tags" Target="../tags/tag61.xml"/><Relationship Id="rId36" Type="http://schemas.openxmlformats.org/officeDocument/2006/relationships/tags" Target="../tags/tag69.xml"/><Relationship Id="rId49"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image" Target="../media/image31.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chart" Target="../charts/chart5.xml"/><Relationship Id="rId2" Type="http://schemas.openxmlformats.org/officeDocument/2006/relationships/tags" Target="../tags/tag83.xml"/><Relationship Id="rId16" Type="http://schemas.openxmlformats.org/officeDocument/2006/relationships/image" Target="../media/image4.emf"/><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oleObject" Target="../embeddings/oleObject15.bin"/><Relationship Id="rId10" Type="http://schemas.openxmlformats.org/officeDocument/2006/relationships/tags" Target="../tags/tag91.xml"/><Relationship Id="rId19" Type="http://schemas.openxmlformats.org/officeDocument/2006/relationships/image" Target="../media/image32.png"/><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2DDAF"/>
        </a:solidFill>
        <a:effectLst/>
      </p:bgPr>
    </p:bg>
    <p:spTree>
      <p:nvGrpSpPr>
        <p:cNvPr id="1" name="Shape 318"/>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DFFB782-796B-7F40-EEAB-5FB33E92F1A5}"/>
              </a:ext>
            </a:extLst>
          </p:cNvPr>
          <p:cNvGraphicFramePr>
            <a:graphicFrameLocks noChangeAspect="1"/>
          </p:cNvGraphicFramePr>
          <p:nvPr>
            <p:custDataLst>
              <p:tags r:id="rId1"/>
            </p:custDataLst>
            <p:extLst>
              <p:ext uri="{D42A27DB-BD31-4B8C-83A1-F6EECF244321}">
                <p14:modId xmlns:p14="http://schemas.microsoft.com/office/powerpoint/2010/main" val="9638621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2" name="think-cell data - do not delete" hidden="1">
                        <a:extLst>
                          <a:ext uri="{FF2B5EF4-FFF2-40B4-BE49-F238E27FC236}">
                            <a16:creationId xmlns:a16="http://schemas.microsoft.com/office/drawing/2014/main" id="{6DFFB782-796B-7F40-EEAB-5FB33E92F1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ound Same Side Corner Rectangle 3">
            <a:extLst>
              <a:ext uri="{FF2B5EF4-FFF2-40B4-BE49-F238E27FC236}">
                <a16:creationId xmlns:a16="http://schemas.microsoft.com/office/drawing/2014/main" id="{C3830DD9-D472-F8F4-4799-5123DC7D9DB6}"/>
              </a:ext>
            </a:extLst>
          </p:cNvPr>
          <p:cNvSpPr/>
          <p:nvPr/>
        </p:nvSpPr>
        <p:spPr>
          <a:xfrm rot="16200000">
            <a:off x="4500693" y="-1691663"/>
            <a:ext cx="2664834" cy="6621780"/>
          </a:xfrm>
          <a:prstGeom prst="round2SameRect">
            <a:avLst>
              <a:gd name="adj1" fmla="val 49647"/>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60003" tIns="80001" rIns="160003" bIns="80001" rtlCol="0" anchor="ctr"/>
          <a:lstStyle/>
          <a:p>
            <a:pPr algn="ctr" defTabSz="1200241"/>
            <a:endParaRPr lang="en-US" sz="3150">
              <a:solidFill>
                <a:srgbClr val="FFFFFF"/>
              </a:solidFill>
            </a:endParaRPr>
          </a:p>
        </p:txBody>
      </p:sp>
      <p:sp>
        <p:nvSpPr>
          <p:cNvPr id="395" name="Google Shape;395;p33"/>
          <p:cNvSpPr txBox="1">
            <a:spLocks noGrp="1"/>
          </p:cNvSpPr>
          <p:nvPr>
            <p:ph type="ctrTitle"/>
          </p:nvPr>
        </p:nvSpPr>
        <p:spPr>
          <a:xfrm>
            <a:off x="2522219" y="768414"/>
            <a:ext cx="6621780" cy="198135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t>Wharton PLASTARC</a:t>
            </a:r>
            <a:br>
              <a:rPr lang="en-US"/>
            </a:br>
            <a:r>
              <a:rPr lang="en-US"/>
              <a:t>People Analytics </a:t>
            </a:r>
            <a:br>
              <a:rPr lang="en-US"/>
            </a:br>
            <a:r>
              <a:rPr lang="en-US"/>
              <a:t>Case Competition</a:t>
            </a:r>
            <a:endParaRPr/>
          </a:p>
        </p:txBody>
      </p:sp>
      <p:sp>
        <p:nvSpPr>
          <p:cNvPr id="9" name="Subtitle 8">
            <a:extLst>
              <a:ext uri="{FF2B5EF4-FFF2-40B4-BE49-F238E27FC236}">
                <a16:creationId xmlns:a16="http://schemas.microsoft.com/office/drawing/2014/main" id="{05174B72-DA4B-74A5-D1E1-FD3E2B58C91C}"/>
              </a:ext>
            </a:extLst>
          </p:cNvPr>
          <p:cNvSpPr>
            <a:spLocks noGrp="1"/>
          </p:cNvSpPr>
          <p:nvPr>
            <p:ph type="subTitle" idx="1"/>
          </p:nvPr>
        </p:nvSpPr>
        <p:spPr>
          <a:xfrm>
            <a:off x="1176178" y="3267582"/>
            <a:ext cx="6266044" cy="713766"/>
          </a:xfrm>
        </p:spPr>
        <p:txBody>
          <a:bodyPr/>
          <a:lstStyle/>
          <a:p>
            <a:pPr marL="0" indent="0" algn="ctr">
              <a:lnSpc>
                <a:spcPct val="150000"/>
              </a:lnSpc>
            </a:pPr>
            <a:r>
              <a:rPr lang="en-US" sz="2000">
                <a:solidFill>
                  <a:schemeClr val="tx1">
                    <a:lumMod val="50000"/>
                  </a:schemeClr>
                </a:solidFill>
                <a:latin typeface="Alata" panose="020B0604020202020204" charset="0"/>
              </a:rPr>
              <a:t>Understanding Employee Workplace Preferences</a:t>
            </a:r>
          </a:p>
        </p:txBody>
      </p:sp>
      <p:sp>
        <p:nvSpPr>
          <p:cNvPr id="4" name="TextBox 3">
            <a:extLst>
              <a:ext uri="{FF2B5EF4-FFF2-40B4-BE49-F238E27FC236}">
                <a16:creationId xmlns:a16="http://schemas.microsoft.com/office/drawing/2014/main" id="{119984D1-2C54-3088-E118-735368F69FAB}"/>
              </a:ext>
            </a:extLst>
          </p:cNvPr>
          <p:cNvSpPr txBox="1"/>
          <p:nvPr/>
        </p:nvSpPr>
        <p:spPr>
          <a:xfrm>
            <a:off x="518400" y="3981348"/>
            <a:ext cx="7581600" cy="461665"/>
          </a:xfrm>
          <a:prstGeom prst="rect">
            <a:avLst/>
          </a:prstGeom>
          <a:noFill/>
        </p:spPr>
        <p:txBody>
          <a:bodyPr wrap="square" rtlCol="0">
            <a:spAutoFit/>
          </a:bodyPr>
          <a:lstStyle/>
          <a:p>
            <a:pPr algn="ctr"/>
            <a:r>
              <a:rPr lang="en-US" sz="2400">
                <a:solidFill>
                  <a:schemeClr val="tx1">
                    <a:lumMod val="50000"/>
                  </a:schemeClr>
                </a:solidFill>
                <a:latin typeface="Alata" panose="020B0604020202020204" charset="0"/>
              </a:rPr>
              <a:t>Team - SFRR Analytics </a:t>
            </a:r>
            <a:endParaRPr lang="en-US" sz="1200">
              <a:latin typeface=""/>
            </a:endParaRPr>
          </a:p>
        </p:txBody>
      </p:sp>
      <p:pic>
        <p:nvPicPr>
          <p:cNvPr id="2050" name="Picture 2" descr="Wharton Logo, Wharton Symbol, Meaning, History and Evolution">
            <a:extLst>
              <a:ext uri="{FF2B5EF4-FFF2-40B4-BE49-F238E27FC236}">
                <a16:creationId xmlns:a16="http://schemas.microsoft.com/office/drawing/2014/main" id="{89F3A49A-D74A-C55A-C3DA-0FD40673B4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271" y="0"/>
            <a:ext cx="1612053" cy="9067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ss | PLASTARC">
            <a:extLst>
              <a:ext uri="{FF2B5EF4-FFF2-40B4-BE49-F238E27FC236}">
                <a16:creationId xmlns:a16="http://schemas.microsoft.com/office/drawing/2014/main" id="{B69CF93B-A13F-E012-B1C7-8EAC4B6F00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307" y="768414"/>
            <a:ext cx="1363980" cy="217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633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34F17-B198-0906-5AAA-18FB901EA72F}"/>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15CB8960-3809-0C7F-647A-9752E7D54AE1}"/>
              </a:ext>
            </a:extLst>
          </p:cNvPr>
          <p:cNvGraphicFramePr>
            <a:graphicFrameLocks noChangeAspect="1"/>
          </p:cNvGraphicFramePr>
          <p:nvPr>
            <p:custDataLst>
              <p:tags r:id="rId1"/>
            </p:custDataLst>
            <p:extLst>
              <p:ext uri="{D42A27DB-BD31-4B8C-83A1-F6EECF244321}">
                <p14:modId xmlns:p14="http://schemas.microsoft.com/office/powerpoint/2010/main" val="563211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532" imgH="530" progId="TCLayout.ActiveDocument.1">
                  <p:embed/>
                </p:oleObj>
              </mc:Choice>
              <mc:Fallback>
                <p:oleObj name="think-cell Slide" r:id="rId12" imgW="532" imgH="530" progId="TCLayout.ActiveDocument.1">
                  <p:embed/>
                  <p:pic>
                    <p:nvPicPr>
                      <p:cNvPr id="19" name="think-cell data - do not delete" hidden="1">
                        <a:extLst>
                          <a:ext uri="{FF2B5EF4-FFF2-40B4-BE49-F238E27FC236}">
                            <a16:creationId xmlns:a16="http://schemas.microsoft.com/office/drawing/2014/main" id="{15CB8960-3809-0C7F-647A-9752E7D54AE1}"/>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cxnSp>
        <p:nvCxnSpPr>
          <p:cNvPr id="205" name="Straight Arrow Connector 204">
            <a:extLst>
              <a:ext uri="{FF2B5EF4-FFF2-40B4-BE49-F238E27FC236}">
                <a16:creationId xmlns:a16="http://schemas.microsoft.com/office/drawing/2014/main" id="{BABF7874-9E0A-D239-4B2D-10F4D4E8BF74}"/>
              </a:ext>
            </a:extLst>
          </p:cNvPr>
          <p:cNvCxnSpPr>
            <a:cxnSpLocks/>
            <a:endCxn id="201" idx="1"/>
          </p:cNvCxnSpPr>
          <p:nvPr/>
        </p:nvCxnSpPr>
        <p:spPr>
          <a:xfrm>
            <a:off x="2630488" y="1180171"/>
            <a:ext cx="1225549" cy="0"/>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B63FEF00-B61C-9EB9-1CD2-512E34B4EE00}"/>
              </a:ext>
            </a:extLst>
          </p:cNvPr>
          <p:cNvCxnSpPr>
            <a:cxnSpLocks/>
            <a:endCxn id="202" idx="1"/>
          </p:cNvCxnSpPr>
          <p:nvPr/>
        </p:nvCxnSpPr>
        <p:spPr>
          <a:xfrm>
            <a:off x="5783693" y="3426947"/>
            <a:ext cx="489247" cy="0"/>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EF1161EE-9EAD-2A5B-048A-97BFFA6B891F}"/>
              </a:ext>
            </a:extLst>
          </p:cNvPr>
          <p:cNvSpPr/>
          <p:nvPr/>
        </p:nvSpPr>
        <p:spPr>
          <a:xfrm>
            <a:off x="914400" y="958850"/>
            <a:ext cx="1873251" cy="3516503"/>
          </a:xfrm>
          <a:prstGeom prst="rect">
            <a:avLst/>
          </a:prstGeom>
          <a:solidFill>
            <a:schemeClr val="accent4">
              <a:lumMod val="20000"/>
              <a:lumOff val="80000"/>
            </a:schemeClr>
          </a:solidFill>
          <a:ln w="12700">
            <a:solidFill>
              <a:schemeClr val="tx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F11EBBCB-BB74-2C36-01B1-7755CF0F9C69}"/>
              </a:ext>
            </a:extLst>
          </p:cNvPr>
          <p:cNvSpPr/>
          <p:nvPr/>
        </p:nvSpPr>
        <p:spPr>
          <a:xfrm>
            <a:off x="3864351" y="2378542"/>
            <a:ext cx="2008625" cy="2096811"/>
          </a:xfrm>
          <a:prstGeom prst="rect">
            <a:avLst/>
          </a:prstGeom>
          <a:solidFill>
            <a:schemeClr val="accent4">
              <a:lumMod val="20000"/>
              <a:lumOff val="80000"/>
            </a:schemeClr>
          </a:solidFill>
          <a:ln w="12700">
            <a:solidFill>
              <a:schemeClr val="tx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71C3A1E-AD0B-C90E-58C9-6CB1A546E173}"/>
              </a:ext>
            </a:extLst>
          </p:cNvPr>
          <p:cNvSpPr>
            <a:spLocks noGrp="1"/>
          </p:cNvSpPr>
          <p:nvPr>
            <p:ph type="sldNum" idx="10"/>
          </p:nvPr>
        </p:nvSpPr>
        <p:spPr/>
        <p:txBody>
          <a:bodyPr/>
          <a:lstStyle/>
          <a:p>
            <a:pPr algn="r"/>
            <a:fld id="{00000000-1234-1234-1234-123412341234}" type="slidenum">
              <a:rPr lang="en" smtClean="0"/>
              <a:pPr algn="r"/>
              <a:t>10</a:t>
            </a:fld>
            <a:endParaRPr lang="en"/>
          </a:p>
        </p:txBody>
      </p:sp>
      <p:graphicFrame>
        <p:nvGraphicFramePr>
          <p:cNvPr id="7" name="Chart 6">
            <a:extLst>
              <a:ext uri="{FF2B5EF4-FFF2-40B4-BE49-F238E27FC236}">
                <a16:creationId xmlns:a16="http://schemas.microsoft.com/office/drawing/2014/main" id="{9437D97E-8637-1242-F7E9-8D89A9707271}"/>
              </a:ext>
            </a:extLst>
          </p:cNvPr>
          <p:cNvGraphicFramePr/>
          <p:nvPr>
            <p:custDataLst>
              <p:tags r:id="rId2"/>
            </p:custDataLst>
            <p:extLst>
              <p:ext uri="{D42A27DB-BD31-4B8C-83A1-F6EECF244321}">
                <p14:modId xmlns:p14="http://schemas.microsoft.com/office/powerpoint/2010/main" val="3563519450"/>
              </p:ext>
            </p:extLst>
          </p:nvPr>
        </p:nvGraphicFramePr>
        <p:xfrm>
          <a:off x="322263" y="958850"/>
          <a:ext cx="5626100" cy="3502025"/>
        </p:xfrm>
        <a:graphic>
          <a:graphicData uri="http://schemas.openxmlformats.org/drawingml/2006/chart">
            <c:chart xmlns:c="http://schemas.openxmlformats.org/drawingml/2006/chart" xmlns:r="http://schemas.openxmlformats.org/officeDocument/2006/relationships" r:id="rId14"/>
          </a:graphicData>
        </a:graphic>
      </p:graphicFrame>
      <p:sp>
        <p:nvSpPr>
          <p:cNvPr id="78" name="Google Shape;7;p1">
            <a:extLst>
              <a:ext uri="{FF2B5EF4-FFF2-40B4-BE49-F238E27FC236}">
                <a16:creationId xmlns:a16="http://schemas.microsoft.com/office/drawing/2014/main" id="{330D0E33-78FA-D40F-561F-E14A7A4C2C48}"/>
              </a:ext>
            </a:extLst>
          </p:cNvPr>
          <p:cNvSpPr txBox="1">
            <a:spLocks noGrp="1"/>
          </p:cNvSpPr>
          <p:nvPr>
            <p:custDataLst>
              <p:tags r:id="rId3"/>
            </p:custDataLst>
          </p:nvPr>
        </p:nvSpPr>
        <p:spPr bwMode="auto">
          <a:xfrm>
            <a:off x="2579689" y="4530725"/>
            <a:ext cx="1527175"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sz="1100">
                <a:solidFill>
                  <a:schemeClr val="accent3">
                    <a:lumMod val="50000"/>
                  </a:schemeClr>
                </a:solidFill>
                <a:latin typeface="Montserrat" panose="00000500000000000000" pitchFamily="2" charset="0"/>
                <a:sym typeface="Montserrat" panose="00000500000000000000" pitchFamily="2" charset="0"/>
              </a:rPr>
              <a:t>WFH Preference Rate</a:t>
            </a:r>
          </a:p>
        </p:txBody>
      </p:sp>
      <p:sp>
        <p:nvSpPr>
          <p:cNvPr id="75" name="Google Shape;7;p1">
            <a:extLst>
              <a:ext uri="{FF2B5EF4-FFF2-40B4-BE49-F238E27FC236}">
                <a16:creationId xmlns:a16="http://schemas.microsoft.com/office/drawing/2014/main" id="{B4312CE7-435F-C10E-7F0E-EF807E65CAC9}"/>
              </a:ext>
            </a:extLst>
          </p:cNvPr>
          <p:cNvSpPr txBox="1">
            <a:spLocks noGrp="1"/>
          </p:cNvSpPr>
          <p:nvPr>
            <p:custDataLst>
              <p:tags r:id="rId4"/>
            </p:custDataLst>
          </p:nvPr>
        </p:nvSpPr>
        <p:spPr bwMode="auto">
          <a:xfrm>
            <a:off x="146050" y="1827213"/>
            <a:ext cx="168275" cy="18780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sz="1100" kern="1200">
                <a:solidFill>
                  <a:schemeClr val="accent3">
                    <a:lumMod val="50000"/>
                  </a:schemeClr>
                </a:solidFill>
                <a:effectLst/>
                <a:latin typeface="Montserrat" panose="00000500000000000000" pitchFamily="2" charset="0"/>
                <a:ea typeface="+mn-ea"/>
                <a:cs typeface="+mn-cs"/>
                <a:sym typeface="Montserrat" panose="00000500000000000000" pitchFamily="2" charset="0"/>
              </a:rPr>
              <a:t>Office Collab Satisfaction </a:t>
            </a:r>
            <a:r>
              <a:rPr lang="en-US" altLang="en-US" sz="1100" kern="1200" baseline="30000">
                <a:solidFill>
                  <a:schemeClr val="accent3">
                    <a:lumMod val="50000"/>
                  </a:schemeClr>
                </a:solidFill>
                <a:effectLst/>
                <a:latin typeface="Montserrat" panose="00000500000000000000" pitchFamily="2" charset="0"/>
                <a:ea typeface="+mn-ea"/>
                <a:cs typeface="+mn-cs"/>
                <a:sym typeface="Montserrat" panose="00000500000000000000" pitchFamily="2" charset="0"/>
              </a:rPr>
              <a:t>[1]</a:t>
            </a:r>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3" name="Google Shape;7;p1">
            <a:extLst>
              <a:ext uri="{FF2B5EF4-FFF2-40B4-BE49-F238E27FC236}">
                <a16:creationId xmlns:a16="http://schemas.microsoft.com/office/drawing/2014/main" id="{1312D806-F746-F9ED-B4B3-DABEC70C440C}"/>
              </a:ext>
            </a:extLst>
          </p:cNvPr>
          <p:cNvSpPr txBox="1">
            <a:spLocks noGrp="1"/>
          </p:cNvSpPr>
          <p:nvPr>
            <p:custDataLst>
              <p:tags r:id="rId5"/>
            </p:custDataLst>
          </p:nvPr>
        </p:nvSpPr>
        <p:spPr bwMode="auto">
          <a:xfrm>
            <a:off x="1103313" y="4240213"/>
            <a:ext cx="44608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E4675798-CCEF-41D9-BA0E-88EFE3C057ED}" type="datetime'''0''-''''''''''''2''''''''''''''''''''''''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0-20%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17" name="Google Shape;7;p1">
            <a:extLst>
              <a:ext uri="{FF2B5EF4-FFF2-40B4-BE49-F238E27FC236}">
                <a16:creationId xmlns:a16="http://schemas.microsoft.com/office/drawing/2014/main" id="{DD087809-EBC6-BE4F-60EF-AC428D6DC411}"/>
              </a:ext>
            </a:extLst>
          </p:cNvPr>
          <p:cNvSpPr txBox="1">
            <a:spLocks noGrp="1"/>
          </p:cNvSpPr>
          <p:nvPr>
            <p:custDataLst>
              <p:tags r:id="rId6"/>
            </p:custDataLst>
          </p:nvPr>
        </p:nvSpPr>
        <p:spPr bwMode="auto">
          <a:xfrm>
            <a:off x="2066925" y="4240213"/>
            <a:ext cx="538163"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F0BEF6B6-1EB5-4A7F-B53A-1E904A49A66A}" type="datetime'''''2''''''0-''''''''''''''4''''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20-40%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1" name="Google Shape;7;p1">
            <a:extLst>
              <a:ext uri="{FF2B5EF4-FFF2-40B4-BE49-F238E27FC236}">
                <a16:creationId xmlns:a16="http://schemas.microsoft.com/office/drawing/2014/main" id="{F4F3D3BD-1A13-E13F-B1D7-701E2C6AF8BA}"/>
              </a:ext>
            </a:extLst>
          </p:cNvPr>
          <p:cNvSpPr txBox="1">
            <a:spLocks noGrp="1"/>
          </p:cNvSpPr>
          <p:nvPr>
            <p:custDataLst>
              <p:tags r:id="rId7"/>
            </p:custDataLst>
          </p:nvPr>
        </p:nvSpPr>
        <p:spPr bwMode="auto">
          <a:xfrm>
            <a:off x="3071813" y="4240213"/>
            <a:ext cx="544513"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8B87FE6B-E122-426E-A96B-F60D18630C01}" type="datetime'''''''4''''''0''''''''''-''6''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40-60%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4" name="Google Shape;7;p1">
            <a:extLst>
              <a:ext uri="{FF2B5EF4-FFF2-40B4-BE49-F238E27FC236}">
                <a16:creationId xmlns:a16="http://schemas.microsoft.com/office/drawing/2014/main" id="{7FAA31FB-57A6-1DFC-172F-8E8A1282799A}"/>
              </a:ext>
            </a:extLst>
          </p:cNvPr>
          <p:cNvSpPr txBox="1">
            <a:spLocks noGrp="1"/>
          </p:cNvSpPr>
          <p:nvPr>
            <p:custDataLst>
              <p:tags r:id="rId8"/>
            </p:custDataLst>
          </p:nvPr>
        </p:nvSpPr>
        <p:spPr bwMode="auto">
          <a:xfrm>
            <a:off x="4083050" y="4240213"/>
            <a:ext cx="5413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4AA03AE7-7FDD-44CE-B27B-7599D7E66DE3}" type="datetime'''''6''''0''''''''''-''''8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60-80%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7" name="Google Shape;7;p1">
            <a:extLst>
              <a:ext uri="{FF2B5EF4-FFF2-40B4-BE49-F238E27FC236}">
                <a16:creationId xmlns:a16="http://schemas.microsoft.com/office/drawing/2014/main" id="{3A8F20DE-E93D-B650-FA69-A296997D660A}"/>
              </a:ext>
            </a:extLst>
          </p:cNvPr>
          <p:cNvSpPr txBox="1">
            <a:spLocks noGrp="1"/>
          </p:cNvSpPr>
          <p:nvPr>
            <p:custDataLst>
              <p:tags r:id="rId9"/>
            </p:custDataLst>
          </p:nvPr>
        </p:nvSpPr>
        <p:spPr bwMode="auto">
          <a:xfrm>
            <a:off x="5062538" y="4240213"/>
            <a:ext cx="59848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B3FACD1-9DCC-4C73-8C06-45125BF08C7E}" type="datetime'80''''''''''''''''''''-''''''10''''''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80-100%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188" name="TextBox 187">
            <a:extLst>
              <a:ext uri="{FF2B5EF4-FFF2-40B4-BE49-F238E27FC236}">
                <a16:creationId xmlns:a16="http://schemas.microsoft.com/office/drawing/2014/main" id="{4F41584E-66A0-1C1A-5F26-FB4E6DA61CF3}"/>
              </a:ext>
            </a:extLst>
          </p:cNvPr>
          <p:cNvSpPr txBox="1"/>
          <p:nvPr/>
        </p:nvSpPr>
        <p:spPr>
          <a:xfrm>
            <a:off x="0" y="4964484"/>
            <a:ext cx="4709353" cy="184666"/>
          </a:xfrm>
          <a:prstGeom prst="rect">
            <a:avLst/>
          </a:prstGeom>
          <a:noFill/>
        </p:spPr>
        <p:txBody>
          <a:bodyPr wrap="square" rtlCol="0">
            <a:spAutoFit/>
          </a:bodyPr>
          <a:lstStyle/>
          <a:p>
            <a:r>
              <a:rPr lang="en-US" sz="600">
                <a:latin typeface="Montserrat" panose="00000500000000000000" pitchFamily="2" charset="0"/>
              </a:rPr>
              <a:t>[1] Average Satisfaction for Inperson and Virtual Collaboration using Office Space and Tech; 0 = Unsatisfied, 5 = Satisfied</a:t>
            </a:r>
          </a:p>
        </p:txBody>
      </p:sp>
      <p:sp>
        <p:nvSpPr>
          <p:cNvPr id="201" name="Rectangle 200">
            <a:extLst>
              <a:ext uri="{FF2B5EF4-FFF2-40B4-BE49-F238E27FC236}">
                <a16:creationId xmlns:a16="http://schemas.microsoft.com/office/drawing/2014/main" id="{0E376279-CB80-9F12-6D48-B3D2E0521B53}"/>
              </a:ext>
            </a:extLst>
          </p:cNvPr>
          <p:cNvSpPr/>
          <p:nvPr/>
        </p:nvSpPr>
        <p:spPr>
          <a:xfrm>
            <a:off x="3856037" y="909014"/>
            <a:ext cx="3968719" cy="542314"/>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bg2">
                    <a:lumMod val="50000"/>
                  </a:schemeClr>
                </a:solidFill>
                <a:latin typeface="Montserrat" panose="00000500000000000000" pitchFamily="2" charset="0"/>
              </a:rPr>
              <a:t>Office goers are </a:t>
            </a:r>
            <a:r>
              <a:rPr lang="en-US" sz="1200" b="1">
                <a:solidFill>
                  <a:schemeClr val="bg2">
                    <a:lumMod val="50000"/>
                  </a:schemeClr>
                </a:solidFill>
                <a:latin typeface="Montserrat" panose="00000500000000000000" pitchFamily="2" charset="0"/>
              </a:rPr>
              <a:t>satisfied</a:t>
            </a:r>
            <a:r>
              <a:rPr lang="en-US" sz="1200">
                <a:solidFill>
                  <a:schemeClr val="bg2">
                    <a:lumMod val="50000"/>
                  </a:schemeClr>
                </a:solidFill>
                <a:latin typeface="Montserrat" panose="00000500000000000000" pitchFamily="2" charset="0"/>
              </a:rPr>
              <a:t> with the office collaboration setup</a:t>
            </a:r>
          </a:p>
        </p:txBody>
      </p:sp>
      <p:sp>
        <p:nvSpPr>
          <p:cNvPr id="202" name="Rectangle 201">
            <a:extLst>
              <a:ext uri="{FF2B5EF4-FFF2-40B4-BE49-F238E27FC236}">
                <a16:creationId xmlns:a16="http://schemas.microsoft.com/office/drawing/2014/main" id="{214D32A6-C12F-9EFA-C79D-9267A492D13E}"/>
              </a:ext>
            </a:extLst>
          </p:cNvPr>
          <p:cNvSpPr/>
          <p:nvPr/>
        </p:nvSpPr>
        <p:spPr>
          <a:xfrm>
            <a:off x="6272940" y="2944381"/>
            <a:ext cx="2548797" cy="965131"/>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bg2">
                    <a:lumMod val="50000"/>
                  </a:schemeClr>
                </a:solidFill>
                <a:latin typeface="Montserrat" panose="00000500000000000000" pitchFamily="2" charset="0"/>
              </a:rPr>
              <a:t>Employees who have &gt;60% WFH Preference Rate are less satisfied with Office Collab Setup</a:t>
            </a:r>
          </a:p>
        </p:txBody>
      </p:sp>
      <p:sp>
        <p:nvSpPr>
          <p:cNvPr id="210" name="Google Shape;407;p34">
            <a:extLst>
              <a:ext uri="{FF2B5EF4-FFF2-40B4-BE49-F238E27FC236}">
                <a16:creationId xmlns:a16="http://schemas.microsoft.com/office/drawing/2014/main" id="{9673EA19-4B03-418A-4430-BD57F7179FFD}"/>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Satisfaction from collaborating in the office could potentially highlight employees’ workplace preference</a:t>
            </a:r>
          </a:p>
        </p:txBody>
      </p:sp>
    </p:spTree>
    <p:extLst>
      <p:ext uri="{BB962C8B-B14F-4D97-AF65-F5344CB8AC3E}">
        <p14:creationId xmlns:p14="http://schemas.microsoft.com/office/powerpoint/2010/main" val="817439459"/>
      </p:ext>
    </p:extLst>
  </p:cSld>
  <p:clrMapOvr>
    <a:masterClrMapping/>
  </p:clrMapOvr>
  <p:extLst>
    <p:ext uri="{6950BFC3-D8DA-4A85-94F7-54DA5524770B}">
      <p188:commentRel xmlns:p188="http://schemas.microsoft.com/office/powerpoint/2018/8/main" r:id="rId11"/>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E0931-790B-06AA-8E5C-2E84B822ED4F}"/>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EFBCE94E-ECA8-EB7F-127A-DB901DD6CF81}"/>
              </a:ext>
            </a:extLst>
          </p:cNvPr>
          <p:cNvGraphicFramePr>
            <a:graphicFrameLocks noChangeAspect="1"/>
          </p:cNvGraphicFramePr>
          <p:nvPr>
            <p:custDataLst>
              <p:tags r:id="rId1"/>
            </p:custDataLst>
            <p:extLst>
              <p:ext uri="{D42A27DB-BD31-4B8C-83A1-F6EECF244321}">
                <p14:modId xmlns:p14="http://schemas.microsoft.com/office/powerpoint/2010/main" val="26025913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532" imgH="530" progId="TCLayout.ActiveDocument.1">
                  <p:embed/>
                </p:oleObj>
              </mc:Choice>
              <mc:Fallback>
                <p:oleObj name="think-cell Slide" r:id="rId15" imgW="532" imgH="530" progId="TCLayout.ActiveDocument.1">
                  <p:embed/>
                  <p:pic>
                    <p:nvPicPr>
                      <p:cNvPr id="19" name="think-cell data - do not delete" hidden="1">
                        <a:extLst>
                          <a:ext uri="{FF2B5EF4-FFF2-40B4-BE49-F238E27FC236}">
                            <a16:creationId xmlns:a16="http://schemas.microsoft.com/office/drawing/2014/main" id="{EFBCE94E-ECA8-EB7F-127A-DB901DD6CF81}"/>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6AAAE817-BCE1-16B3-DEA2-4DFD77AB0594}"/>
              </a:ext>
            </a:extLst>
          </p:cNvPr>
          <p:cNvSpPr>
            <a:spLocks noGrp="1"/>
          </p:cNvSpPr>
          <p:nvPr>
            <p:ph type="sldNum" idx="10"/>
          </p:nvPr>
        </p:nvSpPr>
        <p:spPr/>
        <p:txBody>
          <a:bodyPr/>
          <a:lstStyle/>
          <a:p>
            <a:pPr algn="r"/>
            <a:fld id="{00000000-1234-1234-1234-123412341234}" type="slidenum">
              <a:rPr lang="en" smtClean="0"/>
              <a:pPr algn="r"/>
              <a:t>11</a:t>
            </a:fld>
            <a:endParaRPr lang="en"/>
          </a:p>
        </p:txBody>
      </p:sp>
      <p:graphicFrame>
        <p:nvGraphicFramePr>
          <p:cNvPr id="10" name="Chart 9">
            <a:extLst>
              <a:ext uri="{FF2B5EF4-FFF2-40B4-BE49-F238E27FC236}">
                <a16:creationId xmlns:a16="http://schemas.microsoft.com/office/drawing/2014/main" id="{E3ABD3D9-8B0F-5457-7DBA-4872FDA7009C}"/>
              </a:ext>
            </a:extLst>
          </p:cNvPr>
          <p:cNvGraphicFramePr/>
          <p:nvPr>
            <p:custDataLst>
              <p:tags r:id="rId2"/>
            </p:custDataLst>
            <p:extLst>
              <p:ext uri="{D42A27DB-BD31-4B8C-83A1-F6EECF244321}">
                <p14:modId xmlns:p14="http://schemas.microsoft.com/office/powerpoint/2010/main" val="1987827597"/>
              </p:ext>
            </p:extLst>
          </p:nvPr>
        </p:nvGraphicFramePr>
        <p:xfrm>
          <a:off x="4729163" y="1049338"/>
          <a:ext cx="4267200" cy="3335337"/>
        </p:xfrm>
        <a:graphic>
          <a:graphicData uri="http://schemas.openxmlformats.org/drawingml/2006/chart">
            <c:chart xmlns:c="http://schemas.openxmlformats.org/drawingml/2006/chart" xmlns:r="http://schemas.openxmlformats.org/officeDocument/2006/relationships" r:id="rId17"/>
          </a:graphicData>
        </a:graphic>
      </p:graphicFrame>
      <p:cxnSp>
        <p:nvCxnSpPr>
          <p:cNvPr id="236" name="Straight Connector 235">
            <a:extLst>
              <a:ext uri="{FF2B5EF4-FFF2-40B4-BE49-F238E27FC236}">
                <a16:creationId xmlns:a16="http://schemas.microsoft.com/office/drawing/2014/main" id="{3AB15B5B-DD87-1FF5-932C-A0A054CAD9CF}"/>
              </a:ext>
            </a:extLst>
          </p:cNvPr>
          <p:cNvCxnSpPr/>
          <p:nvPr>
            <p:custDataLst>
              <p:tags r:id="rId3"/>
            </p:custDataLst>
          </p:nvPr>
        </p:nvCxnSpPr>
        <p:spPr bwMode="gray">
          <a:xfrm flipV="1">
            <a:off x="5561206" y="1097248"/>
            <a:ext cx="0" cy="76200"/>
          </a:xfrm>
          <a:prstGeom prst="line">
            <a:avLst/>
          </a:prstGeom>
          <a:ln w="12700" cap="flat" cmpd="sng" algn="ctr">
            <a:solidFill>
              <a:srgbClr val="739052"/>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54F17837-B748-B4D2-FDFC-CFE4A4F63153}"/>
              </a:ext>
            </a:extLst>
          </p:cNvPr>
          <p:cNvCxnSpPr/>
          <p:nvPr>
            <p:custDataLst>
              <p:tags r:id="rId4"/>
            </p:custDataLst>
          </p:nvPr>
        </p:nvCxnSpPr>
        <p:spPr bwMode="gray">
          <a:xfrm>
            <a:off x="5560255" y="1097249"/>
            <a:ext cx="2979738" cy="0"/>
          </a:xfrm>
          <a:prstGeom prst="line">
            <a:avLst/>
          </a:prstGeom>
          <a:ln w="12700" cap="flat" cmpd="sng" algn="ctr">
            <a:solidFill>
              <a:srgbClr val="739052"/>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B644A6B6-8997-8FB0-4E62-D99950DB322C}"/>
              </a:ext>
            </a:extLst>
          </p:cNvPr>
          <p:cNvCxnSpPr/>
          <p:nvPr>
            <p:custDataLst>
              <p:tags r:id="rId5"/>
            </p:custDataLst>
          </p:nvPr>
        </p:nvCxnSpPr>
        <p:spPr bwMode="gray">
          <a:xfrm>
            <a:off x="8539993" y="1097249"/>
            <a:ext cx="0" cy="1790700"/>
          </a:xfrm>
          <a:prstGeom prst="line">
            <a:avLst/>
          </a:prstGeom>
          <a:ln w="12700" cap="flat" cmpd="sng" algn="ctr">
            <a:solidFill>
              <a:srgbClr val="739052"/>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14" name="Google Shape;7;p1">
            <a:extLst>
              <a:ext uri="{FF2B5EF4-FFF2-40B4-BE49-F238E27FC236}">
                <a16:creationId xmlns:a16="http://schemas.microsoft.com/office/drawing/2014/main" id="{F3B02D2B-70A7-9985-711F-53651135D8B3}"/>
              </a:ext>
            </a:extLst>
          </p:cNvPr>
          <p:cNvSpPr txBox="1">
            <a:spLocks noGrp="1"/>
          </p:cNvSpPr>
          <p:nvPr>
            <p:custDataLst>
              <p:tags r:id="rId6"/>
            </p:custDataLst>
          </p:nvPr>
        </p:nvSpPr>
        <p:spPr bwMode="auto">
          <a:xfrm>
            <a:off x="6287331" y="4507199"/>
            <a:ext cx="1527175"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sz="1100">
                <a:solidFill>
                  <a:schemeClr val="accent3">
                    <a:lumMod val="50000"/>
                  </a:schemeClr>
                </a:solidFill>
                <a:latin typeface="Montserrat" panose="00000500000000000000" pitchFamily="2" charset="0"/>
              </a:rPr>
              <a:t>WFH Preference Rate</a:t>
            </a:r>
          </a:p>
        </p:txBody>
      </p:sp>
      <p:sp>
        <p:nvSpPr>
          <p:cNvPr id="201" name="Google Shape;7;p1">
            <a:extLst>
              <a:ext uri="{FF2B5EF4-FFF2-40B4-BE49-F238E27FC236}">
                <a16:creationId xmlns:a16="http://schemas.microsoft.com/office/drawing/2014/main" id="{CCCF41BF-76B6-2C1C-E8E8-20C389CEBB64}"/>
              </a:ext>
            </a:extLst>
          </p:cNvPr>
          <p:cNvSpPr txBox="1">
            <a:spLocks noGrp="1"/>
          </p:cNvSpPr>
          <p:nvPr>
            <p:custDataLst>
              <p:tags r:id="rId7"/>
            </p:custDataLst>
          </p:nvPr>
        </p:nvSpPr>
        <p:spPr bwMode="auto">
          <a:xfrm>
            <a:off x="4356930" y="1797336"/>
            <a:ext cx="336550" cy="18669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sz="1100">
                <a:solidFill>
                  <a:schemeClr val="accent3">
                    <a:lumMod val="50000"/>
                  </a:schemeClr>
                </a:solidFill>
                <a:latin typeface="Montserrat" panose="00000500000000000000" pitchFamily="2" charset="0"/>
              </a:rPr>
              <a:t>Composite Work Location </a:t>
            </a:r>
          </a:p>
          <a:p>
            <a:pPr algn="ctr">
              <a:spcBef>
                <a:spcPct val="0"/>
              </a:spcBef>
              <a:spcAft>
                <a:spcPct val="0"/>
              </a:spcAft>
            </a:pPr>
            <a:r>
              <a:rPr lang="en-US" sz="1100">
                <a:solidFill>
                  <a:schemeClr val="accent3">
                    <a:lumMod val="50000"/>
                  </a:schemeClr>
                </a:solidFill>
                <a:latin typeface="Montserrat" panose="00000500000000000000" pitchFamily="2" charset="0"/>
              </a:rPr>
              <a:t>Preference Score </a:t>
            </a:r>
            <a:r>
              <a:rPr lang="en-US" sz="1100" baseline="30000">
                <a:solidFill>
                  <a:schemeClr val="accent3">
                    <a:lumMod val="50000"/>
                  </a:schemeClr>
                </a:solidFill>
                <a:latin typeface="Montserrat" panose="00000500000000000000" pitchFamily="2" charset="0"/>
              </a:rPr>
              <a:t>[1]</a:t>
            </a:r>
            <a:endParaRPr lang="en-US" sz="1100">
              <a:solidFill>
                <a:schemeClr val="accent3">
                  <a:lumMod val="50000"/>
                </a:schemeClr>
              </a:solidFill>
              <a:latin typeface="Montserrat" panose="00000500000000000000" pitchFamily="2" charset="0"/>
            </a:endParaRPr>
          </a:p>
        </p:txBody>
      </p:sp>
      <p:sp>
        <p:nvSpPr>
          <p:cNvPr id="9" name="Google Shape;7;p1">
            <a:extLst>
              <a:ext uri="{FF2B5EF4-FFF2-40B4-BE49-F238E27FC236}">
                <a16:creationId xmlns:a16="http://schemas.microsoft.com/office/drawing/2014/main" id="{3D1FA7E0-327B-4DE7-96B9-F79910990457}"/>
              </a:ext>
            </a:extLst>
          </p:cNvPr>
          <p:cNvSpPr txBox="1">
            <a:spLocks noGrp="1"/>
          </p:cNvSpPr>
          <p:nvPr>
            <p:custDataLst>
              <p:tags r:id="rId8"/>
            </p:custDataLst>
          </p:nvPr>
        </p:nvSpPr>
        <p:spPr bwMode="auto">
          <a:xfrm>
            <a:off x="5345943" y="4203986"/>
            <a:ext cx="4286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295D9E97-9494-4FBA-8450-8A5825DF251B}" type="datetime'''''0''''''''''''''''''''-''''''''''2''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0-20%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26" name="Google Shape;7;p1">
            <a:extLst>
              <a:ext uri="{FF2B5EF4-FFF2-40B4-BE49-F238E27FC236}">
                <a16:creationId xmlns:a16="http://schemas.microsoft.com/office/drawing/2014/main" id="{53D63C3A-2FBB-67F1-B0D4-246091AB6FF7}"/>
              </a:ext>
            </a:extLst>
          </p:cNvPr>
          <p:cNvSpPr txBox="1">
            <a:spLocks noGrp="1"/>
          </p:cNvSpPr>
          <p:nvPr>
            <p:custDataLst>
              <p:tags r:id="rId9"/>
            </p:custDataLst>
          </p:nvPr>
        </p:nvSpPr>
        <p:spPr bwMode="auto">
          <a:xfrm>
            <a:off x="6046030" y="4203986"/>
            <a:ext cx="5175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06299122-FBC0-4D50-9AC5-581D1E804E34}" type="datetime'''''''''''''''''2''''''''0''''''-''''4''''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20-40%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29" name="Google Shape;7;p1">
            <a:extLst>
              <a:ext uri="{FF2B5EF4-FFF2-40B4-BE49-F238E27FC236}">
                <a16:creationId xmlns:a16="http://schemas.microsoft.com/office/drawing/2014/main" id="{07D97990-8C03-2D87-F127-32D8AD20C7EA}"/>
              </a:ext>
            </a:extLst>
          </p:cNvPr>
          <p:cNvSpPr txBox="1">
            <a:spLocks noGrp="1"/>
          </p:cNvSpPr>
          <p:nvPr>
            <p:custDataLst>
              <p:tags r:id="rId10"/>
            </p:custDataLst>
          </p:nvPr>
        </p:nvSpPr>
        <p:spPr bwMode="auto">
          <a:xfrm>
            <a:off x="6790568" y="4203986"/>
            <a:ext cx="52228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05F8D814-13B9-44A5-85DF-9BC97032A5A9}" type="datetime'''''4''''''''''0''''''''''''''''''-''''6''''''''''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40-60%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32" name="Google Shape;7;p1">
            <a:extLst>
              <a:ext uri="{FF2B5EF4-FFF2-40B4-BE49-F238E27FC236}">
                <a16:creationId xmlns:a16="http://schemas.microsoft.com/office/drawing/2014/main" id="{1DB4364D-119C-598D-5D01-F5DB9E53D2E5}"/>
              </a:ext>
            </a:extLst>
          </p:cNvPr>
          <p:cNvSpPr txBox="1">
            <a:spLocks noGrp="1"/>
          </p:cNvSpPr>
          <p:nvPr>
            <p:custDataLst>
              <p:tags r:id="rId11"/>
            </p:custDataLst>
          </p:nvPr>
        </p:nvSpPr>
        <p:spPr bwMode="auto">
          <a:xfrm>
            <a:off x="7536693" y="4203986"/>
            <a:ext cx="519113"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E93C797-01E4-4942-A1F6-90436627E690}" type="datetime'''''''''''''''6''''''''0-''''''''''''''''''''8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60-80%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35" name="Google Shape;7;p1">
            <a:extLst>
              <a:ext uri="{FF2B5EF4-FFF2-40B4-BE49-F238E27FC236}">
                <a16:creationId xmlns:a16="http://schemas.microsoft.com/office/drawing/2014/main" id="{7089270F-740A-92F4-FFF5-414A3CF6CC35}"/>
              </a:ext>
            </a:extLst>
          </p:cNvPr>
          <p:cNvSpPr txBox="1">
            <a:spLocks noGrp="1"/>
          </p:cNvSpPr>
          <p:nvPr>
            <p:custDataLst>
              <p:tags r:id="rId12"/>
            </p:custDataLst>
          </p:nvPr>
        </p:nvSpPr>
        <p:spPr bwMode="auto">
          <a:xfrm>
            <a:off x="8252655" y="4203986"/>
            <a:ext cx="57467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FFD515C5-A209-4FB5-9612-36687EC9DF0F}" type="datetime'''''''''''''''''8''''''''''0''''''-''1''''''0''''''''''''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80-100%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235" name="Google Shape;7;p1">
            <a:extLst>
              <a:ext uri="{FF2B5EF4-FFF2-40B4-BE49-F238E27FC236}">
                <a16:creationId xmlns:a16="http://schemas.microsoft.com/office/drawing/2014/main" id="{A9036695-DED8-B83F-03A5-5FE9CD1E053D}"/>
              </a:ext>
            </a:extLst>
          </p:cNvPr>
          <p:cNvSpPr txBox="1">
            <a:spLocks noGrp="1"/>
          </p:cNvSpPr>
          <p:nvPr>
            <p:custDataLst>
              <p:tags r:id="rId13"/>
            </p:custDataLst>
          </p:nvPr>
        </p:nvSpPr>
        <p:spPr bwMode="auto">
          <a:xfrm>
            <a:off x="6833430" y="946436"/>
            <a:ext cx="431800" cy="301625"/>
          </a:xfrm>
          <a:prstGeom prst="ellipse">
            <a:avLst/>
          </a:prstGeom>
          <a:solidFill>
            <a:schemeClr val="bg1"/>
          </a:solidFill>
          <a:ln w="9525" cmpd="sng" algn="ctr">
            <a:solidFill>
              <a:srgbClr val="739052"/>
            </a:solidFill>
          </a:ln>
          <a:effec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FD73FA7C-9F2F-4165-BFDA-F190C49793F1}" type="datetime'''''''''''''''''-''''''''2''''.''''''4'''">
              <a:rPr lang="en-US" altLang="en-US" b="1" kern="1200" smtClean="0">
                <a:solidFill>
                  <a:srgbClr val="739052"/>
                </a:solidFill>
                <a:effectLst/>
                <a:latin typeface="+mn-lt"/>
                <a:ea typeface="+mn-ea"/>
                <a:cs typeface="+mn-cs"/>
              </a:rPr>
              <a:pPr algn="ctr">
                <a:spcBef>
                  <a:spcPct val="0"/>
                </a:spcBef>
                <a:spcAft>
                  <a:spcPct val="0"/>
                </a:spcAft>
              </a:pPr>
              <a:t>-2.4</a:t>
            </a:fld>
            <a:endParaRPr lang="en-US" b="1" kern="1200">
              <a:solidFill>
                <a:srgbClr val="739052"/>
              </a:solidFill>
              <a:latin typeface="+mn-lt"/>
              <a:ea typeface="+mn-ea"/>
              <a:cs typeface="+mn-cs"/>
            </a:endParaRPr>
          </a:p>
        </p:txBody>
      </p:sp>
      <p:pic>
        <p:nvPicPr>
          <p:cNvPr id="222" name="Graphic 221" descr="Work from home house with solid fill">
            <a:extLst>
              <a:ext uri="{FF2B5EF4-FFF2-40B4-BE49-F238E27FC236}">
                <a16:creationId xmlns:a16="http://schemas.microsoft.com/office/drawing/2014/main" id="{C9689E41-76CB-6146-5159-0A88982DB5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06293" y="4207197"/>
            <a:ext cx="344906" cy="344906"/>
          </a:xfrm>
          <a:prstGeom prst="rect">
            <a:avLst/>
          </a:prstGeom>
        </p:spPr>
      </p:pic>
      <p:cxnSp>
        <p:nvCxnSpPr>
          <p:cNvPr id="223" name="Straight Arrow Connector 222">
            <a:extLst>
              <a:ext uri="{FF2B5EF4-FFF2-40B4-BE49-F238E27FC236}">
                <a16:creationId xmlns:a16="http://schemas.microsoft.com/office/drawing/2014/main" id="{F9E3090E-F87D-133B-A2F9-923F47C56312}"/>
              </a:ext>
            </a:extLst>
          </p:cNvPr>
          <p:cNvCxnSpPr>
            <a:cxnSpLocks/>
          </p:cNvCxnSpPr>
          <p:nvPr/>
        </p:nvCxnSpPr>
        <p:spPr>
          <a:xfrm flipV="1">
            <a:off x="4778746" y="1228122"/>
            <a:ext cx="0" cy="2927358"/>
          </a:xfrm>
          <a:prstGeom prst="straightConnector1">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4" name="Graphic 223" descr="Building with solid fill">
            <a:extLst>
              <a:ext uri="{FF2B5EF4-FFF2-40B4-BE49-F238E27FC236}">
                <a16:creationId xmlns:a16="http://schemas.microsoft.com/office/drawing/2014/main" id="{4FED9639-DF19-A8EF-3636-8FD1EBD095D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06293" y="883216"/>
            <a:ext cx="344906" cy="344906"/>
          </a:xfrm>
          <a:prstGeom prst="rect">
            <a:avLst/>
          </a:prstGeom>
        </p:spPr>
      </p:pic>
      <p:grpSp>
        <p:nvGrpSpPr>
          <p:cNvPr id="3" name="Group 2">
            <a:extLst>
              <a:ext uri="{FF2B5EF4-FFF2-40B4-BE49-F238E27FC236}">
                <a16:creationId xmlns:a16="http://schemas.microsoft.com/office/drawing/2014/main" id="{81980ACF-8F06-9878-5408-39C158DC9B23}"/>
              </a:ext>
            </a:extLst>
          </p:cNvPr>
          <p:cNvGrpSpPr/>
          <p:nvPr/>
        </p:nvGrpSpPr>
        <p:grpSpPr>
          <a:xfrm>
            <a:off x="402937" y="1006587"/>
            <a:ext cx="3359494" cy="3500612"/>
            <a:chOff x="5437309" y="937219"/>
            <a:chExt cx="3434766" cy="3850371"/>
          </a:xfrm>
        </p:grpSpPr>
        <p:sp>
          <p:nvSpPr>
            <p:cNvPr id="267" name="Rectangle 266">
              <a:extLst>
                <a:ext uri="{FF2B5EF4-FFF2-40B4-BE49-F238E27FC236}">
                  <a16:creationId xmlns:a16="http://schemas.microsoft.com/office/drawing/2014/main" id="{8C72AE7B-EF60-D917-5458-3B27E4A0D6C4}"/>
                </a:ext>
              </a:extLst>
            </p:cNvPr>
            <p:cNvSpPr/>
            <p:nvPr/>
          </p:nvSpPr>
          <p:spPr>
            <a:xfrm>
              <a:off x="5774657" y="937219"/>
              <a:ext cx="2832768" cy="3850371"/>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2" name="Graphic 231">
              <a:extLst>
                <a:ext uri="{FF2B5EF4-FFF2-40B4-BE49-F238E27FC236}">
                  <a16:creationId xmlns:a16="http://schemas.microsoft.com/office/drawing/2014/main" id="{4212F5DB-5EC7-D4F8-D687-DF3EA70A78B1}"/>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121501" y="1619674"/>
              <a:ext cx="600756" cy="646299"/>
            </a:xfrm>
            <a:prstGeom prst="rect">
              <a:avLst/>
            </a:prstGeom>
            <a:effectLst>
              <a:outerShdw blurRad="50800" dist="38100" dir="10800000" algn="r" rotWithShape="0">
                <a:prstClr val="black">
                  <a:alpha val="40000"/>
                </a:prstClr>
              </a:outerShdw>
            </a:effectLst>
          </p:spPr>
        </p:pic>
        <p:pic>
          <p:nvPicPr>
            <p:cNvPr id="239" name="Graphic 238" descr="Meeting with solid fill">
              <a:extLst>
                <a:ext uri="{FF2B5EF4-FFF2-40B4-BE49-F238E27FC236}">
                  <a16:creationId xmlns:a16="http://schemas.microsoft.com/office/drawing/2014/main" id="{B3DA4E1D-3FEC-27D6-52B4-E87A175A849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41941" y="1598039"/>
              <a:ext cx="693295" cy="693295"/>
            </a:xfrm>
            <a:prstGeom prst="rect">
              <a:avLst/>
            </a:prstGeom>
            <a:effectLst>
              <a:outerShdw blurRad="50800" dist="38100" dir="10800000" algn="r" rotWithShape="0">
                <a:prstClr val="black">
                  <a:alpha val="40000"/>
                </a:prstClr>
              </a:outerShdw>
            </a:effectLst>
          </p:spPr>
        </p:pic>
        <p:sp>
          <p:nvSpPr>
            <p:cNvPr id="241" name="TextBox 240">
              <a:extLst>
                <a:ext uri="{FF2B5EF4-FFF2-40B4-BE49-F238E27FC236}">
                  <a16:creationId xmlns:a16="http://schemas.microsoft.com/office/drawing/2014/main" id="{11D6CD8F-7FB7-2CF1-7061-849E181D7835}"/>
                </a:ext>
              </a:extLst>
            </p:cNvPr>
            <p:cNvSpPr txBox="1"/>
            <p:nvPr/>
          </p:nvSpPr>
          <p:spPr>
            <a:xfrm>
              <a:off x="5437309" y="978399"/>
              <a:ext cx="1935269" cy="660129"/>
            </a:xfrm>
            <a:prstGeom prst="rect">
              <a:avLst/>
            </a:prstGeom>
            <a:noFill/>
          </p:spPr>
          <p:txBody>
            <a:bodyPr wrap="square" rtlCol="0">
              <a:spAutoFit/>
            </a:bodyPr>
            <a:lstStyle/>
            <a:p>
              <a:pPr algn="ctr"/>
              <a:r>
                <a:rPr lang="en-US" sz="1100">
                  <a:latin typeface="Montserrat" panose="00000500000000000000" pitchFamily="2" charset="0"/>
                </a:rPr>
                <a:t>Ability to </a:t>
              </a:r>
            </a:p>
            <a:p>
              <a:pPr algn="ctr"/>
              <a:r>
                <a:rPr lang="en-US" sz="1100">
                  <a:latin typeface="Montserrat" panose="00000500000000000000" pitchFamily="2" charset="0"/>
                </a:rPr>
                <a:t>be Individually Productive</a:t>
              </a:r>
            </a:p>
          </p:txBody>
        </p:sp>
        <p:sp>
          <p:nvSpPr>
            <p:cNvPr id="242" name="TextBox 241">
              <a:extLst>
                <a:ext uri="{FF2B5EF4-FFF2-40B4-BE49-F238E27FC236}">
                  <a16:creationId xmlns:a16="http://schemas.microsoft.com/office/drawing/2014/main" id="{B949E9B4-B207-A040-7EB7-65D880C3CD72}"/>
                </a:ext>
              </a:extLst>
            </p:cNvPr>
            <p:cNvSpPr txBox="1"/>
            <p:nvPr/>
          </p:nvSpPr>
          <p:spPr>
            <a:xfrm>
              <a:off x="6936806" y="976419"/>
              <a:ext cx="1935269" cy="660129"/>
            </a:xfrm>
            <a:prstGeom prst="rect">
              <a:avLst/>
            </a:prstGeom>
            <a:noFill/>
          </p:spPr>
          <p:txBody>
            <a:bodyPr wrap="square" rtlCol="0">
              <a:spAutoFit/>
            </a:bodyPr>
            <a:lstStyle/>
            <a:p>
              <a:pPr algn="ctr"/>
              <a:r>
                <a:rPr lang="en-US" sz="1100">
                  <a:latin typeface="Montserrat" panose="00000500000000000000" pitchFamily="2" charset="0"/>
                </a:rPr>
                <a:t>Ability to </a:t>
              </a:r>
            </a:p>
            <a:p>
              <a:pPr algn="ctr"/>
              <a:r>
                <a:rPr lang="en-US" sz="1100">
                  <a:latin typeface="Montserrat" panose="00000500000000000000" pitchFamily="2" charset="0"/>
                </a:rPr>
                <a:t>Collaborate </a:t>
              </a:r>
              <a:br>
                <a:rPr lang="en-US" sz="1100">
                  <a:latin typeface="Montserrat" panose="00000500000000000000" pitchFamily="2" charset="0"/>
                </a:rPr>
              </a:br>
              <a:r>
                <a:rPr lang="en-US" sz="1100">
                  <a:latin typeface="Montserrat" panose="00000500000000000000" pitchFamily="2" charset="0"/>
                </a:rPr>
                <a:t>Effectively</a:t>
              </a:r>
            </a:p>
          </p:txBody>
        </p:sp>
        <p:grpSp>
          <p:nvGrpSpPr>
            <p:cNvPr id="249" name="Group 248">
              <a:extLst>
                <a:ext uri="{FF2B5EF4-FFF2-40B4-BE49-F238E27FC236}">
                  <a16:creationId xmlns:a16="http://schemas.microsoft.com/office/drawing/2014/main" id="{592B6D0E-4601-3F8D-B68C-37ECCA116F78}"/>
                </a:ext>
              </a:extLst>
            </p:cNvPr>
            <p:cNvGrpSpPr/>
            <p:nvPr/>
          </p:nvGrpSpPr>
          <p:grpSpPr>
            <a:xfrm>
              <a:off x="6313848" y="2291334"/>
              <a:ext cx="1651822" cy="1324748"/>
              <a:chOff x="6313848" y="2291334"/>
              <a:chExt cx="1651822" cy="1324748"/>
            </a:xfrm>
          </p:grpSpPr>
          <p:sp>
            <p:nvSpPr>
              <p:cNvPr id="244" name="Arrow: Down 243">
                <a:extLst>
                  <a:ext uri="{FF2B5EF4-FFF2-40B4-BE49-F238E27FC236}">
                    <a16:creationId xmlns:a16="http://schemas.microsoft.com/office/drawing/2014/main" id="{FA3D2D07-AF50-5F3F-CEC3-A6C3C2BB9AF9}"/>
                  </a:ext>
                </a:extLst>
              </p:cNvPr>
              <p:cNvSpPr/>
              <p:nvPr/>
            </p:nvSpPr>
            <p:spPr>
              <a:xfrm>
                <a:off x="6989221" y="2922787"/>
                <a:ext cx="285321" cy="693295"/>
              </a:xfrm>
              <a:prstGeom prst="down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9D12D8F5-05EE-1E53-EAFE-7ADBFDCA94B5}"/>
                  </a:ext>
                </a:extLst>
              </p:cNvPr>
              <p:cNvSpPr/>
              <p:nvPr/>
            </p:nvSpPr>
            <p:spPr>
              <a:xfrm>
                <a:off x="6313848" y="2297242"/>
                <a:ext cx="154166" cy="693295"/>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E9C424A0-4087-1F00-21B3-F91B3C6EE5FC}"/>
                  </a:ext>
                </a:extLst>
              </p:cNvPr>
              <p:cNvSpPr/>
              <p:nvPr/>
            </p:nvSpPr>
            <p:spPr>
              <a:xfrm>
                <a:off x="7811504" y="2291334"/>
                <a:ext cx="154166" cy="693295"/>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0FA25285-9852-EF4B-CC08-FD01BBBFB347}"/>
                  </a:ext>
                </a:extLst>
              </p:cNvPr>
              <p:cNvSpPr/>
              <p:nvPr/>
            </p:nvSpPr>
            <p:spPr>
              <a:xfrm rot="5400000">
                <a:off x="7062676" y="2096876"/>
                <a:ext cx="154166" cy="1651822"/>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0" name="TextBox 249">
              <a:extLst>
                <a:ext uri="{FF2B5EF4-FFF2-40B4-BE49-F238E27FC236}">
                  <a16:creationId xmlns:a16="http://schemas.microsoft.com/office/drawing/2014/main" id="{13C6FF86-2E12-69EE-47F5-FF8011AF1414}"/>
                </a:ext>
              </a:extLst>
            </p:cNvPr>
            <p:cNvSpPr txBox="1"/>
            <p:nvPr/>
          </p:nvSpPr>
          <p:spPr>
            <a:xfrm>
              <a:off x="6178969" y="2376276"/>
              <a:ext cx="1935269" cy="430887"/>
            </a:xfrm>
            <a:prstGeom prst="rect">
              <a:avLst/>
            </a:prstGeom>
            <a:noFill/>
          </p:spPr>
          <p:txBody>
            <a:bodyPr wrap="square" rtlCol="0">
              <a:spAutoFit/>
            </a:bodyPr>
            <a:lstStyle/>
            <a:p>
              <a:pPr algn="ctr"/>
              <a:r>
                <a:rPr lang="en-US" sz="1100">
                  <a:latin typeface="Montserrat" panose="00000500000000000000" pitchFamily="2" charset="0"/>
                </a:rPr>
                <a:t>Strongly</a:t>
              </a:r>
            </a:p>
            <a:p>
              <a:pPr algn="ctr"/>
              <a:r>
                <a:rPr lang="en-US" sz="1100">
                  <a:latin typeface="Montserrat" panose="00000500000000000000" pitchFamily="2" charset="0"/>
                </a:rPr>
                <a:t>Influence</a:t>
              </a:r>
            </a:p>
          </p:txBody>
        </p:sp>
        <p:pic>
          <p:nvPicPr>
            <p:cNvPr id="251" name="Graphic 250" descr="Building with solid fill">
              <a:extLst>
                <a:ext uri="{FF2B5EF4-FFF2-40B4-BE49-F238E27FC236}">
                  <a16:creationId xmlns:a16="http://schemas.microsoft.com/office/drawing/2014/main" id="{9955B1BD-F64E-97E2-0831-616A1366904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76046" y="3687282"/>
              <a:ext cx="477819" cy="477819"/>
            </a:xfrm>
            <a:prstGeom prst="rect">
              <a:avLst/>
            </a:prstGeom>
            <a:effectLst>
              <a:outerShdw blurRad="50800" dist="38100" dir="10800000" algn="r" rotWithShape="0">
                <a:prstClr val="black">
                  <a:alpha val="40000"/>
                </a:prstClr>
              </a:outerShdw>
            </a:effectLst>
          </p:spPr>
        </p:pic>
        <p:pic>
          <p:nvPicPr>
            <p:cNvPr id="265" name="Graphic 264" descr="Work from home house with solid fill">
              <a:extLst>
                <a:ext uri="{FF2B5EF4-FFF2-40B4-BE49-F238E27FC236}">
                  <a16:creationId xmlns:a16="http://schemas.microsoft.com/office/drawing/2014/main" id="{4F6E8B32-231E-94D5-06DA-0F329F1DE3A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74542" y="3682539"/>
              <a:ext cx="482562" cy="482562"/>
            </a:xfrm>
            <a:prstGeom prst="rect">
              <a:avLst/>
            </a:prstGeom>
            <a:effectLst>
              <a:outerShdw blurRad="50800" dist="38100" dir="10800000" algn="r" rotWithShape="0">
                <a:prstClr val="black">
                  <a:alpha val="40000"/>
                </a:prstClr>
              </a:outerShdw>
            </a:effectLst>
          </p:spPr>
        </p:pic>
        <p:sp>
          <p:nvSpPr>
            <p:cNvPr id="266" name="TextBox 265">
              <a:extLst>
                <a:ext uri="{FF2B5EF4-FFF2-40B4-BE49-F238E27FC236}">
                  <a16:creationId xmlns:a16="http://schemas.microsoft.com/office/drawing/2014/main" id="{5B560376-9E65-1D95-9E0E-9FF43C717F44}"/>
                </a:ext>
              </a:extLst>
            </p:cNvPr>
            <p:cNvSpPr txBox="1"/>
            <p:nvPr/>
          </p:nvSpPr>
          <p:spPr>
            <a:xfrm>
              <a:off x="6172124" y="4167080"/>
              <a:ext cx="1935269" cy="473939"/>
            </a:xfrm>
            <a:prstGeom prst="rect">
              <a:avLst/>
            </a:prstGeom>
            <a:noFill/>
          </p:spPr>
          <p:txBody>
            <a:bodyPr wrap="square" rtlCol="0">
              <a:spAutoFit/>
            </a:bodyPr>
            <a:lstStyle/>
            <a:p>
              <a:pPr algn="ctr"/>
              <a:r>
                <a:rPr lang="en-US" sz="1100">
                  <a:latin typeface="Montserrat" panose="00000500000000000000" pitchFamily="2" charset="0"/>
                </a:rPr>
                <a:t>Location Employee Prefer to Work in</a:t>
              </a:r>
            </a:p>
          </p:txBody>
        </p:sp>
      </p:grpSp>
      <p:sp>
        <p:nvSpPr>
          <p:cNvPr id="268" name="Google Shape;407;p34">
            <a:extLst>
              <a:ext uri="{FF2B5EF4-FFF2-40B4-BE49-F238E27FC236}">
                <a16:creationId xmlns:a16="http://schemas.microsoft.com/office/drawing/2014/main" id="{671FFF43-7539-A9A7-853F-17940356D85A}"/>
              </a:ext>
            </a:extLst>
          </p:cNvPr>
          <p:cNvSpPr txBox="1">
            <a:spLocks/>
          </p:cNvSpPr>
          <p:nvPr/>
        </p:nvSpPr>
        <p:spPr>
          <a:xfrm>
            <a:off x="690757" y="36566"/>
            <a:ext cx="7262099"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“Composite Work Location Preference” score can be utilized for gauging employees’ workplace preference </a:t>
            </a:r>
          </a:p>
        </p:txBody>
      </p:sp>
      <p:sp>
        <p:nvSpPr>
          <p:cNvPr id="4" name="TextBox 3">
            <a:extLst>
              <a:ext uri="{FF2B5EF4-FFF2-40B4-BE49-F238E27FC236}">
                <a16:creationId xmlns:a16="http://schemas.microsoft.com/office/drawing/2014/main" id="{5875D65D-CF8C-4790-7244-9302F50BDE3E}"/>
              </a:ext>
            </a:extLst>
          </p:cNvPr>
          <p:cNvSpPr txBox="1"/>
          <p:nvPr/>
        </p:nvSpPr>
        <p:spPr>
          <a:xfrm>
            <a:off x="0" y="4881890"/>
            <a:ext cx="8235236" cy="276999"/>
          </a:xfrm>
          <a:prstGeom prst="rect">
            <a:avLst/>
          </a:prstGeom>
          <a:noFill/>
        </p:spPr>
        <p:txBody>
          <a:bodyPr wrap="square" rtlCol="0">
            <a:spAutoFit/>
          </a:bodyPr>
          <a:lstStyle/>
          <a:p>
            <a:r>
              <a:rPr lang="en-US" sz="600">
                <a:latin typeface="Montserrat" panose="00000500000000000000" pitchFamily="2" charset="0"/>
              </a:rPr>
              <a:t>[1] Average of Perceived Optimal Work Environment for Supporting All Aspects ; 0 = Home Preferred,  5 = Office Preferred. </a:t>
            </a:r>
          </a:p>
          <a:p>
            <a:r>
              <a:rPr lang="en-US" sz="600">
                <a:latin typeface="Montserrat" panose="00000500000000000000" pitchFamily="2" charset="0"/>
              </a:rPr>
              <a:t>Used as a Proxy to handle missing values in WFH Pref Rate Metric</a:t>
            </a:r>
          </a:p>
        </p:txBody>
      </p:sp>
    </p:spTree>
    <p:extLst>
      <p:ext uri="{BB962C8B-B14F-4D97-AF65-F5344CB8AC3E}">
        <p14:creationId xmlns:p14="http://schemas.microsoft.com/office/powerpoint/2010/main" val="259780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C563C-AE38-8F75-8945-3BC2F22C258F}"/>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8F8EB9AA-CFEE-E30B-3D35-C7888DD0FE38}"/>
              </a:ext>
            </a:extLst>
          </p:cNvPr>
          <p:cNvGraphicFramePr>
            <a:graphicFrameLocks noChangeAspect="1"/>
          </p:cNvGraphicFramePr>
          <p:nvPr>
            <p:custDataLst>
              <p:tags r:id="rId1"/>
            </p:custDataLst>
            <p:extLst>
              <p:ext uri="{D42A27DB-BD31-4B8C-83A1-F6EECF244321}">
                <p14:modId xmlns:p14="http://schemas.microsoft.com/office/powerpoint/2010/main" val="4038265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8F8EB9AA-CFEE-E30B-3D35-C7888DD0FE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671F1DAA-9EED-0417-EED9-2F0D8EE9A12C}"/>
              </a:ext>
            </a:extLst>
          </p:cNvPr>
          <p:cNvSpPr txBox="1">
            <a:spLocks/>
          </p:cNvSpPr>
          <p:nvPr/>
        </p:nvSpPr>
        <p:spPr>
          <a:xfrm>
            <a:off x="482400" y="33753"/>
            <a:ext cx="7470456" cy="662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Factor Analysis &amp; Shapley  Values corroborate our analysis about the key factors for determining work location preference</a:t>
            </a:r>
          </a:p>
        </p:txBody>
      </p:sp>
      <p:sp>
        <p:nvSpPr>
          <p:cNvPr id="7" name="Slide Number Placeholder 6">
            <a:extLst>
              <a:ext uri="{FF2B5EF4-FFF2-40B4-BE49-F238E27FC236}">
                <a16:creationId xmlns:a16="http://schemas.microsoft.com/office/drawing/2014/main" id="{5C6DCC24-835C-3B7C-CFF7-6BE1F211230A}"/>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aphicFrame>
        <p:nvGraphicFramePr>
          <p:cNvPr id="4" name="Table 3">
            <a:extLst>
              <a:ext uri="{FF2B5EF4-FFF2-40B4-BE49-F238E27FC236}">
                <a16:creationId xmlns:a16="http://schemas.microsoft.com/office/drawing/2014/main" id="{7DA11450-F2B4-A189-2C2D-2818B3269381}"/>
              </a:ext>
            </a:extLst>
          </p:cNvPr>
          <p:cNvGraphicFramePr>
            <a:graphicFrameLocks noGrp="1"/>
          </p:cNvGraphicFramePr>
          <p:nvPr>
            <p:extLst>
              <p:ext uri="{D42A27DB-BD31-4B8C-83A1-F6EECF244321}">
                <p14:modId xmlns:p14="http://schemas.microsoft.com/office/powerpoint/2010/main" val="902252568"/>
              </p:ext>
            </p:extLst>
          </p:nvPr>
        </p:nvGraphicFramePr>
        <p:xfrm>
          <a:off x="2742281" y="1191042"/>
          <a:ext cx="5882800" cy="3253253"/>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1907482">
                  <a:extLst>
                    <a:ext uri="{9D8B030D-6E8A-4147-A177-3AD203B41FA5}">
                      <a16:colId xmlns:a16="http://schemas.microsoft.com/office/drawing/2014/main" val="1092636695"/>
                    </a:ext>
                  </a:extLst>
                </a:gridCol>
                <a:gridCol w="2651666">
                  <a:extLst>
                    <a:ext uri="{9D8B030D-6E8A-4147-A177-3AD203B41FA5}">
                      <a16:colId xmlns:a16="http://schemas.microsoft.com/office/drawing/2014/main" val="3508067508"/>
                    </a:ext>
                  </a:extLst>
                </a:gridCol>
                <a:gridCol w="1323652">
                  <a:extLst>
                    <a:ext uri="{9D8B030D-6E8A-4147-A177-3AD203B41FA5}">
                      <a16:colId xmlns:a16="http://schemas.microsoft.com/office/drawing/2014/main" val="3486292475"/>
                    </a:ext>
                  </a:extLst>
                </a:gridCol>
              </a:tblGrid>
              <a:tr h="733601">
                <a:tc>
                  <a:txBody>
                    <a:bodyPr/>
                    <a:lstStyle/>
                    <a:p>
                      <a:pPr algn="ctr"/>
                      <a:r>
                        <a:rPr lang="en-US" sz="1100" b="1">
                          <a:solidFill>
                            <a:schemeClr val="bg2">
                              <a:lumMod val="50000"/>
                            </a:schemeClr>
                          </a:solidFill>
                          <a:latin typeface="Montserrat" panose="00000500000000000000" pitchFamily="2" charset="0"/>
                        </a:rPr>
                        <a:t>Factor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1E3BC"/>
                    </a:solidFill>
                  </a:tcPr>
                </a:tc>
                <a:tc>
                  <a:txBody>
                    <a:bodyPr/>
                    <a:lstStyle/>
                    <a:p>
                      <a:pPr algn="ctr"/>
                      <a:r>
                        <a:rPr lang="en-US" sz="1100" b="1">
                          <a:solidFill>
                            <a:schemeClr val="bg2">
                              <a:lumMod val="50000"/>
                            </a:schemeClr>
                          </a:solidFill>
                          <a:latin typeface="Montserrat" panose="00000500000000000000" pitchFamily="2" charset="0"/>
                        </a:rPr>
                        <a:t>Factor Alignment /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1E3BC"/>
                    </a:solidFill>
                  </a:tcPr>
                </a:tc>
                <a:tc>
                  <a:txBody>
                    <a:bodyPr/>
                    <a:lstStyle/>
                    <a:p>
                      <a:pPr algn="ctr"/>
                      <a:r>
                        <a:rPr lang="en-US" sz="1100" b="1">
                          <a:solidFill>
                            <a:schemeClr val="bg2">
                              <a:lumMod val="50000"/>
                            </a:schemeClr>
                          </a:solidFill>
                          <a:latin typeface="Montserrat" panose="00000500000000000000" pitchFamily="2" charset="0"/>
                        </a:rPr>
                        <a:t>Shapley Values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1E3BC"/>
                    </a:solidFill>
                  </a:tcPr>
                </a:tc>
                <a:extLst>
                  <a:ext uri="{0D108BD9-81ED-4DB2-BD59-A6C34878D82A}">
                    <a16:rowId xmlns:a16="http://schemas.microsoft.com/office/drawing/2014/main" val="221116853"/>
                  </a:ext>
                </a:extLst>
              </a:tr>
              <a:tr h="651972">
                <a:tc>
                  <a:txBody>
                    <a:bodyPr/>
                    <a:lstStyle/>
                    <a:p>
                      <a:pPr algn="ctr"/>
                      <a:r>
                        <a:rPr lang="en-US" sz="1000" b="0" dirty="0">
                          <a:latin typeface="Montserrat" panose="00000500000000000000" pitchFamily="2" charset="0"/>
                        </a:rPr>
                        <a:t>Factor 9</a:t>
                      </a:r>
                      <a:r>
                        <a:rPr lang="en-US" sz="1000" b="1" dirty="0">
                          <a:latin typeface="Montserrat" panose="00000500000000000000" pitchFamily="2" charset="0"/>
                        </a:rPr>
                        <a:t> – </a:t>
                      </a:r>
                      <a:r>
                        <a:rPr lang="en-US" sz="1200" b="1" dirty="0">
                          <a:latin typeface="Montserrat" panose="00000500000000000000" pitchFamily="2" charset="0"/>
                        </a:rPr>
                        <a:t>Workplace for Focus &amp; Collab</a:t>
                      </a:r>
                      <a:endParaRPr lang="en-US" sz="1000" b="1" dirty="0">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Preferred workplace and location for in-person collaboration and tasks that require undivided attention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2774174"/>
                  </a:ext>
                </a:extLst>
              </a:tr>
              <a:tr h="552460">
                <a:tc>
                  <a:txBody>
                    <a:bodyPr/>
                    <a:lstStyle/>
                    <a:p>
                      <a:pPr algn="ctr"/>
                      <a:r>
                        <a:rPr lang="en-US" sz="1000" b="0" dirty="0">
                          <a:latin typeface="Montserrat" panose="00000500000000000000" pitchFamily="2" charset="0"/>
                        </a:rPr>
                        <a:t>Factor 3</a:t>
                      </a:r>
                      <a:r>
                        <a:rPr lang="en-US" sz="1000" b="1" dirty="0">
                          <a:latin typeface="Montserrat" panose="00000500000000000000" pitchFamily="2" charset="0"/>
                        </a:rPr>
                        <a:t> – </a:t>
                      </a:r>
                      <a:r>
                        <a:rPr lang="en-US" sz="1200" b="1" dirty="0">
                          <a:latin typeface="Montserrat" panose="00000500000000000000" pitchFamily="2" charset="0"/>
                        </a:rPr>
                        <a:t>Preferred Workplace Features</a:t>
                      </a:r>
                      <a:endParaRPr lang="en-US" sz="1000" b="1" dirty="0">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Importance of workplace and work environment features</a:t>
                      </a:r>
                    </a:p>
                    <a:p>
                      <a:endParaRPr lang="en-US" sz="700" i="0">
                        <a:solidFill>
                          <a:schemeClr val="bg2">
                            <a:lumMod val="60000"/>
                            <a:lumOff val="40000"/>
                          </a:schemeClr>
                        </a:solidFill>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181408"/>
                  </a:ext>
                </a:extLst>
              </a:tr>
              <a:tr h="658345">
                <a:tc>
                  <a:txBody>
                    <a:bodyPr/>
                    <a:lstStyle/>
                    <a:p>
                      <a:pPr algn="ctr"/>
                      <a:r>
                        <a:rPr lang="en-US" sz="1000" b="0">
                          <a:latin typeface="Montserrat" panose="00000500000000000000" pitchFamily="2" charset="0"/>
                        </a:rPr>
                        <a:t>Factor 1</a:t>
                      </a:r>
                      <a:r>
                        <a:rPr lang="en-US" sz="1000" b="1">
                          <a:latin typeface="Montserrat" panose="00000500000000000000" pitchFamily="2" charset="0"/>
                        </a:rPr>
                        <a:t> - </a:t>
                      </a:r>
                      <a:r>
                        <a:rPr lang="en-US" sz="1200" b="1">
                          <a:latin typeface="Montserrat" panose="00000500000000000000" pitchFamily="2" charset="0"/>
                        </a:rPr>
                        <a:t>Collaboration Satisfaction</a:t>
                      </a:r>
                      <a:endParaRPr lang="en-US" sz="1000" b="1">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Employee satisfaction levels with respect to collaboration in the workplace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1123435"/>
                  </a:ext>
                </a:extLst>
              </a:tr>
              <a:tr h="656875">
                <a:tc>
                  <a:txBody>
                    <a:bodyPr/>
                    <a:lstStyle/>
                    <a:p>
                      <a:pPr algn="ctr"/>
                      <a:r>
                        <a:rPr lang="en-US" sz="1000" b="0" dirty="0">
                          <a:latin typeface="Montserrat" panose="00000500000000000000" pitchFamily="2" charset="0"/>
                        </a:rPr>
                        <a:t>Factor 10 </a:t>
                      </a:r>
                      <a:r>
                        <a:rPr lang="en-US" sz="1000" b="1" dirty="0">
                          <a:latin typeface="Montserrat" panose="00000500000000000000" pitchFamily="2" charset="0"/>
                        </a:rPr>
                        <a:t>– </a:t>
                      </a:r>
                      <a:r>
                        <a:rPr lang="en-US" sz="1200" b="1" dirty="0">
                          <a:latin typeface="Montserrat" panose="00000500000000000000" pitchFamily="2" charset="0"/>
                        </a:rPr>
                        <a:t>Productivity Hindrances</a:t>
                      </a:r>
                      <a:endParaRPr lang="en-US" sz="1000" b="1" dirty="0">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Major workplace issues that contributed to loss of productive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Montserrat" panose="00000500000000000000" pitchFamily="2" charset="0"/>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6408954"/>
                  </a:ext>
                </a:extLst>
              </a:tr>
            </a:tbl>
          </a:graphicData>
        </a:graphic>
      </p:graphicFrame>
      <p:sp>
        <p:nvSpPr>
          <p:cNvPr id="8" name="TextBox 7">
            <a:extLst>
              <a:ext uri="{FF2B5EF4-FFF2-40B4-BE49-F238E27FC236}">
                <a16:creationId xmlns:a16="http://schemas.microsoft.com/office/drawing/2014/main" id="{FF3FA3B8-9762-0792-4294-786DECCB057E}"/>
              </a:ext>
            </a:extLst>
          </p:cNvPr>
          <p:cNvSpPr txBox="1"/>
          <p:nvPr/>
        </p:nvSpPr>
        <p:spPr>
          <a:xfrm>
            <a:off x="0" y="4760090"/>
            <a:ext cx="8316000" cy="369332"/>
          </a:xfrm>
          <a:prstGeom prst="rect">
            <a:avLst/>
          </a:prstGeom>
          <a:noFill/>
        </p:spPr>
        <p:txBody>
          <a:bodyPr wrap="square">
            <a:spAutoFit/>
          </a:bodyPr>
          <a:lstStyle/>
          <a:p>
            <a:r>
              <a:rPr lang="en-US" sz="600" dirty="0">
                <a:latin typeface="Montserrat" panose="00000500000000000000" pitchFamily="2" charset="0"/>
              </a:rPr>
              <a:t>Note: </a:t>
            </a:r>
            <a:br>
              <a:rPr lang="en-US" sz="600" dirty="0">
                <a:latin typeface="Montserrat" panose="00000500000000000000" pitchFamily="2" charset="0"/>
              </a:rPr>
            </a:br>
            <a:r>
              <a:rPr lang="en-US" sz="600">
                <a:latin typeface="Montserrat" panose="00000500000000000000" pitchFamily="2" charset="0"/>
              </a:rPr>
              <a:t>"</a:t>
            </a:r>
            <a:r>
              <a:rPr lang="en-US" sz="600" dirty="0">
                <a:latin typeface="Montserrat" panose="00000500000000000000" pitchFamily="2" charset="0"/>
              </a:rPr>
              <a:t>Compositive Work Location Preference” is used as Target Variable  for Decision Tree Model</a:t>
            </a:r>
            <a:br>
              <a:rPr lang="en-US" sz="600" dirty="0">
                <a:latin typeface="Montserrat" panose="00000500000000000000" pitchFamily="2" charset="0"/>
              </a:rPr>
            </a:br>
            <a:r>
              <a:rPr lang="en-US" sz="600" dirty="0">
                <a:latin typeface="Montserrat" panose="00000500000000000000" pitchFamily="2" charset="0"/>
              </a:rPr>
              <a:t>Calculated as an Average of Perceived Optimal Work Environment for Supporting All Aspects ; 0 = Home Preferred,  5 = Office Preferred. </a:t>
            </a:r>
          </a:p>
        </p:txBody>
      </p:sp>
      <p:grpSp>
        <p:nvGrpSpPr>
          <p:cNvPr id="34" name="Group 33">
            <a:extLst>
              <a:ext uri="{FF2B5EF4-FFF2-40B4-BE49-F238E27FC236}">
                <a16:creationId xmlns:a16="http://schemas.microsoft.com/office/drawing/2014/main" id="{4063ABBA-E3E9-EA30-DC0E-05E7CE68FA66}"/>
              </a:ext>
            </a:extLst>
          </p:cNvPr>
          <p:cNvGrpSpPr/>
          <p:nvPr/>
        </p:nvGrpSpPr>
        <p:grpSpPr>
          <a:xfrm>
            <a:off x="518919" y="967928"/>
            <a:ext cx="1584944" cy="3520314"/>
            <a:chOff x="518919" y="933754"/>
            <a:chExt cx="1584944" cy="3520314"/>
          </a:xfrm>
        </p:grpSpPr>
        <p:sp>
          <p:nvSpPr>
            <p:cNvPr id="29" name="Trapezoid 28">
              <a:extLst>
                <a:ext uri="{FF2B5EF4-FFF2-40B4-BE49-F238E27FC236}">
                  <a16:creationId xmlns:a16="http://schemas.microsoft.com/office/drawing/2014/main" id="{C5D34A21-247F-85F2-CDB1-4EF2BF08AE2F}"/>
                </a:ext>
              </a:extLst>
            </p:cNvPr>
            <p:cNvSpPr/>
            <p:nvPr/>
          </p:nvSpPr>
          <p:spPr>
            <a:xfrm rot="10800000" flipH="1">
              <a:off x="1064619" y="3582367"/>
              <a:ext cx="489499" cy="224768"/>
            </a:xfrm>
            <a:prstGeom prst="trapezoid">
              <a:avLst/>
            </a:prstGeom>
            <a:solidFill>
              <a:schemeClr val="bg1">
                <a:lumMod val="85000"/>
              </a:schemeClr>
            </a:solidFill>
            <a:ln w="952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sp>
          <p:nvSpPr>
            <p:cNvPr id="28" name="Trapezoid 27">
              <a:extLst>
                <a:ext uri="{FF2B5EF4-FFF2-40B4-BE49-F238E27FC236}">
                  <a16:creationId xmlns:a16="http://schemas.microsoft.com/office/drawing/2014/main" id="{D8FE3B8D-1471-E299-7CBF-1564B77010B7}"/>
                </a:ext>
              </a:extLst>
            </p:cNvPr>
            <p:cNvSpPr/>
            <p:nvPr/>
          </p:nvSpPr>
          <p:spPr>
            <a:xfrm rot="10800000" flipH="1">
              <a:off x="868323" y="2779343"/>
              <a:ext cx="882418" cy="224768"/>
            </a:xfrm>
            <a:prstGeom prst="trapezoid">
              <a:avLst/>
            </a:prstGeom>
            <a:solidFill>
              <a:schemeClr val="bg1">
                <a:lumMod val="85000"/>
              </a:schemeClr>
            </a:solidFill>
            <a:ln w="952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sp>
          <p:nvSpPr>
            <p:cNvPr id="26" name="Trapezoid 25">
              <a:extLst>
                <a:ext uri="{FF2B5EF4-FFF2-40B4-BE49-F238E27FC236}">
                  <a16:creationId xmlns:a16="http://schemas.microsoft.com/office/drawing/2014/main" id="{4FD1B215-3528-E112-AB82-14867A8CF488}"/>
                </a:ext>
              </a:extLst>
            </p:cNvPr>
            <p:cNvSpPr/>
            <p:nvPr/>
          </p:nvSpPr>
          <p:spPr>
            <a:xfrm rot="10800000" flipH="1">
              <a:off x="665956" y="1976884"/>
              <a:ext cx="1281750" cy="224768"/>
            </a:xfrm>
            <a:prstGeom prst="trapezoid">
              <a:avLst/>
            </a:prstGeom>
            <a:solidFill>
              <a:schemeClr val="bg1">
                <a:lumMod val="85000"/>
              </a:schemeClr>
            </a:solidFill>
            <a:ln w="952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sp>
          <p:nvSpPr>
            <p:cNvPr id="5" name="Trapezoid 4">
              <a:extLst>
                <a:ext uri="{FF2B5EF4-FFF2-40B4-BE49-F238E27FC236}">
                  <a16:creationId xmlns:a16="http://schemas.microsoft.com/office/drawing/2014/main" id="{5D9A249F-67AF-08EC-BEE2-2F45EAC76048}"/>
                </a:ext>
              </a:extLst>
            </p:cNvPr>
            <p:cNvSpPr/>
            <p:nvPr/>
          </p:nvSpPr>
          <p:spPr>
            <a:xfrm rot="10800000" flipH="1">
              <a:off x="518919" y="1399194"/>
              <a:ext cx="1584944" cy="578059"/>
            </a:xfrm>
            <a:prstGeom prst="trapezoid">
              <a:avLst/>
            </a:prstGeom>
            <a:solidFill>
              <a:schemeClr val="accent3">
                <a:lumMod val="60000"/>
                <a:lumOff val="40000"/>
              </a:schemeClr>
            </a:solidFill>
            <a:ln w="9525">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sp>
          <p:nvSpPr>
            <p:cNvPr id="6" name="Trapezoid 5">
              <a:extLst>
                <a:ext uri="{FF2B5EF4-FFF2-40B4-BE49-F238E27FC236}">
                  <a16:creationId xmlns:a16="http://schemas.microsoft.com/office/drawing/2014/main" id="{142762C2-7707-E3E2-3D87-5DC4CF20EA50}"/>
                </a:ext>
              </a:extLst>
            </p:cNvPr>
            <p:cNvSpPr/>
            <p:nvPr/>
          </p:nvSpPr>
          <p:spPr>
            <a:xfrm rot="10800000" flipH="1">
              <a:off x="718617" y="2201840"/>
              <a:ext cx="1181829" cy="578059"/>
            </a:xfrm>
            <a:prstGeom prst="trapezoid">
              <a:avLst/>
            </a:prstGeom>
            <a:solidFill>
              <a:schemeClr val="accent3">
                <a:lumMod val="60000"/>
                <a:lumOff val="40000"/>
              </a:schemeClr>
            </a:solidFill>
            <a:ln w="9525">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sp>
          <p:nvSpPr>
            <p:cNvPr id="11" name="Trapezoid 10">
              <a:extLst>
                <a:ext uri="{FF2B5EF4-FFF2-40B4-BE49-F238E27FC236}">
                  <a16:creationId xmlns:a16="http://schemas.microsoft.com/office/drawing/2014/main" id="{023179E5-C243-AC1A-5DA6-85495A162838}"/>
                </a:ext>
              </a:extLst>
            </p:cNvPr>
            <p:cNvSpPr/>
            <p:nvPr/>
          </p:nvSpPr>
          <p:spPr>
            <a:xfrm rot="10800000" flipH="1">
              <a:off x="919479" y="3004487"/>
              <a:ext cx="779781" cy="578059"/>
            </a:xfrm>
            <a:prstGeom prst="trapezoid">
              <a:avLst/>
            </a:prstGeom>
            <a:solidFill>
              <a:schemeClr val="accent3">
                <a:lumMod val="60000"/>
                <a:lumOff val="40000"/>
              </a:schemeClr>
            </a:solidFill>
            <a:ln w="9525">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sp>
          <p:nvSpPr>
            <p:cNvPr id="16" name="TextBox 15">
              <a:extLst>
                <a:ext uri="{FF2B5EF4-FFF2-40B4-BE49-F238E27FC236}">
                  <a16:creationId xmlns:a16="http://schemas.microsoft.com/office/drawing/2014/main" id="{51ACED66-B6C0-55FE-8C4A-5C3B7879421A}"/>
                </a:ext>
              </a:extLst>
            </p:cNvPr>
            <p:cNvSpPr txBox="1"/>
            <p:nvPr/>
          </p:nvSpPr>
          <p:spPr>
            <a:xfrm>
              <a:off x="545685" y="1487280"/>
              <a:ext cx="1527694" cy="366220"/>
            </a:xfrm>
            <a:prstGeom prst="rect">
              <a:avLst/>
            </a:prstGeom>
            <a:noFill/>
          </p:spPr>
          <p:txBody>
            <a:bodyPr wrap="square" rtlCol="0">
              <a:spAutoFit/>
            </a:bodyPr>
            <a:lstStyle/>
            <a:p>
              <a:pPr algn="ctr"/>
              <a:r>
                <a:rPr lang="en-US" sz="900">
                  <a:latin typeface="Montserrat" panose="00000500000000000000" pitchFamily="2" charset="0"/>
                </a:rPr>
                <a:t>Preprocess Data For Modeling</a:t>
              </a:r>
            </a:p>
          </p:txBody>
        </p:sp>
        <p:sp>
          <p:nvSpPr>
            <p:cNvPr id="17" name="TextBox 16">
              <a:extLst>
                <a:ext uri="{FF2B5EF4-FFF2-40B4-BE49-F238E27FC236}">
                  <a16:creationId xmlns:a16="http://schemas.microsoft.com/office/drawing/2014/main" id="{2CFBBF7E-5E9C-BF9A-7E58-F7D214B6EF5B}"/>
                </a:ext>
              </a:extLst>
            </p:cNvPr>
            <p:cNvSpPr txBox="1"/>
            <p:nvPr/>
          </p:nvSpPr>
          <p:spPr>
            <a:xfrm>
              <a:off x="655256" y="2237334"/>
              <a:ext cx="1308552" cy="507074"/>
            </a:xfrm>
            <a:prstGeom prst="rect">
              <a:avLst/>
            </a:prstGeom>
            <a:noFill/>
          </p:spPr>
          <p:txBody>
            <a:bodyPr wrap="square" rtlCol="0">
              <a:spAutoFit/>
            </a:bodyPr>
            <a:lstStyle/>
            <a:p>
              <a:pPr algn="ctr"/>
              <a:r>
                <a:rPr lang="en-US" sz="900">
                  <a:latin typeface="Montserrat" panose="00000500000000000000" pitchFamily="2" charset="0"/>
                </a:rPr>
                <a:t>Decompose </a:t>
              </a:r>
            </a:p>
            <a:p>
              <a:pPr algn="ctr"/>
              <a:r>
                <a:rPr lang="en-US" sz="900">
                  <a:latin typeface="Montserrat" panose="00000500000000000000" pitchFamily="2" charset="0"/>
                </a:rPr>
                <a:t>with Factor </a:t>
              </a:r>
            </a:p>
            <a:p>
              <a:pPr algn="ctr"/>
              <a:r>
                <a:rPr lang="en-US" sz="900">
                  <a:latin typeface="Montserrat" panose="00000500000000000000" pitchFamily="2" charset="0"/>
                </a:rPr>
                <a:t>Analysis</a:t>
              </a:r>
            </a:p>
          </p:txBody>
        </p:sp>
        <p:sp>
          <p:nvSpPr>
            <p:cNvPr id="24" name="TextBox 23">
              <a:extLst>
                <a:ext uri="{FF2B5EF4-FFF2-40B4-BE49-F238E27FC236}">
                  <a16:creationId xmlns:a16="http://schemas.microsoft.com/office/drawing/2014/main" id="{F33BC972-2237-EE43-4F06-11F547A1EA93}"/>
                </a:ext>
              </a:extLst>
            </p:cNvPr>
            <p:cNvSpPr txBox="1"/>
            <p:nvPr/>
          </p:nvSpPr>
          <p:spPr>
            <a:xfrm>
              <a:off x="718617" y="3039602"/>
              <a:ext cx="1181829" cy="507831"/>
            </a:xfrm>
            <a:prstGeom prst="rect">
              <a:avLst/>
            </a:prstGeom>
            <a:noFill/>
          </p:spPr>
          <p:txBody>
            <a:bodyPr wrap="square" rtlCol="0">
              <a:spAutoFit/>
            </a:bodyPr>
            <a:lstStyle/>
            <a:p>
              <a:pPr algn="ctr"/>
              <a:r>
                <a:rPr lang="en-US" sz="900">
                  <a:latin typeface="Montserrat" panose="00000500000000000000" pitchFamily="2" charset="0"/>
                </a:rPr>
                <a:t>Decision </a:t>
              </a:r>
            </a:p>
            <a:p>
              <a:pPr algn="ctr"/>
              <a:r>
                <a:rPr lang="en-US" sz="900">
                  <a:latin typeface="Montserrat" panose="00000500000000000000" pitchFamily="2" charset="0"/>
                </a:rPr>
                <a:t>Tree </a:t>
              </a:r>
            </a:p>
            <a:p>
              <a:pPr algn="ctr"/>
              <a:r>
                <a:rPr lang="en-US" sz="900">
                  <a:latin typeface="Montserrat" panose="00000500000000000000" pitchFamily="2" charset="0"/>
                </a:rPr>
                <a:t>Model</a:t>
              </a:r>
            </a:p>
          </p:txBody>
        </p:sp>
        <p:sp>
          <p:nvSpPr>
            <p:cNvPr id="25" name="TextBox 24">
              <a:extLst>
                <a:ext uri="{FF2B5EF4-FFF2-40B4-BE49-F238E27FC236}">
                  <a16:creationId xmlns:a16="http://schemas.microsoft.com/office/drawing/2014/main" id="{D1A595DD-D76F-A106-3C90-AEB0148AC1DE}"/>
                </a:ext>
              </a:extLst>
            </p:cNvPr>
            <p:cNvSpPr txBox="1"/>
            <p:nvPr/>
          </p:nvSpPr>
          <p:spPr>
            <a:xfrm>
              <a:off x="709030" y="3806140"/>
              <a:ext cx="1201735" cy="647928"/>
            </a:xfrm>
            <a:prstGeom prst="rect">
              <a:avLst/>
            </a:prstGeom>
            <a:noFill/>
            <a:ln>
              <a:noFill/>
            </a:ln>
          </p:spPr>
          <p:txBody>
            <a:bodyPr wrap="square" rtlCol="0">
              <a:spAutoFit/>
            </a:bodyPr>
            <a:lstStyle/>
            <a:p>
              <a:pPr algn="ctr"/>
              <a:r>
                <a:rPr lang="en-US" sz="900">
                  <a:latin typeface="Montserrat" panose="00000500000000000000" pitchFamily="2" charset="0"/>
                </a:rPr>
                <a:t>Shapley Analysis</a:t>
              </a:r>
            </a:p>
            <a:p>
              <a:pPr algn="ctr"/>
              <a:r>
                <a:rPr lang="en-US" sz="900">
                  <a:latin typeface="Montserrat" panose="00000500000000000000" pitchFamily="2" charset="0"/>
                </a:rPr>
                <a:t>&amp;</a:t>
              </a:r>
            </a:p>
            <a:p>
              <a:pPr algn="ctr"/>
              <a:r>
                <a:rPr lang="en-US" sz="900">
                  <a:latin typeface="Montserrat" panose="00000500000000000000" pitchFamily="2" charset="0"/>
                </a:rPr>
                <a:t>Analyze Factor </a:t>
              </a:r>
            </a:p>
            <a:p>
              <a:pPr algn="ctr"/>
              <a:r>
                <a:rPr lang="en-US" sz="900">
                  <a:latin typeface="Montserrat" panose="00000500000000000000" pitchFamily="2" charset="0"/>
                </a:rPr>
                <a:t>Loadings</a:t>
              </a:r>
            </a:p>
          </p:txBody>
        </p:sp>
        <p:sp>
          <p:nvSpPr>
            <p:cNvPr id="31" name="TextBox 30">
              <a:extLst>
                <a:ext uri="{FF2B5EF4-FFF2-40B4-BE49-F238E27FC236}">
                  <a16:creationId xmlns:a16="http://schemas.microsoft.com/office/drawing/2014/main" id="{7F32A1DD-EC99-0E8A-E7F4-36EC3284E2AB}"/>
                </a:ext>
              </a:extLst>
            </p:cNvPr>
            <p:cNvSpPr txBox="1"/>
            <p:nvPr/>
          </p:nvSpPr>
          <p:spPr>
            <a:xfrm>
              <a:off x="545685" y="1049623"/>
              <a:ext cx="1527694" cy="230832"/>
            </a:xfrm>
            <a:prstGeom prst="rect">
              <a:avLst/>
            </a:prstGeom>
            <a:noFill/>
          </p:spPr>
          <p:txBody>
            <a:bodyPr wrap="square" rtlCol="0">
              <a:spAutoFit/>
            </a:bodyPr>
            <a:lstStyle/>
            <a:p>
              <a:pPr algn="ctr"/>
              <a:r>
                <a:rPr lang="en-US" sz="900">
                  <a:latin typeface="Montserrat" panose="00000500000000000000" pitchFamily="2" charset="0"/>
                </a:rPr>
                <a:t>Data</a:t>
              </a:r>
            </a:p>
          </p:txBody>
        </p:sp>
        <p:sp>
          <p:nvSpPr>
            <p:cNvPr id="32" name="Arrow: Curved Down 31">
              <a:extLst>
                <a:ext uri="{FF2B5EF4-FFF2-40B4-BE49-F238E27FC236}">
                  <a16:creationId xmlns:a16="http://schemas.microsoft.com/office/drawing/2014/main" id="{A2F0F69D-5A39-2B03-4366-2B10386E3A31}"/>
                </a:ext>
              </a:extLst>
            </p:cNvPr>
            <p:cNvSpPr/>
            <p:nvPr/>
          </p:nvSpPr>
          <p:spPr>
            <a:xfrm rot="2837652">
              <a:off x="1170613" y="947604"/>
              <a:ext cx="421683" cy="393984"/>
            </a:xfrm>
            <a:prstGeom prst="curvedDownArrow">
              <a:avLst>
                <a:gd name="adj1" fmla="val 9417"/>
                <a:gd name="adj2" fmla="val 30467"/>
                <a:gd name="adj3" fmla="val 32720"/>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00541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586CD-4D6B-B55E-F373-CF2BB8ED964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FE52B01-35BC-C660-E712-8991D68FCE88}"/>
              </a:ext>
            </a:extLst>
          </p:cNvPr>
          <p:cNvGraphicFramePr>
            <a:graphicFrameLocks noChangeAspect="1"/>
          </p:cNvGraphicFramePr>
          <p:nvPr>
            <p:custDataLst>
              <p:tags r:id="rId1"/>
            </p:custDataLst>
            <p:extLst>
              <p:ext uri="{D42A27DB-BD31-4B8C-83A1-F6EECF244321}">
                <p14:modId xmlns:p14="http://schemas.microsoft.com/office/powerpoint/2010/main" val="32978006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FFE52B01-35BC-C660-E712-8991D68FCE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5681923-A393-9C6C-B8E6-01FFBF4CB691}"/>
              </a:ext>
            </a:extLst>
          </p:cNvPr>
          <p:cNvSpPr>
            <a:spLocks noGrp="1"/>
          </p:cNvSpPr>
          <p:nvPr>
            <p:ph type="title" idx="4294967295"/>
          </p:nvPr>
        </p:nvSpPr>
        <p:spPr>
          <a:xfrm>
            <a:off x="734400" y="1052986"/>
            <a:ext cx="7715250" cy="932024"/>
          </a:xfrm>
        </p:spPr>
        <p:txBody>
          <a:bodyPr vert="horz"/>
          <a:lstStyle/>
          <a:p>
            <a:pPr algn="ctr"/>
            <a:r>
              <a:rPr lang="en-US" sz="4800"/>
              <a:t>Understanding Diverse Workforce Preferences</a:t>
            </a:r>
          </a:p>
        </p:txBody>
      </p:sp>
      <p:cxnSp>
        <p:nvCxnSpPr>
          <p:cNvPr id="6" name="Straight Connector 5">
            <a:extLst>
              <a:ext uri="{FF2B5EF4-FFF2-40B4-BE49-F238E27FC236}">
                <a16:creationId xmlns:a16="http://schemas.microsoft.com/office/drawing/2014/main" id="{86E4A1BF-A129-834D-34EC-99D8E33BAA8D}"/>
              </a:ext>
            </a:extLst>
          </p:cNvPr>
          <p:cNvCxnSpPr>
            <a:cxnSpLocks/>
          </p:cNvCxnSpPr>
          <p:nvPr/>
        </p:nvCxnSpPr>
        <p:spPr>
          <a:xfrm>
            <a:off x="734400" y="2571750"/>
            <a:ext cx="7675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8C13731D-A6F0-FCF6-7970-04B068C647B1}"/>
              </a:ext>
            </a:extLst>
          </p:cNvPr>
          <p:cNvSpPr>
            <a:spLocks noGrp="1"/>
          </p:cNvSpPr>
          <p:nvPr>
            <p:ph type="sldNum" idx="10"/>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5382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9C1D4-874E-EA9B-933C-06BF42C9CED9}"/>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D7305D06-50F3-1F7E-A8A6-758A0990BCD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D7305D06-50F3-1F7E-A8A6-758A0990BCD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E1C6A1E8-A1CA-7DB2-0E15-0883DBCA51B0}"/>
              </a:ext>
            </a:extLst>
          </p:cNvPr>
          <p:cNvSpPr txBox="1">
            <a:spLocks/>
          </p:cNvSpPr>
          <p:nvPr/>
        </p:nvSpPr>
        <p:spPr>
          <a:xfrm>
            <a:off x="740076" y="97538"/>
            <a:ext cx="7212780"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Segmenting Employees can help us understand their specific needs</a:t>
            </a:r>
          </a:p>
        </p:txBody>
      </p:sp>
      <p:sp>
        <p:nvSpPr>
          <p:cNvPr id="7" name="Slide Number Placeholder 6">
            <a:extLst>
              <a:ext uri="{FF2B5EF4-FFF2-40B4-BE49-F238E27FC236}">
                <a16:creationId xmlns:a16="http://schemas.microsoft.com/office/drawing/2014/main" id="{53970221-C1D2-9232-8088-2FCD9E92E45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Rectangle 1">
            <a:extLst>
              <a:ext uri="{FF2B5EF4-FFF2-40B4-BE49-F238E27FC236}">
                <a16:creationId xmlns:a16="http://schemas.microsoft.com/office/drawing/2014/main" id="{663B9E61-DA71-7B64-E5A5-B6867BA39B5E}"/>
              </a:ext>
            </a:extLst>
          </p:cNvPr>
          <p:cNvSpPr>
            <a:spLocks noChangeArrowheads="1"/>
          </p:cNvSpPr>
          <p:nvPr/>
        </p:nvSpPr>
        <p:spPr bwMode="auto">
          <a:xfrm>
            <a:off x="1384042" y="1263803"/>
            <a:ext cx="1920240" cy="959008"/>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Home Anchors</a:t>
            </a:r>
          </a:p>
          <a:p>
            <a:pPr algn="ctr" eaLnBrk="1" hangingPunct="1">
              <a:spcAft>
                <a:spcPct val="0"/>
              </a:spcAft>
              <a:buClrTx/>
              <a:buFontTx/>
              <a:buNone/>
            </a:pPr>
            <a:endParaRPr lang="en-US" altLang="en-US" sz="1000" i="0">
              <a:solidFill>
                <a:schemeClr val="bg2">
                  <a:lumMod val="50000"/>
                </a:schemeClr>
              </a:solidFill>
              <a:latin typeface="Montserrat" panose="00000500000000000000" pitchFamily="2" charset="0"/>
            </a:endParaRPr>
          </a:p>
          <a:p>
            <a:pPr algn="ctr" eaLnBrk="1" hangingPunct="1">
              <a:spcAft>
                <a:spcPct val="0"/>
              </a:spcAft>
              <a:buClrTx/>
              <a:buFontTx/>
              <a:buNone/>
            </a:pPr>
            <a:endParaRPr lang="en-US" altLang="en-US" sz="1000"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39% Sales, Mktg, HR, Mgmt</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33% Tech</a:t>
            </a:r>
          </a:p>
        </p:txBody>
      </p:sp>
      <p:sp>
        <p:nvSpPr>
          <p:cNvPr id="4" name="Rectangle 1">
            <a:extLst>
              <a:ext uri="{FF2B5EF4-FFF2-40B4-BE49-F238E27FC236}">
                <a16:creationId xmlns:a16="http://schemas.microsoft.com/office/drawing/2014/main" id="{70FE2853-24B3-8D77-FC9E-B494C1C9EF7D}"/>
              </a:ext>
            </a:extLst>
          </p:cNvPr>
          <p:cNvSpPr>
            <a:spLocks noChangeArrowheads="1"/>
          </p:cNvSpPr>
          <p:nvPr/>
        </p:nvSpPr>
        <p:spPr bwMode="auto">
          <a:xfrm>
            <a:off x="3611880" y="1263803"/>
            <a:ext cx="1920240" cy="959008"/>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Hybrid Force</a:t>
            </a:r>
          </a:p>
          <a:p>
            <a:pPr algn="ctr" eaLnBrk="1" hangingPunct="1">
              <a:spcAft>
                <a:spcPct val="0"/>
              </a:spcAft>
              <a:buClrTx/>
              <a:buFontTx/>
              <a:buNone/>
            </a:pPr>
            <a:endParaRPr lang="en-US" altLang="en-US"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25% Architecture &amp; Construction</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31% Tech</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rgbClr val="666666">
                    <a:lumMod val="50000"/>
                  </a:srgbClr>
                </a:solidFill>
                <a:latin typeface="Montserrat" panose="00000500000000000000" pitchFamily="2" charset="0"/>
                <a:cs typeface="Arial"/>
              </a:rPr>
              <a:t>22% </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Sales, Mktg, HR, Mgmt</a:t>
            </a:r>
          </a:p>
        </p:txBody>
      </p:sp>
      <p:sp>
        <p:nvSpPr>
          <p:cNvPr id="6" name="Rectangle 1">
            <a:extLst>
              <a:ext uri="{FF2B5EF4-FFF2-40B4-BE49-F238E27FC236}">
                <a16:creationId xmlns:a16="http://schemas.microsoft.com/office/drawing/2014/main" id="{15063B67-2B9D-2A07-683C-B27BB402F26B}"/>
              </a:ext>
            </a:extLst>
          </p:cNvPr>
          <p:cNvSpPr>
            <a:spLocks noChangeArrowheads="1"/>
          </p:cNvSpPr>
          <p:nvPr/>
        </p:nvSpPr>
        <p:spPr bwMode="auto">
          <a:xfrm>
            <a:off x="5841150" y="1263801"/>
            <a:ext cx="1920240" cy="959007"/>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Office Cohort</a:t>
            </a:r>
          </a:p>
          <a:p>
            <a:pPr algn="ctr" eaLnBrk="1" hangingPunct="1">
              <a:spcAft>
                <a:spcPct val="0"/>
              </a:spcAft>
              <a:buClrTx/>
              <a:buFontTx/>
              <a:buNone/>
            </a:pPr>
            <a:endParaRPr lang="en-US" altLang="en-US" i="0">
              <a:solidFill>
                <a:schemeClr val="bg2">
                  <a:lumMod val="50000"/>
                </a:schemeClr>
              </a:solidFill>
              <a:latin typeface="Montserrat" panose="00000500000000000000" pitchFamily="2" charset="0"/>
            </a:endParaRPr>
          </a:p>
          <a:p>
            <a:pPr algn="ctr">
              <a:spcAft>
                <a:spcPct val="0"/>
              </a:spcAft>
              <a:buClrTx/>
              <a:buNone/>
              <a:defRPr/>
            </a:pPr>
            <a:r>
              <a:rPr lang="en-US" altLang="en-US" sz="900" b="0" i="0">
                <a:solidFill>
                  <a:srgbClr val="666666">
                    <a:lumMod val="50000"/>
                  </a:srgbClr>
                </a:solidFill>
                <a:latin typeface="Montserrat" panose="00000500000000000000" pitchFamily="2" charset="0"/>
                <a:cs typeface="Arial"/>
              </a:rPr>
              <a:t>33% Architecture &amp; Construction</a:t>
            </a: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22% Environment &amp; Transport</a:t>
            </a:r>
          </a:p>
        </p:txBody>
      </p:sp>
      <p:pic>
        <p:nvPicPr>
          <p:cNvPr id="11" name="Graphic 10" descr="Work from home house with solid fill">
            <a:extLst>
              <a:ext uri="{FF2B5EF4-FFF2-40B4-BE49-F238E27FC236}">
                <a16:creationId xmlns:a16="http://schemas.microsoft.com/office/drawing/2014/main" id="{D441F9DA-668F-B0C2-5A82-C9C4D4C7F7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93" y="728540"/>
            <a:ext cx="706245" cy="706245"/>
          </a:xfrm>
          <a:prstGeom prst="rect">
            <a:avLst/>
          </a:prstGeom>
          <a:effectLst>
            <a:outerShdw blurRad="50800" dist="38100" dir="10800000" algn="r" rotWithShape="0">
              <a:prstClr val="black">
                <a:alpha val="40000"/>
              </a:prstClr>
            </a:outerShdw>
          </a:effectLst>
        </p:spPr>
      </p:pic>
      <p:pic>
        <p:nvPicPr>
          <p:cNvPr id="15" name="Graphic 14" descr="Building with solid fill">
            <a:extLst>
              <a:ext uri="{FF2B5EF4-FFF2-40B4-BE49-F238E27FC236}">
                <a16:creationId xmlns:a16="http://schemas.microsoft.com/office/drawing/2014/main" id="{4B95B9F8-ACB7-8B39-C8A3-15AF372EB8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8262" y="728540"/>
            <a:ext cx="706245" cy="706245"/>
          </a:xfrm>
          <a:prstGeom prst="rect">
            <a:avLst/>
          </a:prstGeom>
          <a:effectLst>
            <a:outerShdw blurRad="50800" dist="38100" dir="10800000" algn="r" rotWithShape="0">
              <a:prstClr val="black">
                <a:alpha val="40000"/>
              </a:prstClr>
            </a:outerShdw>
          </a:effectLst>
        </p:spPr>
      </p:pic>
      <p:sp>
        <p:nvSpPr>
          <p:cNvPr id="16" name="TextBox 15">
            <a:extLst>
              <a:ext uri="{FF2B5EF4-FFF2-40B4-BE49-F238E27FC236}">
                <a16:creationId xmlns:a16="http://schemas.microsoft.com/office/drawing/2014/main" id="{1142AFFD-748C-75AB-8DC1-2A542A3E7140}"/>
              </a:ext>
            </a:extLst>
          </p:cNvPr>
          <p:cNvSpPr txBox="1"/>
          <p:nvPr/>
        </p:nvSpPr>
        <p:spPr>
          <a:xfrm>
            <a:off x="2384919" y="718797"/>
            <a:ext cx="4374162" cy="307777"/>
          </a:xfrm>
          <a:prstGeom prst="rect">
            <a:avLst/>
          </a:prstGeom>
          <a:noFill/>
        </p:spPr>
        <p:txBody>
          <a:bodyPr wrap="square" rtlCol="0">
            <a:spAutoFit/>
          </a:bodyPr>
          <a:lstStyle/>
          <a:p>
            <a:pPr algn="ctr"/>
            <a:r>
              <a:rPr lang="en-US">
                <a:latin typeface="Montserrat" panose="00000500000000000000" pitchFamily="2" charset="0"/>
              </a:rPr>
              <a:t>Productivity and Preference of Work Location</a:t>
            </a:r>
          </a:p>
        </p:txBody>
      </p:sp>
      <p:cxnSp>
        <p:nvCxnSpPr>
          <p:cNvPr id="10" name="Straight Arrow Connector 9">
            <a:extLst>
              <a:ext uri="{FF2B5EF4-FFF2-40B4-BE49-F238E27FC236}">
                <a16:creationId xmlns:a16="http://schemas.microsoft.com/office/drawing/2014/main" id="{DF78261A-6F1B-3772-642C-A28F7AA92F7D}"/>
              </a:ext>
            </a:extLst>
          </p:cNvPr>
          <p:cNvCxnSpPr/>
          <p:nvPr/>
        </p:nvCxnSpPr>
        <p:spPr>
          <a:xfrm flipH="1">
            <a:off x="1384042"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AF592D2-AC63-75B6-5E92-D9344A00EDB1}"/>
              </a:ext>
            </a:extLst>
          </p:cNvPr>
          <p:cNvCxnSpPr>
            <a:cxnSpLocks/>
          </p:cNvCxnSpPr>
          <p:nvPr/>
        </p:nvCxnSpPr>
        <p:spPr>
          <a:xfrm>
            <a:off x="4673670"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690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ABEE0-14CA-0CC3-B8B8-FFDF024CBEB7}"/>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14E610F3-A6BF-8930-9D29-BF83ABD89871}"/>
              </a:ext>
            </a:extLst>
          </p:cNvPr>
          <p:cNvGraphicFramePr>
            <a:graphicFrameLocks noChangeAspect="1"/>
          </p:cNvGraphicFramePr>
          <p:nvPr>
            <p:custDataLst>
              <p:tags r:id="rId1"/>
            </p:custDataLst>
            <p:extLst>
              <p:ext uri="{D42A27DB-BD31-4B8C-83A1-F6EECF244321}">
                <p14:modId xmlns:p14="http://schemas.microsoft.com/office/powerpoint/2010/main" val="18350069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14E610F3-A6BF-8930-9D29-BF83ABD8987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B47E683A-AFDC-0136-479D-B67C3BAB472B}"/>
              </a:ext>
            </a:extLst>
          </p:cNvPr>
          <p:cNvSpPr txBox="1">
            <a:spLocks/>
          </p:cNvSpPr>
          <p:nvPr/>
        </p:nvSpPr>
        <p:spPr>
          <a:xfrm>
            <a:off x="690758" y="121273"/>
            <a:ext cx="7262098"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Segment 1 (Work From Home Employees)</a:t>
            </a:r>
          </a:p>
        </p:txBody>
      </p:sp>
      <p:sp>
        <p:nvSpPr>
          <p:cNvPr id="7" name="Slide Number Placeholder 6">
            <a:extLst>
              <a:ext uri="{FF2B5EF4-FFF2-40B4-BE49-F238E27FC236}">
                <a16:creationId xmlns:a16="http://schemas.microsoft.com/office/drawing/2014/main" id="{658F55AD-5113-7B64-B109-8A4248152496}"/>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Rectangle 1">
            <a:extLst>
              <a:ext uri="{FF2B5EF4-FFF2-40B4-BE49-F238E27FC236}">
                <a16:creationId xmlns:a16="http://schemas.microsoft.com/office/drawing/2014/main" id="{D698FFBB-50BD-BED0-4DB2-5D89C1F37C57}"/>
              </a:ext>
            </a:extLst>
          </p:cNvPr>
          <p:cNvSpPr>
            <a:spLocks noChangeArrowheads="1"/>
          </p:cNvSpPr>
          <p:nvPr/>
        </p:nvSpPr>
        <p:spPr bwMode="auto">
          <a:xfrm>
            <a:off x="1384042" y="1263803"/>
            <a:ext cx="1920240" cy="959008"/>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Home Anchors</a:t>
            </a:r>
          </a:p>
          <a:p>
            <a:pPr algn="ctr" eaLnBrk="1" hangingPunct="1">
              <a:spcAft>
                <a:spcPct val="0"/>
              </a:spcAft>
              <a:buClrTx/>
              <a:buFontTx/>
              <a:buNone/>
            </a:pPr>
            <a:endParaRPr lang="en-US" altLang="en-US" sz="1000" i="0">
              <a:solidFill>
                <a:schemeClr val="bg2">
                  <a:lumMod val="50000"/>
                </a:schemeClr>
              </a:solidFill>
              <a:latin typeface="Montserrat" panose="00000500000000000000" pitchFamily="2" charset="0"/>
            </a:endParaRPr>
          </a:p>
          <a:p>
            <a:pPr algn="ctr" eaLnBrk="1" hangingPunct="1">
              <a:spcAft>
                <a:spcPct val="0"/>
              </a:spcAft>
              <a:buClrTx/>
              <a:buFontTx/>
              <a:buNone/>
            </a:pPr>
            <a:endParaRPr lang="en-US" altLang="en-US" sz="1000"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39% Sales, Mktg, HR, Mgmt</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33% Tech</a:t>
            </a:r>
          </a:p>
        </p:txBody>
      </p:sp>
      <p:sp>
        <p:nvSpPr>
          <p:cNvPr id="4" name="Rectangle 1">
            <a:extLst>
              <a:ext uri="{FF2B5EF4-FFF2-40B4-BE49-F238E27FC236}">
                <a16:creationId xmlns:a16="http://schemas.microsoft.com/office/drawing/2014/main" id="{C3FCE2AE-8EC3-7A6B-0B92-861CBBADDC37}"/>
              </a:ext>
            </a:extLst>
          </p:cNvPr>
          <p:cNvSpPr>
            <a:spLocks noChangeArrowheads="1"/>
          </p:cNvSpPr>
          <p:nvPr/>
        </p:nvSpPr>
        <p:spPr bwMode="auto">
          <a:xfrm>
            <a:off x="3611880" y="1263803"/>
            <a:ext cx="1920240" cy="959008"/>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Hybrid Force</a:t>
            </a:r>
          </a:p>
          <a:p>
            <a:pPr algn="ctr" eaLnBrk="1" hangingPunct="1">
              <a:spcAft>
                <a:spcPct val="0"/>
              </a:spcAft>
              <a:buClrTx/>
              <a:buFontTx/>
              <a:buNone/>
            </a:pPr>
            <a:endParaRPr lang="en-US" altLang="en-US" i="0">
              <a:solidFill>
                <a:schemeClr val="bg1">
                  <a:lumMod val="85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25% Architecture &amp; Construction</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31% Tech</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chemeClr val="bg1">
                    <a:lumMod val="85000"/>
                  </a:schemeClr>
                </a:solidFill>
                <a:latin typeface="Montserrat" panose="00000500000000000000" pitchFamily="2" charset="0"/>
                <a:cs typeface="Arial"/>
              </a:rPr>
              <a:t>22% </a:t>
            </a: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Sales, Mktg, HR, Mgmt</a:t>
            </a:r>
          </a:p>
        </p:txBody>
      </p:sp>
      <p:sp>
        <p:nvSpPr>
          <p:cNvPr id="6" name="Rectangle 1">
            <a:extLst>
              <a:ext uri="{FF2B5EF4-FFF2-40B4-BE49-F238E27FC236}">
                <a16:creationId xmlns:a16="http://schemas.microsoft.com/office/drawing/2014/main" id="{001AC4D6-DC3F-A1C6-9BE4-9BA91611AFFD}"/>
              </a:ext>
            </a:extLst>
          </p:cNvPr>
          <p:cNvSpPr>
            <a:spLocks noChangeArrowheads="1"/>
          </p:cNvSpPr>
          <p:nvPr/>
        </p:nvSpPr>
        <p:spPr bwMode="auto">
          <a:xfrm>
            <a:off x="5841150" y="1263801"/>
            <a:ext cx="1920240" cy="959007"/>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Office Cohort</a:t>
            </a:r>
          </a:p>
          <a:p>
            <a:pPr algn="ctr" eaLnBrk="1" hangingPunct="1">
              <a:spcAft>
                <a:spcPct val="0"/>
              </a:spcAft>
              <a:buClrTx/>
              <a:buFontTx/>
              <a:buNone/>
            </a:pPr>
            <a:endParaRPr lang="en-US" altLang="en-US" i="0">
              <a:solidFill>
                <a:schemeClr val="bg1">
                  <a:lumMod val="85000"/>
                </a:schemeClr>
              </a:solidFill>
              <a:latin typeface="Montserrat" panose="00000500000000000000" pitchFamily="2" charset="0"/>
            </a:endParaRPr>
          </a:p>
          <a:p>
            <a:pPr algn="ctr">
              <a:spcAft>
                <a:spcPct val="0"/>
              </a:spcAft>
              <a:buClrTx/>
              <a:buNone/>
              <a:defRPr/>
            </a:pPr>
            <a:r>
              <a:rPr lang="en-US" altLang="en-US" sz="900" b="0" i="0">
                <a:solidFill>
                  <a:schemeClr val="bg1">
                    <a:lumMod val="85000"/>
                  </a:schemeClr>
                </a:solidFill>
                <a:latin typeface="Montserrat" panose="00000500000000000000" pitchFamily="2" charset="0"/>
                <a:cs typeface="Arial"/>
              </a:rPr>
              <a:t>33% Architecture &amp; Construction</a:t>
            </a:r>
            <a:endPar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22% Environment &amp; Transport</a:t>
            </a:r>
          </a:p>
        </p:txBody>
      </p:sp>
      <p:pic>
        <p:nvPicPr>
          <p:cNvPr id="11" name="Graphic 10" descr="Work from home house with solid fill">
            <a:extLst>
              <a:ext uri="{FF2B5EF4-FFF2-40B4-BE49-F238E27FC236}">
                <a16:creationId xmlns:a16="http://schemas.microsoft.com/office/drawing/2014/main" id="{B3DBB009-9A97-801A-8098-7E81B216E8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93" y="728540"/>
            <a:ext cx="706245" cy="706245"/>
          </a:xfrm>
          <a:prstGeom prst="rect">
            <a:avLst/>
          </a:prstGeom>
          <a:effectLst>
            <a:outerShdw blurRad="50800" dist="38100" dir="10800000" algn="r" rotWithShape="0">
              <a:prstClr val="black">
                <a:alpha val="40000"/>
              </a:prstClr>
            </a:outerShdw>
          </a:effectLst>
        </p:spPr>
      </p:pic>
      <p:pic>
        <p:nvPicPr>
          <p:cNvPr id="15" name="Graphic 14" descr="Building with solid fill">
            <a:extLst>
              <a:ext uri="{FF2B5EF4-FFF2-40B4-BE49-F238E27FC236}">
                <a16:creationId xmlns:a16="http://schemas.microsoft.com/office/drawing/2014/main" id="{73CCB2AB-D2F2-6717-17E4-0DADF9F074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8262" y="728540"/>
            <a:ext cx="706245" cy="706245"/>
          </a:xfrm>
          <a:prstGeom prst="rect">
            <a:avLst/>
          </a:prstGeom>
          <a:effectLst>
            <a:outerShdw blurRad="50800" dist="38100" dir="10800000" algn="r" rotWithShape="0">
              <a:prstClr val="black">
                <a:alpha val="40000"/>
              </a:prstClr>
            </a:outerShdw>
          </a:effectLst>
        </p:spPr>
      </p:pic>
      <p:sp>
        <p:nvSpPr>
          <p:cNvPr id="18" name="TextBox 17">
            <a:extLst>
              <a:ext uri="{FF2B5EF4-FFF2-40B4-BE49-F238E27FC236}">
                <a16:creationId xmlns:a16="http://schemas.microsoft.com/office/drawing/2014/main" id="{28C91767-8185-21DD-ED5D-BEA790E75202}"/>
              </a:ext>
            </a:extLst>
          </p:cNvPr>
          <p:cNvSpPr txBox="1"/>
          <p:nvPr/>
        </p:nvSpPr>
        <p:spPr>
          <a:xfrm>
            <a:off x="2384919" y="718797"/>
            <a:ext cx="4374162" cy="307777"/>
          </a:xfrm>
          <a:prstGeom prst="rect">
            <a:avLst/>
          </a:prstGeom>
          <a:noFill/>
        </p:spPr>
        <p:txBody>
          <a:bodyPr wrap="square" rtlCol="0">
            <a:spAutoFit/>
          </a:bodyPr>
          <a:lstStyle/>
          <a:p>
            <a:pPr algn="ctr"/>
            <a:r>
              <a:rPr lang="en-US">
                <a:latin typeface="Montserrat" panose="00000500000000000000" pitchFamily="2" charset="0"/>
              </a:rPr>
              <a:t>Productivity and Preference of Work Location</a:t>
            </a:r>
          </a:p>
        </p:txBody>
      </p:sp>
      <p:grpSp>
        <p:nvGrpSpPr>
          <p:cNvPr id="48" name="Group 47">
            <a:extLst>
              <a:ext uri="{FF2B5EF4-FFF2-40B4-BE49-F238E27FC236}">
                <a16:creationId xmlns:a16="http://schemas.microsoft.com/office/drawing/2014/main" id="{AD7DD186-DBAD-5086-A017-299F4076AD87}"/>
              </a:ext>
            </a:extLst>
          </p:cNvPr>
          <p:cNvGrpSpPr/>
          <p:nvPr/>
        </p:nvGrpSpPr>
        <p:grpSpPr>
          <a:xfrm>
            <a:off x="1384042" y="2222810"/>
            <a:ext cx="6354878" cy="2762010"/>
            <a:chOff x="1384042" y="2294810"/>
            <a:chExt cx="6354878" cy="2762010"/>
          </a:xfrm>
        </p:grpSpPr>
        <p:grpSp>
          <p:nvGrpSpPr>
            <p:cNvPr id="5" name="Group 4">
              <a:extLst>
                <a:ext uri="{FF2B5EF4-FFF2-40B4-BE49-F238E27FC236}">
                  <a16:creationId xmlns:a16="http://schemas.microsoft.com/office/drawing/2014/main" id="{D700C65A-402A-FC38-5CAA-7634328581FD}"/>
                </a:ext>
              </a:extLst>
            </p:cNvPr>
            <p:cNvGrpSpPr/>
            <p:nvPr/>
          </p:nvGrpSpPr>
          <p:grpSpPr>
            <a:xfrm>
              <a:off x="1384042" y="2294810"/>
              <a:ext cx="6354878" cy="2762010"/>
              <a:chOff x="1384042" y="2286901"/>
              <a:chExt cx="6354878" cy="2500689"/>
            </a:xfrm>
            <a:solidFill>
              <a:srgbClr val="C8DEB0"/>
            </a:solidFill>
            <a:effectLst>
              <a:outerShdw blurRad="63500" sx="102000" sy="102000" algn="ctr" rotWithShape="0">
                <a:prstClr val="black">
                  <a:alpha val="40000"/>
                </a:prstClr>
              </a:outerShdw>
            </a:effectLst>
          </p:grpSpPr>
          <p:cxnSp>
            <p:nvCxnSpPr>
              <p:cNvPr id="9" name="Straight Connector 8">
                <a:extLst>
                  <a:ext uri="{FF2B5EF4-FFF2-40B4-BE49-F238E27FC236}">
                    <a16:creationId xmlns:a16="http://schemas.microsoft.com/office/drawing/2014/main" id="{AA7F562F-48C6-FEB8-DB1B-A4331FA1F86D}"/>
                  </a:ext>
                </a:extLst>
              </p:cNvPr>
              <p:cNvCxnSpPr>
                <a:cxnSpLocks/>
              </p:cNvCxnSpPr>
              <p:nvPr/>
            </p:nvCxnSpPr>
            <p:spPr>
              <a:xfrm flipV="1">
                <a:off x="2325140" y="2286901"/>
                <a:ext cx="0" cy="791112"/>
              </a:xfrm>
              <a:prstGeom prst="line">
                <a:avLst/>
              </a:prstGeom>
              <a:grpFill/>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Rectangle: Rounded Corners 45">
                <a:extLst>
                  <a:ext uri="{FF2B5EF4-FFF2-40B4-BE49-F238E27FC236}">
                    <a16:creationId xmlns:a16="http://schemas.microsoft.com/office/drawing/2014/main" id="{7A035EC3-250C-7100-3395-1CF45158FE20}"/>
                  </a:ext>
                </a:extLst>
              </p:cNvPr>
              <p:cNvSpPr/>
              <p:nvPr/>
            </p:nvSpPr>
            <p:spPr>
              <a:xfrm>
                <a:off x="1384042" y="2668208"/>
                <a:ext cx="6354878" cy="2119382"/>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grp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solidFill>
                    <a:srgbClr val="000000"/>
                  </a:solidFill>
                  <a:latin typeface="Montserrat" panose="00000500000000000000" pitchFamily="2" charset="0"/>
                </a:endParaRPr>
              </a:p>
            </p:txBody>
          </p:sp>
        </p:grpSp>
        <p:pic>
          <p:nvPicPr>
            <p:cNvPr id="13" name="Graphic 12">
              <a:extLst>
                <a:ext uri="{FF2B5EF4-FFF2-40B4-BE49-F238E27FC236}">
                  <a16:creationId xmlns:a16="http://schemas.microsoft.com/office/drawing/2014/main" id="{E124863F-20AA-09DD-B3CF-154FFBA6F15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02303" y="3476084"/>
              <a:ext cx="537227" cy="537227"/>
            </a:xfrm>
            <a:prstGeom prst="rect">
              <a:avLst/>
            </a:prstGeom>
            <a:effectLst>
              <a:outerShdw blurRad="50800" dist="38100" dir="10800000" algn="r" rotWithShape="0">
                <a:prstClr val="black">
                  <a:alpha val="40000"/>
                </a:prstClr>
              </a:outerShdw>
            </a:effectLst>
          </p:spPr>
        </p:pic>
        <p:pic>
          <p:nvPicPr>
            <p:cNvPr id="16" name="Graphic 15" descr="Meeting with solid fill">
              <a:extLst>
                <a:ext uri="{FF2B5EF4-FFF2-40B4-BE49-F238E27FC236}">
                  <a16:creationId xmlns:a16="http://schemas.microsoft.com/office/drawing/2014/main" id="{F6641863-F072-F04E-21C1-EE2BEC698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9948" y="3525992"/>
              <a:ext cx="537228" cy="537228"/>
            </a:xfrm>
            <a:prstGeom prst="rect">
              <a:avLst/>
            </a:prstGeom>
            <a:effectLst>
              <a:outerShdw blurRad="50800" dist="38100" dir="10800000" algn="r" rotWithShape="0">
                <a:prstClr val="black">
                  <a:alpha val="40000"/>
                </a:prstClr>
              </a:outerShdw>
            </a:effectLst>
          </p:spPr>
        </p:pic>
        <p:pic>
          <p:nvPicPr>
            <p:cNvPr id="20" name="Graphic 19">
              <a:extLst>
                <a:ext uri="{FF2B5EF4-FFF2-40B4-BE49-F238E27FC236}">
                  <a16:creationId xmlns:a16="http://schemas.microsoft.com/office/drawing/2014/main" id="{E5E0713E-A3FF-C502-0D8A-D8ABE715CCD8}"/>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42041" y="3511593"/>
              <a:ext cx="537228" cy="537228"/>
            </a:xfrm>
            <a:prstGeom prst="rect">
              <a:avLst/>
            </a:prstGeom>
            <a:effectLst>
              <a:outerShdw blurRad="50800" dist="38100" dir="10800000" algn="r" rotWithShape="0">
                <a:prstClr val="black">
                  <a:alpha val="40000"/>
                </a:prstClr>
              </a:outerShdw>
            </a:effectLst>
          </p:spPr>
        </p:pic>
        <p:pic>
          <p:nvPicPr>
            <p:cNvPr id="22" name="Graphic 21" descr="Management with solid fill">
              <a:extLst>
                <a:ext uri="{FF2B5EF4-FFF2-40B4-BE49-F238E27FC236}">
                  <a16:creationId xmlns:a16="http://schemas.microsoft.com/office/drawing/2014/main" id="{75FE0BD7-EBE8-4975-EB34-ED36743A1A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37856" y="3525994"/>
              <a:ext cx="537227" cy="537227"/>
            </a:xfrm>
            <a:prstGeom prst="rect">
              <a:avLst/>
            </a:prstGeom>
            <a:effectLst>
              <a:outerShdw blurRad="50800" dist="38100" dir="10800000" algn="r" rotWithShape="0">
                <a:prstClr val="black">
                  <a:alpha val="40000"/>
                </a:prstClr>
              </a:outerShdw>
            </a:effectLst>
          </p:spPr>
        </p:pic>
        <p:sp>
          <p:nvSpPr>
            <p:cNvPr id="23" name="Rectangle 1">
              <a:extLst>
                <a:ext uri="{FF2B5EF4-FFF2-40B4-BE49-F238E27FC236}">
                  <a16:creationId xmlns:a16="http://schemas.microsoft.com/office/drawing/2014/main" id="{D618B355-2B24-C9C9-F500-0B9FC2D4949E}"/>
                </a:ext>
              </a:extLst>
            </p:cNvPr>
            <p:cNvSpPr>
              <a:spLocks noChangeArrowheads="1"/>
            </p:cNvSpPr>
            <p:nvPr/>
          </p:nvSpPr>
          <p:spPr bwMode="auto">
            <a:xfrm>
              <a:off x="1645508" y="4042110"/>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Noise Distraction</a:t>
              </a:r>
            </a:p>
            <a:p>
              <a:pPr algn="ctr" eaLnBrk="1" hangingPunct="1">
                <a:spcAft>
                  <a:spcPct val="0"/>
                </a:spcAft>
                <a:buClrTx/>
                <a:buFontTx/>
                <a:buNone/>
              </a:pPr>
              <a:endParaRPr lang="en-US" altLang="en-US" sz="1200" i="0">
                <a:solidFill>
                  <a:schemeClr val="bg2">
                    <a:lumMod val="50000"/>
                  </a:schemeClr>
                </a:solidFill>
                <a:latin typeface="Montserrat" panose="00000500000000000000" pitchFamily="2" charset="0"/>
              </a:endParaRPr>
            </a:p>
            <a:p>
              <a:pPr algn="ctr">
                <a:spcAft>
                  <a:spcPct val="0"/>
                </a:spcAft>
                <a:buClrTx/>
                <a:buNone/>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Highest time lost due to noise</a:t>
              </a:r>
              <a:endParaRPr kumimoji="0" lang="en-US" altLang="en-US" sz="8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eaLnBrk="1" hangingPunct="1">
                <a:spcAft>
                  <a:spcPct val="0"/>
                </a:spcAft>
                <a:buClrTx/>
                <a:buFontTx/>
                <a:buNone/>
              </a:pPr>
              <a:endParaRPr lang="en-US" altLang="en-US" sz="1200" i="0">
                <a:solidFill>
                  <a:schemeClr val="bg2">
                    <a:lumMod val="50000"/>
                  </a:schemeClr>
                </a:solidFill>
                <a:latin typeface="Montserrat" panose="00000500000000000000" pitchFamily="2" charset="0"/>
              </a:endParaRPr>
            </a:p>
            <a:p>
              <a:pPr algn="ctr" eaLnBrk="1" hangingPunct="1">
                <a:spcAft>
                  <a:spcPct val="0"/>
                </a:spcAft>
                <a:buClrTx/>
                <a:buFontTx/>
                <a:buNone/>
              </a:pPr>
              <a:endParaRPr lang="en-US" altLang="en-US" sz="1200" i="0">
                <a:solidFill>
                  <a:schemeClr val="bg2">
                    <a:lumMod val="50000"/>
                  </a:schemeClr>
                </a:solidFill>
                <a:latin typeface="Montserrat" panose="00000500000000000000" pitchFamily="2" charset="0"/>
              </a:endParaRPr>
            </a:p>
          </p:txBody>
        </p:sp>
        <p:sp>
          <p:nvSpPr>
            <p:cNvPr id="24" name="Rectangle 1">
              <a:extLst>
                <a:ext uri="{FF2B5EF4-FFF2-40B4-BE49-F238E27FC236}">
                  <a16:creationId xmlns:a16="http://schemas.microsoft.com/office/drawing/2014/main" id="{3F00191A-A83C-8A88-CCFE-4BC638BF7D49}"/>
                </a:ext>
              </a:extLst>
            </p:cNvPr>
            <p:cNvSpPr>
              <a:spLocks noChangeArrowheads="1"/>
            </p:cNvSpPr>
            <p:nvPr/>
          </p:nvSpPr>
          <p:spPr bwMode="auto">
            <a:xfrm>
              <a:off x="4631311" y="4034419"/>
              <a:ext cx="1321218" cy="832781"/>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Perceived Collab Quotient</a:t>
              </a:r>
              <a:br>
                <a:rPr lang="en-US" altLang="en-US" sz="1200" i="0">
                  <a:solidFill>
                    <a:schemeClr val="bg2">
                      <a:lumMod val="50000"/>
                    </a:schemeClr>
                  </a:solidFill>
                  <a:latin typeface="Montserrat" panose="00000500000000000000" pitchFamily="2" charset="0"/>
                </a:rPr>
              </a:br>
              <a:br>
                <a:rPr lang="en-US" altLang="en-US" sz="1200" i="0">
                  <a:solidFill>
                    <a:schemeClr val="bg2">
                      <a:lumMod val="50000"/>
                    </a:schemeClr>
                  </a:solidFill>
                  <a:latin typeface="Montserrat" panose="00000500000000000000" pitchFamily="2" charset="0"/>
                </a:rPr>
              </a:b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Access to Managers, Clients, etc. </a:t>
              </a:r>
              <a:b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Is better in office</a:t>
              </a:r>
              <a:b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endPar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a:spcAft>
                  <a:spcPct val="0"/>
                </a:spcAft>
                <a:buClrTx/>
                <a:buNone/>
                <a:defRPr/>
              </a:pPr>
              <a:r>
                <a:rPr lang="en-US" altLang="en-US" sz="600" b="0" i="0">
                  <a:solidFill>
                    <a:schemeClr val="bg1">
                      <a:lumMod val="50000"/>
                    </a:schemeClr>
                  </a:solidFill>
                  <a:latin typeface="Montserrat" panose="00000500000000000000" pitchFamily="2" charset="0"/>
                  <a:cs typeface="Arial"/>
                </a:rPr>
                <a:t>But Perceived Productivity is better from home (1.3)</a:t>
              </a:r>
              <a:endPar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7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7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25" name="Rectangle 1">
              <a:extLst>
                <a:ext uri="{FF2B5EF4-FFF2-40B4-BE49-F238E27FC236}">
                  <a16:creationId xmlns:a16="http://schemas.microsoft.com/office/drawing/2014/main" id="{ADEA561F-7BE6-079A-7080-E8A79863F290}"/>
                </a:ext>
              </a:extLst>
            </p:cNvPr>
            <p:cNvSpPr>
              <a:spLocks noChangeArrowheads="1"/>
            </p:cNvSpPr>
            <p:nvPr/>
          </p:nvSpPr>
          <p:spPr bwMode="auto">
            <a:xfrm>
              <a:off x="3150045" y="4056019"/>
              <a:ext cx="1321219" cy="832781"/>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Quiet &amp; </a:t>
              </a:r>
            </a:p>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Focused</a:t>
              </a:r>
            </a:p>
            <a:p>
              <a:pPr marL="0" marR="0" lvl="0" indent="0" algn="ctr" defTabSz="914400" rtl="0" eaLnBrk="1" fontAlgn="auto" latinLnBrk="0" hangingPunct="1">
                <a:lnSpc>
                  <a:spcPct val="100000"/>
                </a:lnSpc>
                <a:spcBef>
                  <a:spcPts val="0"/>
                </a:spcBef>
                <a:spcAft>
                  <a:spcPct val="0"/>
                </a:spcAft>
                <a:buClrTx/>
                <a:buSzTx/>
                <a:buNone/>
                <a:tabLst/>
                <a:defRPr/>
              </a:pPr>
              <a:endParaRPr kumimoji="0" lang="en-US" altLang="en-US" sz="8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algn="ctr">
                <a:spcAft>
                  <a:spcPct val="0"/>
                </a:spcAft>
                <a:buClrTx/>
                <a:buNone/>
                <a:defRPr/>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Noise in the environment is very important for them (4.0)</a:t>
              </a:r>
            </a:p>
            <a:p>
              <a:pPr algn="ctr">
                <a:spcAft>
                  <a:spcPct val="0"/>
                </a:spcAft>
                <a:buClrTx/>
                <a:buNone/>
                <a:defRPr/>
              </a:pPr>
              <a:endPar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a:spcAft>
                  <a:spcPct val="0"/>
                </a:spcAft>
                <a:buClrTx/>
                <a:buNone/>
                <a:defRPr/>
              </a:pPr>
              <a:r>
                <a:rPr lang="en-US" altLang="en-US" sz="600" b="0" i="0">
                  <a:solidFill>
                    <a:schemeClr val="bg1">
                      <a:lumMod val="50000"/>
                    </a:schemeClr>
                  </a:solidFill>
                  <a:latin typeface="Montserrat" panose="00000500000000000000" pitchFamily="2" charset="0"/>
                  <a:cs typeface="Arial"/>
                </a:rPr>
                <a:t>Ability to concentrate is also important (3.6)</a:t>
              </a:r>
              <a:endPar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800" b="0" i="0">
                <a:solidFill>
                  <a:srgbClr val="666666">
                    <a:lumMod val="50000"/>
                  </a:srgbClr>
                </a:solidFill>
                <a:latin typeface="Montserrat" panose="00000500000000000000" pitchFamily="2" charset="0"/>
                <a:cs typeface="Arial"/>
              </a:endParaRPr>
            </a:p>
          </p:txBody>
        </p:sp>
        <p:sp>
          <p:nvSpPr>
            <p:cNvPr id="28" name="Rectangle 1">
              <a:extLst>
                <a:ext uri="{FF2B5EF4-FFF2-40B4-BE49-F238E27FC236}">
                  <a16:creationId xmlns:a16="http://schemas.microsoft.com/office/drawing/2014/main" id="{94064B21-F73A-F861-16DF-C0F0BDA4E1D2}"/>
                </a:ext>
              </a:extLst>
            </p:cNvPr>
            <p:cNvSpPr>
              <a:spLocks noChangeArrowheads="1"/>
            </p:cNvSpPr>
            <p:nvPr/>
          </p:nvSpPr>
          <p:spPr bwMode="auto">
            <a:xfrm>
              <a:off x="6145860" y="4070419"/>
              <a:ext cx="1321218"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Organization Culture</a:t>
              </a:r>
            </a:p>
            <a:p>
              <a:pPr algn="ctr">
                <a:spcAft>
                  <a:spcPct val="0"/>
                </a:spcAft>
                <a:buClrTx/>
                <a:buNone/>
              </a:pPr>
              <a:endParaRPr kumimoji="0" lang="en-US" altLang="en-US" sz="7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a:spcAft>
                  <a:spcPct val="0"/>
                </a:spcAft>
                <a:buClrTx/>
                <a:buNone/>
                <a:defRPr/>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Lowest Cultural Quotient (2.7)</a:t>
              </a:r>
            </a:p>
            <a:p>
              <a:pPr algn="ctr">
                <a:spcAft>
                  <a:spcPct val="0"/>
                </a:spcAft>
                <a:buClrTx/>
                <a:buNone/>
                <a:defRPr/>
              </a:pPr>
              <a:endPar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a:spcAft>
                  <a:spcPct val="0"/>
                </a:spcAft>
                <a:buClrTx/>
                <a:buNone/>
                <a:defRPr/>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Lowest organization culture satisfaction (3.5)</a:t>
              </a:r>
            </a:p>
            <a:p>
              <a:pPr algn="ctr" eaLnBrk="1" hangingPunct="1">
                <a:spcAft>
                  <a:spcPct val="0"/>
                </a:spcAft>
                <a:buClrTx/>
                <a:buFontTx/>
                <a:buNone/>
              </a:pPr>
              <a:endParaRPr lang="en-US" altLang="en-US" sz="700" b="0" i="0">
                <a:solidFill>
                  <a:srgbClr val="666666">
                    <a:lumMod val="50000"/>
                  </a:srgbClr>
                </a:solidFill>
                <a:latin typeface="Montserrat" panose="00000500000000000000" pitchFamily="2" charset="0"/>
                <a:cs typeface="Arial"/>
              </a:endParaRPr>
            </a:p>
          </p:txBody>
        </p:sp>
        <p:sp>
          <p:nvSpPr>
            <p:cNvPr id="33" name="Rectangle 1">
              <a:extLst>
                <a:ext uri="{FF2B5EF4-FFF2-40B4-BE49-F238E27FC236}">
                  <a16:creationId xmlns:a16="http://schemas.microsoft.com/office/drawing/2014/main" id="{24CD3BC1-2226-7F93-109A-50F9A7A65DF5}"/>
                </a:ext>
              </a:extLst>
            </p:cNvPr>
            <p:cNvSpPr>
              <a:spLocks noChangeArrowheads="1"/>
            </p:cNvSpPr>
            <p:nvPr/>
          </p:nvSpPr>
          <p:spPr bwMode="auto">
            <a:xfrm>
              <a:off x="1664531" y="3134103"/>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b="0" i="0">
                  <a:solidFill>
                    <a:schemeClr val="bg2">
                      <a:lumMod val="50000"/>
                    </a:schemeClr>
                  </a:solidFill>
                  <a:latin typeface="Montserrat" panose="00000500000000000000" pitchFamily="2" charset="0"/>
                </a:rPr>
                <a:t>105 min/week</a:t>
              </a:r>
            </a:p>
          </p:txBody>
        </p:sp>
        <p:cxnSp>
          <p:nvCxnSpPr>
            <p:cNvPr id="21" name="Straight Connector 20">
              <a:extLst>
                <a:ext uri="{FF2B5EF4-FFF2-40B4-BE49-F238E27FC236}">
                  <a16:creationId xmlns:a16="http://schemas.microsoft.com/office/drawing/2014/main" id="{F5E6E01C-566F-A0B8-9583-8814E6982A1C}"/>
                </a:ext>
              </a:extLst>
            </p:cNvPr>
            <p:cNvCxnSpPr>
              <a:cxnSpLocks/>
            </p:cNvCxnSpPr>
            <p:nvPr/>
          </p:nvCxnSpPr>
          <p:spPr>
            <a:xfrm>
              <a:off x="3045600" y="2699576"/>
              <a:ext cx="0" cy="234425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F189BB-0752-6DCB-4A58-4658DF90C46F}"/>
                </a:ext>
              </a:extLst>
            </p:cNvPr>
            <p:cNvSpPr txBox="1"/>
            <p:nvPr/>
          </p:nvSpPr>
          <p:spPr>
            <a:xfrm>
              <a:off x="1778906" y="2743413"/>
              <a:ext cx="1169570" cy="276999"/>
            </a:xfrm>
            <a:prstGeom prst="rect">
              <a:avLst/>
            </a:prstGeom>
            <a:noFill/>
          </p:spPr>
          <p:txBody>
            <a:bodyPr wrap="square" rtlCol="0">
              <a:spAutoFit/>
            </a:bodyPr>
            <a:lstStyle/>
            <a:p>
              <a:r>
                <a:rPr lang="en-US" sz="1200">
                  <a:latin typeface="Montserrat" panose="00000500000000000000" pitchFamily="2" charset="0"/>
                </a:rPr>
                <a:t>PROBLEM</a:t>
              </a:r>
            </a:p>
          </p:txBody>
        </p:sp>
        <p:sp>
          <p:nvSpPr>
            <p:cNvPr id="27" name="TextBox 26">
              <a:extLst>
                <a:ext uri="{FF2B5EF4-FFF2-40B4-BE49-F238E27FC236}">
                  <a16:creationId xmlns:a16="http://schemas.microsoft.com/office/drawing/2014/main" id="{223A707C-6936-EA5F-20BF-6FF966A599D1}"/>
                </a:ext>
              </a:extLst>
            </p:cNvPr>
            <p:cNvSpPr txBox="1"/>
            <p:nvPr/>
          </p:nvSpPr>
          <p:spPr>
            <a:xfrm>
              <a:off x="3862330" y="2749406"/>
              <a:ext cx="2639446" cy="276999"/>
            </a:xfrm>
            <a:prstGeom prst="rect">
              <a:avLst/>
            </a:prstGeom>
            <a:noFill/>
          </p:spPr>
          <p:txBody>
            <a:bodyPr wrap="square" rtlCol="0">
              <a:spAutoFit/>
            </a:bodyPr>
            <a:lstStyle/>
            <a:p>
              <a:r>
                <a:rPr lang="en-US" sz="1200">
                  <a:latin typeface="Montserrat" panose="00000500000000000000" pitchFamily="2" charset="0"/>
                </a:rPr>
                <a:t>PREFERENCE</a:t>
              </a:r>
            </a:p>
          </p:txBody>
        </p:sp>
        <p:sp>
          <p:nvSpPr>
            <p:cNvPr id="29" name="TextBox 28">
              <a:extLst>
                <a:ext uri="{FF2B5EF4-FFF2-40B4-BE49-F238E27FC236}">
                  <a16:creationId xmlns:a16="http://schemas.microsoft.com/office/drawing/2014/main" id="{E24E592F-9A89-780A-EE9B-330C12358DD6}"/>
                </a:ext>
              </a:extLst>
            </p:cNvPr>
            <p:cNvSpPr txBox="1"/>
            <p:nvPr/>
          </p:nvSpPr>
          <p:spPr>
            <a:xfrm>
              <a:off x="6052691" y="2734127"/>
              <a:ext cx="1686229" cy="253916"/>
            </a:xfrm>
            <a:prstGeom prst="rect">
              <a:avLst/>
            </a:prstGeom>
            <a:noFill/>
          </p:spPr>
          <p:txBody>
            <a:bodyPr wrap="square" rtlCol="0">
              <a:spAutoFit/>
            </a:bodyPr>
            <a:lstStyle/>
            <a:p>
              <a:pPr algn="ctr"/>
              <a:r>
                <a:rPr lang="en-US" sz="1050">
                  <a:latin typeface="Montserrat" panose="00000500000000000000" pitchFamily="2" charset="0"/>
                </a:rPr>
                <a:t>SATISFACTION</a:t>
              </a:r>
            </a:p>
          </p:txBody>
        </p:sp>
        <p:cxnSp>
          <p:nvCxnSpPr>
            <p:cNvPr id="32" name="Straight Connector 31">
              <a:extLst>
                <a:ext uri="{FF2B5EF4-FFF2-40B4-BE49-F238E27FC236}">
                  <a16:creationId xmlns:a16="http://schemas.microsoft.com/office/drawing/2014/main" id="{79C39F54-6D36-6955-2B38-308659415711}"/>
                </a:ext>
              </a:extLst>
            </p:cNvPr>
            <p:cNvCxnSpPr>
              <a:cxnSpLocks/>
            </p:cNvCxnSpPr>
            <p:nvPr/>
          </p:nvCxnSpPr>
          <p:spPr>
            <a:xfrm flipH="1">
              <a:off x="1384042" y="3067233"/>
              <a:ext cx="6354878"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78D9CC7-2DD6-BD99-2B63-05E0A039D15C}"/>
                </a:ext>
              </a:extLst>
            </p:cNvPr>
            <p:cNvCxnSpPr>
              <a:cxnSpLocks/>
            </p:cNvCxnSpPr>
            <p:nvPr/>
          </p:nvCxnSpPr>
          <p:spPr>
            <a:xfrm>
              <a:off x="5968130" y="2699576"/>
              <a:ext cx="0" cy="234425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Rectangle 1">
              <a:extLst>
                <a:ext uri="{FF2B5EF4-FFF2-40B4-BE49-F238E27FC236}">
                  <a16:creationId xmlns:a16="http://schemas.microsoft.com/office/drawing/2014/main" id="{CA6C9CD1-43D9-4354-1456-0413CFE8947D}"/>
                </a:ext>
              </a:extLst>
            </p:cNvPr>
            <p:cNvSpPr>
              <a:spLocks noChangeArrowheads="1"/>
            </p:cNvSpPr>
            <p:nvPr/>
          </p:nvSpPr>
          <p:spPr bwMode="auto">
            <a:xfrm>
              <a:off x="3150045" y="3119703"/>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100" b="0" i="0">
                  <a:solidFill>
                    <a:schemeClr val="bg2">
                      <a:lumMod val="50000"/>
                    </a:schemeClr>
                  </a:solidFill>
                  <a:latin typeface="Montserrat" panose="00000500000000000000" pitchFamily="2" charset="0"/>
                </a:rPr>
                <a:t>Important (4/5)</a:t>
              </a:r>
            </a:p>
          </p:txBody>
        </p:sp>
        <p:sp>
          <p:nvSpPr>
            <p:cNvPr id="39" name="Rectangle 1">
              <a:extLst>
                <a:ext uri="{FF2B5EF4-FFF2-40B4-BE49-F238E27FC236}">
                  <a16:creationId xmlns:a16="http://schemas.microsoft.com/office/drawing/2014/main" id="{67A2B9A5-E942-567D-DFDF-249823195CFE}"/>
                </a:ext>
              </a:extLst>
            </p:cNvPr>
            <p:cNvSpPr>
              <a:spLocks noChangeArrowheads="1"/>
            </p:cNvSpPr>
            <p:nvPr/>
          </p:nvSpPr>
          <p:spPr bwMode="auto">
            <a:xfrm>
              <a:off x="4680923" y="3177303"/>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100" b="0" i="0">
                  <a:solidFill>
                    <a:schemeClr val="bg2">
                      <a:lumMod val="50000"/>
                    </a:schemeClr>
                  </a:solidFill>
                  <a:latin typeface="Montserrat" panose="00000500000000000000" pitchFamily="2" charset="0"/>
                </a:rPr>
                <a:t>Better at office (2.6/5)</a:t>
              </a:r>
            </a:p>
          </p:txBody>
        </p:sp>
        <p:sp>
          <p:nvSpPr>
            <p:cNvPr id="40" name="Rectangle 1">
              <a:extLst>
                <a:ext uri="{FF2B5EF4-FFF2-40B4-BE49-F238E27FC236}">
                  <a16:creationId xmlns:a16="http://schemas.microsoft.com/office/drawing/2014/main" id="{3014B2F2-DDB5-0C41-50A8-9EA457102B8E}"/>
                </a:ext>
              </a:extLst>
            </p:cNvPr>
            <p:cNvSpPr>
              <a:spLocks noChangeArrowheads="1"/>
            </p:cNvSpPr>
            <p:nvPr/>
          </p:nvSpPr>
          <p:spPr bwMode="auto">
            <a:xfrm>
              <a:off x="6116547" y="3169282"/>
              <a:ext cx="1426242"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100" b="0" i="0">
                  <a:solidFill>
                    <a:schemeClr val="bg2">
                      <a:lumMod val="50000"/>
                    </a:schemeClr>
                  </a:solidFill>
                  <a:latin typeface="Montserrat" panose="00000500000000000000" pitchFamily="2" charset="0"/>
                </a:rPr>
                <a:t>Unsatisfied or</a:t>
              </a:r>
              <a:br>
                <a:rPr lang="en-US" altLang="en-US" sz="1100" b="0" i="0">
                  <a:solidFill>
                    <a:schemeClr val="bg2">
                      <a:lumMod val="50000"/>
                    </a:schemeClr>
                  </a:solidFill>
                  <a:latin typeface="Montserrat" panose="00000500000000000000" pitchFamily="2" charset="0"/>
                </a:rPr>
              </a:br>
              <a:r>
                <a:rPr lang="en-US" altLang="en-US" sz="1100" b="0" i="0">
                  <a:solidFill>
                    <a:schemeClr val="bg2">
                      <a:lumMod val="50000"/>
                    </a:schemeClr>
                  </a:solidFill>
                  <a:latin typeface="Montserrat" panose="00000500000000000000" pitchFamily="2" charset="0"/>
                </a:rPr>
                <a:t>Uninterested</a:t>
              </a:r>
              <a:r>
                <a:rPr lang="en-US" altLang="en-US" sz="1100" i="0">
                  <a:solidFill>
                    <a:schemeClr val="bg2">
                      <a:lumMod val="50000"/>
                    </a:schemeClr>
                  </a:solidFill>
                  <a:latin typeface="Montserrat" panose="00000500000000000000" pitchFamily="2" charset="0"/>
                </a:rPr>
                <a:t> </a:t>
              </a:r>
              <a:r>
                <a:rPr lang="en-US" altLang="en-US" sz="1100" b="0" i="0">
                  <a:solidFill>
                    <a:schemeClr val="bg2">
                      <a:lumMod val="50000"/>
                    </a:schemeClr>
                  </a:solidFill>
                  <a:latin typeface="Montserrat" panose="00000500000000000000" pitchFamily="2" charset="0"/>
                </a:rPr>
                <a:t>(3.5/5)</a:t>
              </a:r>
            </a:p>
          </p:txBody>
        </p:sp>
      </p:grpSp>
      <p:cxnSp>
        <p:nvCxnSpPr>
          <p:cNvPr id="45" name="Straight Arrow Connector 44">
            <a:extLst>
              <a:ext uri="{FF2B5EF4-FFF2-40B4-BE49-F238E27FC236}">
                <a16:creationId xmlns:a16="http://schemas.microsoft.com/office/drawing/2014/main" id="{44AE31A6-5E74-4029-9905-59667FBF212A}"/>
              </a:ext>
            </a:extLst>
          </p:cNvPr>
          <p:cNvCxnSpPr/>
          <p:nvPr/>
        </p:nvCxnSpPr>
        <p:spPr>
          <a:xfrm flipH="1">
            <a:off x="1384042"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CFB4B40-D354-7357-ED0F-763C74CA1217}"/>
              </a:ext>
            </a:extLst>
          </p:cNvPr>
          <p:cNvCxnSpPr>
            <a:cxnSpLocks/>
          </p:cNvCxnSpPr>
          <p:nvPr/>
        </p:nvCxnSpPr>
        <p:spPr>
          <a:xfrm>
            <a:off x="4673670"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082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B9BBE-75BE-55B4-BFEA-EBB03F9A3C69}"/>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0E717BD6-6EF9-5B8A-86B5-1E750246248B}"/>
              </a:ext>
            </a:extLst>
          </p:cNvPr>
          <p:cNvGrpSpPr/>
          <p:nvPr/>
        </p:nvGrpSpPr>
        <p:grpSpPr>
          <a:xfrm>
            <a:off x="1384042" y="2184704"/>
            <a:ext cx="6354878" cy="2783533"/>
            <a:chOff x="1384042" y="2187213"/>
            <a:chExt cx="6354878" cy="2600377"/>
          </a:xfrm>
          <a:solidFill>
            <a:srgbClr val="C8DEB0"/>
          </a:solidFill>
          <a:effectLst>
            <a:outerShdw blurRad="63500" sx="102000" sy="102000" algn="ctr" rotWithShape="0">
              <a:prstClr val="black">
                <a:alpha val="40000"/>
              </a:prstClr>
            </a:outerShdw>
          </a:effectLst>
        </p:grpSpPr>
        <p:cxnSp>
          <p:nvCxnSpPr>
            <p:cNvPr id="33" name="Straight Connector 32">
              <a:extLst>
                <a:ext uri="{FF2B5EF4-FFF2-40B4-BE49-F238E27FC236}">
                  <a16:creationId xmlns:a16="http://schemas.microsoft.com/office/drawing/2014/main" id="{EC711AEC-6F76-8296-FF02-0E501D8B351D}"/>
                </a:ext>
              </a:extLst>
            </p:cNvPr>
            <p:cNvCxnSpPr>
              <a:cxnSpLocks/>
            </p:cNvCxnSpPr>
            <p:nvPr/>
          </p:nvCxnSpPr>
          <p:spPr>
            <a:xfrm flipV="1">
              <a:off x="4565420" y="2187213"/>
              <a:ext cx="0" cy="890800"/>
            </a:xfrm>
            <a:prstGeom prst="line">
              <a:avLst/>
            </a:prstGeom>
            <a:grpFill/>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Rounded Corners 45">
              <a:extLst>
                <a:ext uri="{FF2B5EF4-FFF2-40B4-BE49-F238E27FC236}">
                  <a16:creationId xmlns:a16="http://schemas.microsoft.com/office/drawing/2014/main" id="{A9854984-420C-4CF5-D306-B90F5DF73192}"/>
                </a:ext>
              </a:extLst>
            </p:cNvPr>
            <p:cNvSpPr/>
            <p:nvPr/>
          </p:nvSpPr>
          <p:spPr>
            <a:xfrm>
              <a:off x="1384042" y="2668208"/>
              <a:ext cx="6354878" cy="2119382"/>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grp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solidFill>
                  <a:srgbClr val="000000"/>
                </a:solidFill>
                <a:latin typeface="Montserrat" panose="00000500000000000000" pitchFamily="2" charset="0"/>
              </a:endParaRPr>
            </a:p>
          </p:txBody>
        </p:sp>
      </p:grpSp>
      <p:graphicFrame>
        <p:nvGraphicFramePr>
          <p:cNvPr id="14" name="think-cell data - do not delete" hidden="1">
            <a:extLst>
              <a:ext uri="{FF2B5EF4-FFF2-40B4-BE49-F238E27FC236}">
                <a16:creationId xmlns:a16="http://schemas.microsoft.com/office/drawing/2014/main" id="{1DFEB63B-5D8D-DB00-1AFB-6F16B781DA6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1DFEB63B-5D8D-DB00-1AFB-6F16B781DA6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8534E4EE-41C1-24E8-D524-2E5E1BA345F0}"/>
              </a:ext>
            </a:extLst>
          </p:cNvPr>
          <p:cNvSpPr txBox="1">
            <a:spLocks/>
          </p:cNvSpPr>
          <p:nvPr/>
        </p:nvSpPr>
        <p:spPr>
          <a:xfrm>
            <a:off x="740076" y="97538"/>
            <a:ext cx="7212780"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Segment 2 (Hybrid Employees)</a:t>
            </a:r>
          </a:p>
        </p:txBody>
      </p:sp>
      <p:sp>
        <p:nvSpPr>
          <p:cNvPr id="7" name="Slide Number Placeholder 6">
            <a:extLst>
              <a:ext uri="{FF2B5EF4-FFF2-40B4-BE49-F238E27FC236}">
                <a16:creationId xmlns:a16="http://schemas.microsoft.com/office/drawing/2014/main" id="{BA9283FD-D3E6-152F-CD12-FD08F079A62A}"/>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Rectangle 1">
            <a:extLst>
              <a:ext uri="{FF2B5EF4-FFF2-40B4-BE49-F238E27FC236}">
                <a16:creationId xmlns:a16="http://schemas.microsoft.com/office/drawing/2014/main" id="{E3D979C3-A509-3063-2BB8-A8D62B80180D}"/>
              </a:ext>
            </a:extLst>
          </p:cNvPr>
          <p:cNvSpPr>
            <a:spLocks noChangeArrowheads="1"/>
          </p:cNvSpPr>
          <p:nvPr/>
        </p:nvSpPr>
        <p:spPr bwMode="auto">
          <a:xfrm>
            <a:off x="1384042" y="1263803"/>
            <a:ext cx="1920240" cy="959008"/>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Home Anchors</a:t>
            </a:r>
          </a:p>
          <a:p>
            <a:pPr algn="ctr" eaLnBrk="1" hangingPunct="1">
              <a:spcAft>
                <a:spcPct val="0"/>
              </a:spcAft>
              <a:buClrTx/>
              <a:buFontTx/>
              <a:buNone/>
            </a:pPr>
            <a:endParaRPr lang="en-US" altLang="en-US" sz="1000" i="0">
              <a:solidFill>
                <a:schemeClr val="bg1">
                  <a:lumMod val="85000"/>
                </a:schemeClr>
              </a:solidFill>
              <a:latin typeface="Montserrat" panose="00000500000000000000" pitchFamily="2" charset="0"/>
            </a:endParaRPr>
          </a:p>
          <a:p>
            <a:pPr algn="ctr" eaLnBrk="1" hangingPunct="1">
              <a:spcAft>
                <a:spcPct val="0"/>
              </a:spcAft>
              <a:buClrTx/>
              <a:buFontTx/>
              <a:buNone/>
            </a:pPr>
            <a:endParaRPr lang="en-US" altLang="en-US" sz="1000"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39% Sales, Mktg, HR, Mgmt</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33% Tech</a:t>
            </a:r>
          </a:p>
        </p:txBody>
      </p:sp>
      <p:sp>
        <p:nvSpPr>
          <p:cNvPr id="4" name="Rectangle 1">
            <a:extLst>
              <a:ext uri="{FF2B5EF4-FFF2-40B4-BE49-F238E27FC236}">
                <a16:creationId xmlns:a16="http://schemas.microsoft.com/office/drawing/2014/main" id="{B5D1F69E-3271-45FD-074E-779BA244A5A5}"/>
              </a:ext>
            </a:extLst>
          </p:cNvPr>
          <p:cNvSpPr>
            <a:spLocks noChangeArrowheads="1"/>
          </p:cNvSpPr>
          <p:nvPr/>
        </p:nvSpPr>
        <p:spPr bwMode="auto">
          <a:xfrm>
            <a:off x="3611880" y="1263803"/>
            <a:ext cx="1920240" cy="959008"/>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Hybrid Force</a:t>
            </a:r>
          </a:p>
          <a:p>
            <a:pPr algn="ctr" eaLnBrk="1" hangingPunct="1">
              <a:spcAft>
                <a:spcPct val="0"/>
              </a:spcAft>
              <a:buClrTx/>
              <a:buFontTx/>
              <a:buNone/>
            </a:pPr>
            <a:endParaRPr lang="en-US" altLang="en-US"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25% Architecture &amp; Construction</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31% Tech</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rgbClr val="666666">
                    <a:lumMod val="50000"/>
                  </a:srgbClr>
                </a:solidFill>
                <a:latin typeface="Montserrat" panose="00000500000000000000" pitchFamily="2" charset="0"/>
                <a:cs typeface="Arial"/>
              </a:rPr>
              <a:t>22% </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Sales, Mktg, HR, Mgmt</a:t>
            </a:r>
          </a:p>
        </p:txBody>
      </p:sp>
      <p:sp>
        <p:nvSpPr>
          <p:cNvPr id="6" name="Rectangle 1">
            <a:extLst>
              <a:ext uri="{FF2B5EF4-FFF2-40B4-BE49-F238E27FC236}">
                <a16:creationId xmlns:a16="http://schemas.microsoft.com/office/drawing/2014/main" id="{C087C596-64A0-80F8-5488-0FE7C33852E4}"/>
              </a:ext>
            </a:extLst>
          </p:cNvPr>
          <p:cNvSpPr>
            <a:spLocks noChangeArrowheads="1"/>
          </p:cNvSpPr>
          <p:nvPr/>
        </p:nvSpPr>
        <p:spPr bwMode="auto">
          <a:xfrm>
            <a:off x="5841150" y="1263801"/>
            <a:ext cx="1920240" cy="959007"/>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Office Cohort</a:t>
            </a:r>
          </a:p>
          <a:p>
            <a:pPr algn="ctr" eaLnBrk="1" hangingPunct="1">
              <a:spcAft>
                <a:spcPct val="0"/>
              </a:spcAft>
              <a:buClrTx/>
              <a:buFontTx/>
              <a:buNone/>
            </a:pPr>
            <a:endParaRPr lang="en-US" altLang="en-US" i="0">
              <a:solidFill>
                <a:schemeClr val="bg1">
                  <a:lumMod val="85000"/>
                </a:schemeClr>
              </a:solidFill>
              <a:latin typeface="Montserrat" panose="00000500000000000000" pitchFamily="2" charset="0"/>
            </a:endParaRPr>
          </a:p>
          <a:p>
            <a:pPr algn="ctr">
              <a:spcAft>
                <a:spcPct val="0"/>
              </a:spcAft>
              <a:buClrTx/>
              <a:buNone/>
              <a:defRPr/>
            </a:pPr>
            <a:r>
              <a:rPr lang="en-US" altLang="en-US" sz="900" b="0" i="0">
                <a:solidFill>
                  <a:schemeClr val="bg1">
                    <a:lumMod val="85000"/>
                  </a:schemeClr>
                </a:solidFill>
                <a:latin typeface="Montserrat" panose="00000500000000000000" pitchFamily="2" charset="0"/>
                <a:cs typeface="Arial"/>
              </a:rPr>
              <a:t>33% Architecture &amp; Construction</a:t>
            </a:r>
            <a:endPar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22% Environment &amp; Transport</a:t>
            </a:r>
          </a:p>
        </p:txBody>
      </p:sp>
      <p:pic>
        <p:nvPicPr>
          <p:cNvPr id="11" name="Graphic 10" descr="Work from home house with solid fill">
            <a:extLst>
              <a:ext uri="{FF2B5EF4-FFF2-40B4-BE49-F238E27FC236}">
                <a16:creationId xmlns:a16="http://schemas.microsoft.com/office/drawing/2014/main" id="{00C93235-ACBF-89AB-77E4-18BEB84CAA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93" y="728540"/>
            <a:ext cx="706245" cy="706245"/>
          </a:xfrm>
          <a:prstGeom prst="rect">
            <a:avLst/>
          </a:prstGeom>
          <a:effectLst>
            <a:outerShdw blurRad="50800" dist="38100" dir="10800000" algn="r" rotWithShape="0">
              <a:prstClr val="black">
                <a:alpha val="40000"/>
              </a:prstClr>
            </a:outerShdw>
          </a:effectLst>
        </p:spPr>
      </p:pic>
      <p:pic>
        <p:nvPicPr>
          <p:cNvPr id="15" name="Graphic 14" descr="Building with solid fill">
            <a:extLst>
              <a:ext uri="{FF2B5EF4-FFF2-40B4-BE49-F238E27FC236}">
                <a16:creationId xmlns:a16="http://schemas.microsoft.com/office/drawing/2014/main" id="{B32BF8A8-D464-BA38-2711-031B636B22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8262" y="728540"/>
            <a:ext cx="706245" cy="706245"/>
          </a:xfrm>
          <a:prstGeom prst="rect">
            <a:avLst/>
          </a:prstGeom>
          <a:effectLst>
            <a:outerShdw blurRad="50800" dist="38100" dir="10800000" algn="r" rotWithShape="0">
              <a:prstClr val="black">
                <a:alpha val="40000"/>
              </a:prstClr>
            </a:outerShdw>
          </a:effectLst>
        </p:spPr>
      </p:pic>
      <p:sp>
        <p:nvSpPr>
          <p:cNvPr id="21" name="TextBox 20">
            <a:extLst>
              <a:ext uri="{FF2B5EF4-FFF2-40B4-BE49-F238E27FC236}">
                <a16:creationId xmlns:a16="http://schemas.microsoft.com/office/drawing/2014/main" id="{FD4C63F5-937A-36C8-7A2F-616EB40AA88E}"/>
              </a:ext>
            </a:extLst>
          </p:cNvPr>
          <p:cNvSpPr txBox="1"/>
          <p:nvPr/>
        </p:nvSpPr>
        <p:spPr>
          <a:xfrm>
            <a:off x="2384919" y="718797"/>
            <a:ext cx="4374162" cy="307777"/>
          </a:xfrm>
          <a:prstGeom prst="rect">
            <a:avLst/>
          </a:prstGeom>
          <a:noFill/>
        </p:spPr>
        <p:txBody>
          <a:bodyPr wrap="square" rtlCol="0">
            <a:spAutoFit/>
          </a:bodyPr>
          <a:lstStyle/>
          <a:p>
            <a:pPr algn="ctr"/>
            <a:r>
              <a:rPr lang="en-US">
                <a:latin typeface="Montserrat" panose="00000500000000000000" pitchFamily="2" charset="0"/>
              </a:rPr>
              <a:t>Productivity and Preference of Work Location</a:t>
            </a:r>
          </a:p>
        </p:txBody>
      </p:sp>
      <p:cxnSp>
        <p:nvCxnSpPr>
          <p:cNvPr id="9" name="Straight Arrow Connector 8">
            <a:extLst>
              <a:ext uri="{FF2B5EF4-FFF2-40B4-BE49-F238E27FC236}">
                <a16:creationId xmlns:a16="http://schemas.microsoft.com/office/drawing/2014/main" id="{0A1DC5EA-A873-DA35-8D3B-D80B2745BE5A}"/>
              </a:ext>
            </a:extLst>
          </p:cNvPr>
          <p:cNvCxnSpPr/>
          <p:nvPr/>
        </p:nvCxnSpPr>
        <p:spPr>
          <a:xfrm flipH="1">
            <a:off x="1384042"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BCA85F-8414-467C-87BD-F2CFC3D3C2B3}"/>
              </a:ext>
            </a:extLst>
          </p:cNvPr>
          <p:cNvCxnSpPr>
            <a:cxnSpLocks/>
          </p:cNvCxnSpPr>
          <p:nvPr/>
        </p:nvCxnSpPr>
        <p:spPr>
          <a:xfrm>
            <a:off x="4673670"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DED4411-44F3-B9CE-6BAA-471188A528BB}"/>
              </a:ext>
            </a:extLst>
          </p:cNvPr>
          <p:cNvCxnSpPr>
            <a:cxnSpLocks/>
          </p:cNvCxnSpPr>
          <p:nvPr/>
        </p:nvCxnSpPr>
        <p:spPr>
          <a:xfrm>
            <a:off x="3045600" y="2699576"/>
            <a:ext cx="0" cy="226865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C3FA263-B0F3-4D2E-BEFA-A993CC47F9A0}"/>
              </a:ext>
            </a:extLst>
          </p:cNvPr>
          <p:cNvCxnSpPr>
            <a:cxnSpLocks/>
          </p:cNvCxnSpPr>
          <p:nvPr/>
        </p:nvCxnSpPr>
        <p:spPr>
          <a:xfrm flipH="1">
            <a:off x="1384042" y="3067233"/>
            <a:ext cx="6354878"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A9E45E1-136B-441E-7756-82CA0FE229C2}"/>
              </a:ext>
            </a:extLst>
          </p:cNvPr>
          <p:cNvCxnSpPr>
            <a:cxnSpLocks/>
          </p:cNvCxnSpPr>
          <p:nvPr/>
        </p:nvCxnSpPr>
        <p:spPr>
          <a:xfrm>
            <a:off x="5968130" y="2699576"/>
            <a:ext cx="0" cy="226865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A402FAE-0567-B70C-6975-B625378CB010}"/>
              </a:ext>
            </a:extLst>
          </p:cNvPr>
          <p:cNvSpPr txBox="1"/>
          <p:nvPr/>
        </p:nvSpPr>
        <p:spPr>
          <a:xfrm>
            <a:off x="1778906" y="2743413"/>
            <a:ext cx="1169570" cy="276999"/>
          </a:xfrm>
          <a:prstGeom prst="rect">
            <a:avLst/>
          </a:prstGeom>
          <a:noFill/>
        </p:spPr>
        <p:txBody>
          <a:bodyPr wrap="square" rtlCol="0">
            <a:spAutoFit/>
          </a:bodyPr>
          <a:lstStyle/>
          <a:p>
            <a:r>
              <a:rPr lang="en-US" sz="1200">
                <a:latin typeface="Montserrat" panose="00000500000000000000" pitchFamily="2" charset="0"/>
              </a:rPr>
              <a:t>PROBLEM</a:t>
            </a:r>
          </a:p>
        </p:txBody>
      </p:sp>
      <p:sp>
        <p:nvSpPr>
          <p:cNvPr id="30" name="TextBox 29">
            <a:extLst>
              <a:ext uri="{FF2B5EF4-FFF2-40B4-BE49-F238E27FC236}">
                <a16:creationId xmlns:a16="http://schemas.microsoft.com/office/drawing/2014/main" id="{0BF59579-C9E8-741C-0CA7-54F2FBFDF2F8}"/>
              </a:ext>
            </a:extLst>
          </p:cNvPr>
          <p:cNvSpPr txBox="1"/>
          <p:nvPr/>
        </p:nvSpPr>
        <p:spPr>
          <a:xfrm>
            <a:off x="3862330" y="2749406"/>
            <a:ext cx="2639446" cy="276999"/>
          </a:xfrm>
          <a:prstGeom prst="rect">
            <a:avLst/>
          </a:prstGeom>
          <a:noFill/>
        </p:spPr>
        <p:txBody>
          <a:bodyPr wrap="square" rtlCol="0">
            <a:spAutoFit/>
          </a:bodyPr>
          <a:lstStyle/>
          <a:p>
            <a:r>
              <a:rPr lang="en-US" sz="1200">
                <a:latin typeface="Montserrat" panose="00000500000000000000" pitchFamily="2" charset="0"/>
              </a:rPr>
              <a:t>PREFERENCE</a:t>
            </a:r>
          </a:p>
        </p:txBody>
      </p:sp>
      <p:sp>
        <p:nvSpPr>
          <p:cNvPr id="31" name="TextBox 30">
            <a:extLst>
              <a:ext uri="{FF2B5EF4-FFF2-40B4-BE49-F238E27FC236}">
                <a16:creationId xmlns:a16="http://schemas.microsoft.com/office/drawing/2014/main" id="{C7FCFA65-9A04-7843-BB00-CFB9C91D2E78}"/>
              </a:ext>
            </a:extLst>
          </p:cNvPr>
          <p:cNvSpPr txBox="1"/>
          <p:nvPr/>
        </p:nvSpPr>
        <p:spPr>
          <a:xfrm>
            <a:off x="6052691" y="2734127"/>
            <a:ext cx="1686229" cy="253916"/>
          </a:xfrm>
          <a:prstGeom prst="rect">
            <a:avLst/>
          </a:prstGeom>
          <a:noFill/>
        </p:spPr>
        <p:txBody>
          <a:bodyPr wrap="square" rtlCol="0">
            <a:spAutoFit/>
          </a:bodyPr>
          <a:lstStyle/>
          <a:p>
            <a:pPr algn="ctr"/>
            <a:r>
              <a:rPr lang="en-US" sz="1050">
                <a:latin typeface="Montserrat" panose="00000500000000000000" pitchFamily="2" charset="0"/>
              </a:rPr>
              <a:t>SATISFACTION</a:t>
            </a:r>
          </a:p>
        </p:txBody>
      </p:sp>
      <p:pic>
        <p:nvPicPr>
          <p:cNvPr id="8" name="Graphic 7">
            <a:extLst>
              <a:ext uri="{FF2B5EF4-FFF2-40B4-BE49-F238E27FC236}">
                <a16:creationId xmlns:a16="http://schemas.microsoft.com/office/drawing/2014/main" id="{35DA8087-23CA-80F1-A57C-6AC7EB28B88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02303" y="3476084"/>
            <a:ext cx="537227" cy="537227"/>
          </a:xfrm>
          <a:prstGeom prst="rect">
            <a:avLst/>
          </a:prstGeom>
          <a:effectLst>
            <a:outerShdw blurRad="50800" dist="38100" dir="10800000" algn="r" rotWithShape="0">
              <a:prstClr val="black">
                <a:alpha val="40000"/>
              </a:prstClr>
            </a:outerShdw>
          </a:effectLst>
        </p:spPr>
      </p:pic>
      <p:pic>
        <p:nvPicPr>
          <p:cNvPr id="17" name="Graphic 16" descr="Meeting with solid fill">
            <a:extLst>
              <a:ext uri="{FF2B5EF4-FFF2-40B4-BE49-F238E27FC236}">
                <a16:creationId xmlns:a16="http://schemas.microsoft.com/office/drawing/2014/main" id="{60ED3120-7CF0-BBC7-4B62-F1EDF99910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9948" y="3511592"/>
            <a:ext cx="537228" cy="537228"/>
          </a:xfrm>
          <a:prstGeom prst="rect">
            <a:avLst/>
          </a:prstGeom>
          <a:effectLst>
            <a:outerShdw blurRad="50800" dist="38100" dir="10800000" algn="r" rotWithShape="0">
              <a:prstClr val="black">
                <a:alpha val="40000"/>
              </a:prstClr>
            </a:outerShdw>
          </a:effectLst>
        </p:spPr>
      </p:pic>
      <p:pic>
        <p:nvPicPr>
          <p:cNvPr id="20" name="Graphic 19">
            <a:extLst>
              <a:ext uri="{FF2B5EF4-FFF2-40B4-BE49-F238E27FC236}">
                <a16:creationId xmlns:a16="http://schemas.microsoft.com/office/drawing/2014/main" id="{1F430041-6A17-FD21-EF42-6F299ABC8A3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42041" y="3525993"/>
            <a:ext cx="537228" cy="537228"/>
          </a:xfrm>
          <a:prstGeom prst="rect">
            <a:avLst/>
          </a:prstGeom>
          <a:effectLst>
            <a:outerShdw blurRad="50800" dist="38100" dir="10800000" algn="r" rotWithShape="0">
              <a:prstClr val="black">
                <a:alpha val="40000"/>
              </a:prstClr>
            </a:outerShdw>
          </a:effectLst>
        </p:spPr>
      </p:pic>
      <p:pic>
        <p:nvPicPr>
          <p:cNvPr id="25" name="Graphic 24">
            <a:extLst>
              <a:ext uri="{FF2B5EF4-FFF2-40B4-BE49-F238E27FC236}">
                <a16:creationId xmlns:a16="http://schemas.microsoft.com/office/drawing/2014/main" id="{DD5328DE-CFB6-A9D7-DB81-3D1339A90BA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37856" y="3525994"/>
            <a:ext cx="537227" cy="537227"/>
          </a:xfrm>
          <a:prstGeom prst="rect">
            <a:avLst/>
          </a:prstGeom>
          <a:effectLst>
            <a:outerShdw blurRad="50800" dist="38100" dir="10800000" algn="r" rotWithShape="0">
              <a:prstClr val="black">
                <a:alpha val="40000"/>
              </a:prstClr>
            </a:outerShdw>
          </a:effectLst>
        </p:spPr>
      </p:pic>
      <p:sp>
        <p:nvSpPr>
          <p:cNvPr id="39" name="Rectangle 1">
            <a:extLst>
              <a:ext uri="{FF2B5EF4-FFF2-40B4-BE49-F238E27FC236}">
                <a16:creationId xmlns:a16="http://schemas.microsoft.com/office/drawing/2014/main" id="{9E4C4DC9-2A7D-98BD-500E-4C4FEFAA22E0}"/>
              </a:ext>
            </a:extLst>
          </p:cNvPr>
          <p:cNvSpPr>
            <a:spLocks noChangeArrowheads="1"/>
          </p:cNvSpPr>
          <p:nvPr/>
        </p:nvSpPr>
        <p:spPr bwMode="auto">
          <a:xfrm>
            <a:off x="1645508" y="4042110"/>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Visitors Disruption</a:t>
            </a:r>
          </a:p>
          <a:p>
            <a:pPr algn="ctr" eaLnBrk="1" hangingPunct="1">
              <a:spcAft>
                <a:spcPct val="0"/>
              </a:spcAft>
              <a:buClrTx/>
              <a:buFontTx/>
              <a:buNone/>
            </a:pPr>
            <a:endParaRPr lang="en-US" altLang="en-US" sz="1200" i="0">
              <a:solidFill>
                <a:schemeClr val="bg2">
                  <a:lumMod val="50000"/>
                </a:schemeClr>
              </a:solidFill>
              <a:latin typeface="Montserrat" panose="00000500000000000000" pitchFamily="2" charset="0"/>
            </a:endParaRPr>
          </a:p>
          <a:p>
            <a:pPr algn="ctr">
              <a:spcAft>
                <a:spcPct val="0"/>
              </a:spcAft>
              <a:buClrTx/>
              <a:buNone/>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Highest time lost due to visitors to office workstation</a:t>
            </a:r>
            <a:endParaRPr kumimoji="0" lang="en-US" altLang="en-US" sz="8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eaLnBrk="1" hangingPunct="1">
              <a:spcAft>
                <a:spcPct val="0"/>
              </a:spcAft>
              <a:buClrTx/>
              <a:buFontTx/>
              <a:buNone/>
            </a:pPr>
            <a:endParaRPr lang="en-US" altLang="en-US" sz="1200" i="0">
              <a:solidFill>
                <a:schemeClr val="bg2">
                  <a:lumMod val="50000"/>
                </a:schemeClr>
              </a:solidFill>
              <a:latin typeface="Montserrat" panose="00000500000000000000" pitchFamily="2" charset="0"/>
            </a:endParaRPr>
          </a:p>
          <a:p>
            <a:pPr algn="ctr" eaLnBrk="1" hangingPunct="1">
              <a:spcAft>
                <a:spcPct val="0"/>
              </a:spcAft>
              <a:buClrTx/>
              <a:buFontTx/>
              <a:buNone/>
            </a:pPr>
            <a:endParaRPr lang="en-US" altLang="en-US" sz="1200" i="0">
              <a:solidFill>
                <a:schemeClr val="bg2">
                  <a:lumMod val="50000"/>
                </a:schemeClr>
              </a:solidFill>
              <a:latin typeface="Montserrat" panose="00000500000000000000" pitchFamily="2" charset="0"/>
            </a:endParaRPr>
          </a:p>
        </p:txBody>
      </p:sp>
      <p:sp>
        <p:nvSpPr>
          <p:cNvPr id="40" name="Rectangle 1">
            <a:extLst>
              <a:ext uri="{FF2B5EF4-FFF2-40B4-BE49-F238E27FC236}">
                <a16:creationId xmlns:a16="http://schemas.microsoft.com/office/drawing/2014/main" id="{CBAA1463-CD46-27A3-E64A-997E014C308D}"/>
              </a:ext>
            </a:extLst>
          </p:cNvPr>
          <p:cNvSpPr>
            <a:spLocks noChangeArrowheads="1"/>
          </p:cNvSpPr>
          <p:nvPr/>
        </p:nvSpPr>
        <p:spPr bwMode="auto">
          <a:xfrm>
            <a:off x="4631311" y="4048819"/>
            <a:ext cx="1321218" cy="832781"/>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Perceived Collab Quotient</a:t>
            </a:r>
            <a:br>
              <a:rPr lang="en-US" altLang="en-US" sz="1200" i="0">
                <a:solidFill>
                  <a:schemeClr val="bg2">
                    <a:lumMod val="50000"/>
                  </a:schemeClr>
                </a:solidFill>
                <a:latin typeface="Montserrat" panose="00000500000000000000" pitchFamily="2" charset="0"/>
              </a:rPr>
            </a:br>
            <a:endParaRPr kumimoji="0" lang="en-US" altLang="en-US" sz="1200" b="0" i="0" u="none" strike="noStrike" kern="0" cap="none" spc="0" normalizeH="0" baseline="0">
              <a:ln>
                <a:noFill/>
              </a:ln>
              <a:solidFill>
                <a:schemeClr val="bg2">
                  <a:lumMod val="50000"/>
                </a:schemeClr>
              </a:solidFill>
              <a:effectLst/>
              <a:uLnTx/>
              <a:uFillTx/>
              <a:latin typeface="Montserrat" panose="00000500000000000000" pitchFamily="2" charset="0"/>
              <a:cs typeface="Arial"/>
              <a:sym typeface="Arial"/>
            </a:endParaRPr>
          </a:p>
          <a:p>
            <a:pPr algn="ctr">
              <a:spcAft>
                <a:spcPct val="0"/>
              </a:spcAft>
              <a:buClrTx/>
              <a:buNone/>
              <a:defRPr/>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Access to Managers, Clients, coworkers etc. is</a:t>
            </a:r>
            <a:b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better in office</a:t>
            </a: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7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7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41" name="Rectangle 1">
            <a:extLst>
              <a:ext uri="{FF2B5EF4-FFF2-40B4-BE49-F238E27FC236}">
                <a16:creationId xmlns:a16="http://schemas.microsoft.com/office/drawing/2014/main" id="{1AEBEEFF-02F2-81D8-635E-F4E6507F526D}"/>
              </a:ext>
            </a:extLst>
          </p:cNvPr>
          <p:cNvSpPr>
            <a:spLocks noChangeArrowheads="1"/>
          </p:cNvSpPr>
          <p:nvPr/>
        </p:nvSpPr>
        <p:spPr bwMode="auto">
          <a:xfrm>
            <a:off x="3150045" y="4084819"/>
            <a:ext cx="1321219" cy="832781"/>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Productivity</a:t>
            </a:r>
          </a:p>
          <a:p>
            <a:pPr marL="0" marR="0" lvl="0" indent="0" algn="ctr" defTabSz="914400" rtl="0" eaLnBrk="1" fontAlgn="auto" latinLnBrk="0" hangingPunct="1">
              <a:lnSpc>
                <a:spcPct val="100000"/>
              </a:lnSpc>
              <a:spcBef>
                <a:spcPts val="0"/>
              </a:spcBef>
              <a:spcAft>
                <a:spcPct val="0"/>
              </a:spcAft>
              <a:buClrTx/>
              <a:buSzTx/>
              <a:buNone/>
              <a:tabLst/>
              <a:defRPr/>
            </a:pPr>
            <a:endParaRPr kumimoji="0" lang="en-US" altLang="en-US" sz="8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algn="ctr">
              <a:spcAft>
                <a:spcPct val="0"/>
              </a:spcAft>
              <a:buClrTx/>
              <a:buNone/>
              <a:defRPr/>
            </a:pPr>
            <a:b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b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Ability to innovate and be creative is better at office</a:t>
            </a: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800" b="0" i="0">
              <a:solidFill>
                <a:srgbClr val="666666">
                  <a:lumMod val="50000"/>
                </a:srgbClr>
              </a:solidFill>
              <a:latin typeface="Montserrat" panose="00000500000000000000" pitchFamily="2" charset="0"/>
              <a:cs typeface="Arial"/>
            </a:endParaRPr>
          </a:p>
        </p:txBody>
      </p:sp>
      <p:sp>
        <p:nvSpPr>
          <p:cNvPr id="42" name="Rectangle 1">
            <a:extLst>
              <a:ext uri="{FF2B5EF4-FFF2-40B4-BE49-F238E27FC236}">
                <a16:creationId xmlns:a16="http://schemas.microsoft.com/office/drawing/2014/main" id="{1E883897-468E-BEEA-0A65-910ACA96963E}"/>
              </a:ext>
            </a:extLst>
          </p:cNvPr>
          <p:cNvSpPr>
            <a:spLocks noChangeArrowheads="1"/>
          </p:cNvSpPr>
          <p:nvPr/>
        </p:nvSpPr>
        <p:spPr bwMode="auto">
          <a:xfrm>
            <a:off x="6145860" y="4084819"/>
            <a:ext cx="1321218"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In-person Collab</a:t>
            </a:r>
          </a:p>
          <a:p>
            <a:pPr algn="ctr">
              <a:spcAft>
                <a:spcPct val="0"/>
              </a:spcAft>
              <a:buClrTx/>
              <a:buNone/>
            </a:pPr>
            <a:br>
              <a:rPr kumimoji="0" lang="en-US" altLang="en-US" sz="7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endParaRPr kumimoji="0" lang="en-US" altLang="en-US" sz="7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a:spcAft>
                <a:spcPct val="0"/>
              </a:spcAft>
              <a:buClrTx/>
              <a:buNone/>
              <a:defRPr/>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In-person collab satisfaction is low from home (2.2)</a:t>
            </a:r>
            <a:b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endPar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a:spcAft>
                <a:spcPct val="0"/>
              </a:spcAft>
              <a:buClrTx/>
              <a:buNone/>
              <a:defRPr/>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In-person collab satisfaction is high from office (4.0)</a:t>
            </a:r>
          </a:p>
          <a:p>
            <a:pPr algn="ctr" eaLnBrk="1" hangingPunct="1">
              <a:spcAft>
                <a:spcPct val="0"/>
              </a:spcAft>
              <a:buClrTx/>
              <a:buFontTx/>
              <a:buNone/>
            </a:pPr>
            <a:endParaRPr lang="en-US" altLang="en-US" sz="700" b="0" i="0">
              <a:solidFill>
                <a:srgbClr val="666666">
                  <a:lumMod val="50000"/>
                </a:srgbClr>
              </a:solidFill>
              <a:latin typeface="Montserrat" panose="00000500000000000000" pitchFamily="2" charset="0"/>
              <a:cs typeface="Arial"/>
            </a:endParaRPr>
          </a:p>
        </p:txBody>
      </p:sp>
      <p:sp>
        <p:nvSpPr>
          <p:cNvPr id="43" name="Rectangle 1">
            <a:extLst>
              <a:ext uri="{FF2B5EF4-FFF2-40B4-BE49-F238E27FC236}">
                <a16:creationId xmlns:a16="http://schemas.microsoft.com/office/drawing/2014/main" id="{166F908B-B516-F3AF-C21C-B05FBAB51202}"/>
              </a:ext>
            </a:extLst>
          </p:cNvPr>
          <p:cNvSpPr>
            <a:spLocks noChangeArrowheads="1"/>
          </p:cNvSpPr>
          <p:nvPr/>
        </p:nvSpPr>
        <p:spPr bwMode="auto">
          <a:xfrm>
            <a:off x="1664531" y="3119703"/>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b="0" i="0">
                <a:solidFill>
                  <a:schemeClr val="bg2">
                    <a:lumMod val="50000"/>
                  </a:schemeClr>
                </a:solidFill>
                <a:latin typeface="Montserrat" panose="00000500000000000000" pitchFamily="2" charset="0"/>
              </a:rPr>
              <a:t>137 min/week</a:t>
            </a:r>
          </a:p>
        </p:txBody>
      </p:sp>
      <p:sp>
        <p:nvSpPr>
          <p:cNvPr id="44" name="Rectangle 1">
            <a:extLst>
              <a:ext uri="{FF2B5EF4-FFF2-40B4-BE49-F238E27FC236}">
                <a16:creationId xmlns:a16="http://schemas.microsoft.com/office/drawing/2014/main" id="{AB31ED3B-ED27-B6BB-8A28-36E26213D3DC}"/>
              </a:ext>
            </a:extLst>
          </p:cNvPr>
          <p:cNvSpPr>
            <a:spLocks noChangeArrowheads="1"/>
          </p:cNvSpPr>
          <p:nvPr/>
        </p:nvSpPr>
        <p:spPr bwMode="auto">
          <a:xfrm>
            <a:off x="3150045" y="3162903"/>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100" b="0" i="0">
                <a:solidFill>
                  <a:schemeClr val="bg2">
                    <a:lumMod val="50000"/>
                  </a:schemeClr>
                </a:solidFill>
                <a:latin typeface="Montserrat" panose="00000500000000000000" pitchFamily="2" charset="0"/>
              </a:rPr>
              <a:t>Better at office (2.7/5)</a:t>
            </a:r>
          </a:p>
        </p:txBody>
      </p:sp>
      <p:sp>
        <p:nvSpPr>
          <p:cNvPr id="45" name="Rectangle 1">
            <a:extLst>
              <a:ext uri="{FF2B5EF4-FFF2-40B4-BE49-F238E27FC236}">
                <a16:creationId xmlns:a16="http://schemas.microsoft.com/office/drawing/2014/main" id="{2368FE41-3850-2F98-8750-34F675EC150C}"/>
              </a:ext>
            </a:extLst>
          </p:cNvPr>
          <p:cNvSpPr>
            <a:spLocks noChangeArrowheads="1"/>
          </p:cNvSpPr>
          <p:nvPr/>
        </p:nvSpPr>
        <p:spPr bwMode="auto">
          <a:xfrm>
            <a:off x="4680923" y="3162903"/>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100" b="0" i="0">
                <a:solidFill>
                  <a:schemeClr val="bg2">
                    <a:lumMod val="50000"/>
                  </a:schemeClr>
                </a:solidFill>
                <a:latin typeface="Montserrat" panose="00000500000000000000" pitchFamily="2" charset="0"/>
              </a:rPr>
              <a:t>Better at office (3.1/5)</a:t>
            </a:r>
          </a:p>
        </p:txBody>
      </p:sp>
      <p:sp>
        <p:nvSpPr>
          <p:cNvPr id="46" name="Rectangle 1">
            <a:extLst>
              <a:ext uri="{FF2B5EF4-FFF2-40B4-BE49-F238E27FC236}">
                <a16:creationId xmlns:a16="http://schemas.microsoft.com/office/drawing/2014/main" id="{C5B6E155-3191-C79B-B989-754AA28821A6}"/>
              </a:ext>
            </a:extLst>
          </p:cNvPr>
          <p:cNvSpPr>
            <a:spLocks noChangeArrowheads="1"/>
          </p:cNvSpPr>
          <p:nvPr/>
        </p:nvSpPr>
        <p:spPr bwMode="auto">
          <a:xfrm>
            <a:off x="6116547" y="3169282"/>
            <a:ext cx="1426242"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100" b="0" i="0">
                <a:solidFill>
                  <a:schemeClr val="bg2">
                    <a:lumMod val="50000"/>
                  </a:schemeClr>
                </a:solidFill>
                <a:latin typeface="Montserrat" panose="00000500000000000000" pitchFamily="2" charset="0"/>
              </a:rPr>
              <a:t>Unsatisfied at home</a:t>
            </a:r>
            <a:r>
              <a:rPr lang="en-US" altLang="en-US" sz="1100" i="0">
                <a:solidFill>
                  <a:schemeClr val="bg2">
                    <a:lumMod val="50000"/>
                  </a:schemeClr>
                </a:solidFill>
                <a:latin typeface="Montserrat" panose="00000500000000000000" pitchFamily="2" charset="0"/>
              </a:rPr>
              <a:t> </a:t>
            </a:r>
            <a:r>
              <a:rPr lang="en-US" altLang="en-US" sz="1100" b="0" i="0">
                <a:solidFill>
                  <a:schemeClr val="bg2">
                    <a:lumMod val="50000"/>
                  </a:schemeClr>
                </a:solidFill>
                <a:latin typeface="Montserrat" panose="00000500000000000000" pitchFamily="2" charset="0"/>
              </a:rPr>
              <a:t>(2.2/5)</a:t>
            </a:r>
          </a:p>
        </p:txBody>
      </p:sp>
    </p:spTree>
    <p:extLst>
      <p:ext uri="{BB962C8B-B14F-4D97-AF65-F5344CB8AC3E}">
        <p14:creationId xmlns:p14="http://schemas.microsoft.com/office/powerpoint/2010/main" val="2046365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DFEBF-3966-A468-C420-32DFDA33E128}"/>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C24B1E25-FB32-18F0-2DA4-7CC6608EB21D}"/>
              </a:ext>
            </a:extLst>
          </p:cNvPr>
          <p:cNvGrpSpPr/>
          <p:nvPr/>
        </p:nvGrpSpPr>
        <p:grpSpPr>
          <a:xfrm>
            <a:off x="1384042" y="2184704"/>
            <a:ext cx="6354878" cy="2783533"/>
            <a:chOff x="1384042" y="2187213"/>
            <a:chExt cx="6354878" cy="2600377"/>
          </a:xfrm>
          <a:solidFill>
            <a:srgbClr val="C8DEB0"/>
          </a:solidFill>
          <a:effectLst>
            <a:outerShdw blurRad="63500" sx="102000" sy="102000" algn="ctr" rotWithShape="0">
              <a:prstClr val="black">
                <a:alpha val="40000"/>
              </a:prstClr>
            </a:outerShdw>
          </a:effectLst>
        </p:grpSpPr>
        <p:cxnSp>
          <p:nvCxnSpPr>
            <p:cNvPr id="32" name="Straight Connector 31">
              <a:extLst>
                <a:ext uri="{FF2B5EF4-FFF2-40B4-BE49-F238E27FC236}">
                  <a16:creationId xmlns:a16="http://schemas.microsoft.com/office/drawing/2014/main" id="{2836A23C-49F0-782F-45D9-F3008111F048}"/>
                </a:ext>
              </a:extLst>
            </p:cNvPr>
            <p:cNvCxnSpPr>
              <a:cxnSpLocks/>
            </p:cNvCxnSpPr>
            <p:nvPr/>
          </p:nvCxnSpPr>
          <p:spPr>
            <a:xfrm flipV="1">
              <a:off x="6790460" y="2187213"/>
              <a:ext cx="0" cy="890800"/>
            </a:xfrm>
            <a:prstGeom prst="line">
              <a:avLst/>
            </a:prstGeom>
            <a:grpFill/>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Rectangle: Rounded Corners 45">
              <a:extLst>
                <a:ext uri="{FF2B5EF4-FFF2-40B4-BE49-F238E27FC236}">
                  <a16:creationId xmlns:a16="http://schemas.microsoft.com/office/drawing/2014/main" id="{862E878E-2C64-3E68-7241-3EBDB9098512}"/>
                </a:ext>
              </a:extLst>
            </p:cNvPr>
            <p:cNvSpPr/>
            <p:nvPr/>
          </p:nvSpPr>
          <p:spPr>
            <a:xfrm>
              <a:off x="1384042" y="2668208"/>
              <a:ext cx="6354878" cy="2119382"/>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grp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solidFill>
                  <a:srgbClr val="000000"/>
                </a:solidFill>
                <a:latin typeface="Montserrat" panose="00000500000000000000" pitchFamily="2" charset="0"/>
              </a:endParaRPr>
            </a:p>
          </p:txBody>
        </p:sp>
      </p:grpSp>
      <p:graphicFrame>
        <p:nvGraphicFramePr>
          <p:cNvPr id="14" name="think-cell data - do not delete" hidden="1">
            <a:extLst>
              <a:ext uri="{FF2B5EF4-FFF2-40B4-BE49-F238E27FC236}">
                <a16:creationId xmlns:a16="http://schemas.microsoft.com/office/drawing/2014/main" id="{1AE097D9-40B9-9709-C49E-A7096F2323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1AE097D9-40B9-9709-C49E-A7096F2323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0F0C18EF-E3C0-2757-856C-4BB4B4F09911}"/>
              </a:ext>
            </a:extLst>
          </p:cNvPr>
          <p:cNvSpPr txBox="1">
            <a:spLocks/>
          </p:cNvSpPr>
          <p:nvPr/>
        </p:nvSpPr>
        <p:spPr>
          <a:xfrm>
            <a:off x="740076" y="97538"/>
            <a:ext cx="7212780"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Segment 3 (Office Going Employees)</a:t>
            </a:r>
          </a:p>
        </p:txBody>
      </p:sp>
      <p:sp>
        <p:nvSpPr>
          <p:cNvPr id="7" name="Slide Number Placeholder 6">
            <a:extLst>
              <a:ext uri="{FF2B5EF4-FFF2-40B4-BE49-F238E27FC236}">
                <a16:creationId xmlns:a16="http://schemas.microsoft.com/office/drawing/2014/main" id="{05BBCBA6-AF25-DAD9-3597-52D7143B7F7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3" name="Rectangle 1">
            <a:extLst>
              <a:ext uri="{FF2B5EF4-FFF2-40B4-BE49-F238E27FC236}">
                <a16:creationId xmlns:a16="http://schemas.microsoft.com/office/drawing/2014/main" id="{FE2E479C-0F48-CF23-42CA-642B05454491}"/>
              </a:ext>
            </a:extLst>
          </p:cNvPr>
          <p:cNvSpPr>
            <a:spLocks noChangeArrowheads="1"/>
          </p:cNvSpPr>
          <p:nvPr/>
        </p:nvSpPr>
        <p:spPr bwMode="auto">
          <a:xfrm>
            <a:off x="1384042" y="1263803"/>
            <a:ext cx="1920240" cy="959008"/>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Home Anchors</a:t>
            </a:r>
          </a:p>
          <a:p>
            <a:pPr algn="ctr" eaLnBrk="1" hangingPunct="1">
              <a:spcAft>
                <a:spcPct val="0"/>
              </a:spcAft>
              <a:buClrTx/>
              <a:buFontTx/>
              <a:buNone/>
            </a:pPr>
            <a:endParaRPr lang="en-US" altLang="en-US" sz="1000" i="0">
              <a:solidFill>
                <a:schemeClr val="bg1">
                  <a:lumMod val="85000"/>
                </a:schemeClr>
              </a:solidFill>
              <a:latin typeface="Montserrat" panose="00000500000000000000" pitchFamily="2" charset="0"/>
            </a:endParaRPr>
          </a:p>
          <a:p>
            <a:pPr algn="ctr" eaLnBrk="1" hangingPunct="1">
              <a:spcAft>
                <a:spcPct val="0"/>
              </a:spcAft>
              <a:buClrTx/>
              <a:buFontTx/>
              <a:buNone/>
            </a:pPr>
            <a:endParaRPr lang="en-US" altLang="en-US" sz="1000"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39% Sales, Mktg, HR, Mgmt</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33% Tech</a:t>
            </a:r>
          </a:p>
        </p:txBody>
      </p:sp>
      <p:sp>
        <p:nvSpPr>
          <p:cNvPr id="4" name="Rectangle 1">
            <a:extLst>
              <a:ext uri="{FF2B5EF4-FFF2-40B4-BE49-F238E27FC236}">
                <a16:creationId xmlns:a16="http://schemas.microsoft.com/office/drawing/2014/main" id="{A4E18E30-CEAA-30D1-BBA9-22A0F0631F0E}"/>
              </a:ext>
            </a:extLst>
          </p:cNvPr>
          <p:cNvSpPr>
            <a:spLocks noChangeArrowheads="1"/>
          </p:cNvSpPr>
          <p:nvPr/>
        </p:nvSpPr>
        <p:spPr bwMode="auto">
          <a:xfrm>
            <a:off x="3611880" y="1263803"/>
            <a:ext cx="1920240" cy="959008"/>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Hybrid Force</a:t>
            </a:r>
          </a:p>
          <a:p>
            <a:pPr algn="ctr" eaLnBrk="1" hangingPunct="1">
              <a:spcAft>
                <a:spcPct val="0"/>
              </a:spcAft>
              <a:buClrTx/>
              <a:buFontTx/>
              <a:buNone/>
            </a:pPr>
            <a:endParaRPr lang="en-US" altLang="en-US" i="0">
              <a:solidFill>
                <a:schemeClr val="bg1">
                  <a:lumMod val="85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25% Architecture &amp; Construction</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31% Tech</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chemeClr val="bg1">
                    <a:lumMod val="85000"/>
                  </a:schemeClr>
                </a:solidFill>
                <a:latin typeface="Montserrat" panose="00000500000000000000" pitchFamily="2" charset="0"/>
                <a:cs typeface="Arial"/>
              </a:rPr>
              <a:t>22% </a:t>
            </a: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Sales, Mktg, HR, Mgmt</a:t>
            </a:r>
          </a:p>
        </p:txBody>
      </p:sp>
      <p:sp>
        <p:nvSpPr>
          <p:cNvPr id="6" name="Rectangle 1">
            <a:extLst>
              <a:ext uri="{FF2B5EF4-FFF2-40B4-BE49-F238E27FC236}">
                <a16:creationId xmlns:a16="http://schemas.microsoft.com/office/drawing/2014/main" id="{2C2EC619-008D-2EE7-36FC-C5A4C63B4F10}"/>
              </a:ext>
            </a:extLst>
          </p:cNvPr>
          <p:cNvSpPr>
            <a:spLocks noChangeArrowheads="1"/>
          </p:cNvSpPr>
          <p:nvPr/>
        </p:nvSpPr>
        <p:spPr bwMode="auto">
          <a:xfrm>
            <a:off x="5841150" y="1263801"/>
            <a:ext cx="1920240" cy="959007"/>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Office Cohort</a:t>
            </a:r>
          </a:p>
          <a:p>
            <a:pPr algn="ctr" eaLnBrk="1" hangingPunct="1">
              <a:spcAft>
                <a:spcPct val="0"/>
              </a:spcAft>
              <a:buClrTx/>
              <a:buFontTx/>
              <a:buNone/>
            </a:pPr>
            <a:endParaRPr lang="en-US" altLang="en-US" i="0">
              <a:solidFill>
                <a:schemeClr val="bg2">
                  <a:lumMod val="50000"/>
                </a:schemeClr>
              </a:solidFill>
              <a:latin typeface="Montserrat" panose="00000500000000000000" pitchFamily="2" charset="0"/>
            </a:endParaRPr>
          </a:p>
          <a:p>
            <a:pPr algn="ctr">
              <a:spcAft>
                <a:spcPct val="0"/>
              </a:spcAft>
              <a:buClrTx/>
              <a:buNone/>
              <a:defRPr/>
            </a:pPr>
            <a:r>
              <a:rPr lang="en-US" altLang="en-US" sz="900" b="0" i="0">
                <a:solidFill>
                  <a:srgbClr val="666666">
                    <a:lumMod val="50000"/>
                  </a:srgbClr>
                </a:solidFill>
                <a:latin typeface="Montserrat" panose="00000500000000000000" pitchFamily="2" charset="0"/>
                <a:cs typeface="Arial"/>
              </a:rPr>
              <a:t>33% Architecture &amp; Construction</a:t>
            </a: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22% Environment &amp; Transport</a:t>
            </a:r>
          </a:p>
        </p:txBody>
      </p:sp>
      <p:pic>
        <p:nvPicPr>
          <p:cNvPr id="11" name="Graphic 10" descr="Work from home house with solid fill">
            <a:extLst>
              <a:ext uri="{FF2B5EF4-FFF2-40B4-BE49-F238E27FC236}">
                <a16:creationId xmlns:a16="http://schemas.microsoft.com/office/drawing/2014/main" id="{DD19ECDD-2B9B-05C8-764B-27BCAF1136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93" y="728540"/>
            <a:ext cx="706245" cy="706245"/>
          </a:xfrm>
          <a:prstGeom prst="rect">
            <a:avLst/>
          </a:prstGeom>
          <a:effectLst>
            <a:outerShdw blurRad="50800" dist="38100" dir="10800000" algn="r" rotWithShape="0">
              <a:prstClr val="black">
                <a:alpha val="40000"/>
              </a:prstClr>
            </a:outerShdw>
          </a:effectLst>
        </p:spPr>
      </p:pic>
      <p:pic>
        <p:nvPicPr>
          <p:cNvPr id="15" name="Graphic 14" descr="Building with solid fill">
            <a:extLst>
              <a:ext uri="{FF2B5EF4-FFF2-40B4-BE49-F238E27FC236}">
                <a16:creationId xmlns:a16="http://schemas.microsoft.com/office/drawing/2014/main" id="{B6F2C9F3-0BD5-317E-1413-CCD4D8CC22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8262" y="728540"/>
            <a:ext cx="706245" cy="706245"/>
          </a:xfrm>
          <a:prstGeom prst="rect">
            <a:avLst/>
          </a:prstGeom>
          <a:effectLst>
            <a:outerShdw blurRad="50800" dist="38100" dir="10800000" algn="r" rotWithShape="0">
              <a:prstClr val="black">
                <a:alpha val="40000"/>
              </a:prstClr>
            </a:outerShdw>
          </a:effectLst>
        </p:spPr>
      </p:pic>
      <p:sp>
        <p:nvSpPr>
          <p:cNvPr id="30" name="TextBox 29">
            <a:extLst>
              <a:ext uri="{FF2B5EF4-FFF2-40B4-BE49-F238E27FC236}">
                <a16:creationId xmlns:a16="http://schemas.microsoft.com/office/drawing/2014/main" id="{80580504-13E3-4DA3-0E5D-CF03F034AC7E}"/>
              </a:ext>
            </a:extLst>
          </p:cNvPr>
          <p:cNvSpPr txBox="1"/>
          <p:nvPr/>
        </p:nvSpPr>
        <p:spPr>
          <a:xfrm>
            <a:off x="2384919" y="718797"/>
            <a:ext cx="4374162" cy="307777"/>
          </a:xfrm>
          <a:prstGeom prst="rect">
            <a:avLst/>
          </a:prstGeom>
          <a:noFill/>
        </p:spPr>
        <p:txBody>
          <a:bodyPr wrap="square" rtlCol="0">
            <a:spAutoFit/>
          </a:bodyPr>
          <a:lstStyle/>
          <a:p>
            <a:pPr algn="ctr"/>
            <a:r>
              <a:rPr lang="en-US">
                <a:latin typeface="Montserrat" panose="00000500000000000000" pitchFamily="2" charset="0"/>
              </a:rPr>
              <a:t>Productivity and Preference of Work Location</a:t>
            </a:r>
          </a:p>
        </p:txBody>
      </p:sp>
      <p:cxnSp>
        <p:nvCxnSpPr>
          <p:cNvPr id="9" name="Straight Arrow Connector 8">
            <a:extLst>
              <a:ext uri="{FF2B5EF4-FFF2-40B4-BE49-F238E27FC236}">
                <a16:creationId xmlns:a16="http://schemas.microsoft.com/office/drawing/2014/main" id="{0E9E3FC4-0008-AC24-ADAE-5A02994568C8}"/>
              </a:ext>
            </a:extLst>
          </p:cNvPr>
          <p:cNvCxnSpPr/>
          <p:nvPr/>
        </p:nvCxnSpPr>
        <p:spPr>
          <a:xfrm flipH="1">
            <a:off x="1384042"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16227-1862-D48F-E55A-2E3192053F6A}"/>
              </a:ext>
            </a:extLst>
          </p:cNvPr>
          <p:cNvCxnSpPr>
            <a:cxnSpLocks/>
          </p:cNvCxnSpPr>
          <p:nvPr/>
        </p:nvCxnSpPr>
        <p:spPr>
          <a:xfrm>
            <a:off x="4673670"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3641E65-CDF9-6072-A36A-AC024AFA94C8}"/>
              </a:ext>
            </a:extLst>
          </p:cNvPr>
          <p:cNvCxnSpPr>
            <a:cxnSpLocks/>
          </p:cNvCxnSpPr>
          <p:nvPr/>
        </p:nvCxnSpPr>
        <p:spPr>
          <a:xfrm>
            <a:off x="3045600" y="2699576"/>
            <a:ext cx="0" cy="226865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B95ABC-B0C3-C1C8-972B-0219FCFF313C}"/>
              </a:ext>
            </a:extLst>
          </p:cNvPr>
          <p:cNvCxnSpPr>
            <a:cxnSpLocks/>
          </p:cNvCxnSpPr>
          <p:nvPr/>
        </p:nvCxnSpPr>
        <p:spPr>
          <a:xfrm flipH="1">
            <a:off x="1384042" y="3067233"/>
            <a:ext cx="6354878"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100A784-B77D-BDE9-463A-38400236E679}"/>
              </a:ext>
            </a:extLst>
          </p:cNvPr>
          <p:cNvCxnSpPr>
            <a:cxnSpLocks/>
          </p:cNvCxnSpPr>
          <p:nvPr/>
        </p:nvCxnSpPr>
        <p:spPr>
          <a:xfrm>
            <a:off x="5968130" y="2699576"/>
            <a:ext cx="0" cy="226865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F069F34-64DB-BC1B-2236-E002191370B4}"/>
              </a:ext>
            </a:extLst>
          </p:cNvPr>
          <p:cNvSpPr txBox="1"/>
          <p:nvPr/>
        </p:nvSpPr>
        <p:spPr>
          <a:xfrm>
            <a:off x="1778906" y="2743413"/>
            <a:ext cx="1169570" cy="276999"/>
          </a:xfrm>
          <a:prstGeom prst="rect">
            <a:avLst/>
          </a:prstGeom>
          <a:noFill/>
        </p:spPr>
        <p:txBody>
          <a:bodyPr wrap="square" rtlCol="0">
            <a:spAutoFit/>
          </a:bodyPr>
          <a:lstStyle/>
          <a:p>
            <a:r>
              <a:rPr lang="en-US" sz="1200">
                <a:latin typeface="Montserrat" panose="00000500000000000000" pitchFamily="2" charset="0"/>
              </a:rPr>
              <a:t>PROBLEM</a:t>
            </a:r>
          </a:p>
        </p:txBody>
      </p:sp>
      <p:sp>
        <p:nvSpPr>
          <p:cNvPr id="19" name="TextBox 18">
            <a:extLst>
              <a:ext uri="{FF2B5EF4-FFF2-40B4-BE49-F238E27FC236}">
                <a16:creationId xmlns:a16="http://schemas.microsoft.com/office/drawing/2014/main" id="{0DB4C110-D124-AA83-3DB9-7A5F79027F2D}"/>
              </a:ext>
            </a:extLst>
          </p:cNvPr>
          <p:cNvSpPr txBox="1"/>
          <p:nvPr/>
        </p:nvSpPr>
        <p:spPr>
          <a:xfrm>
            <a:off x="3862330" y="2749406"/>
            <a:ext cx="2639446" cy="276999"/>
          </a:xfrm>
          <a:prstGeom prst="rect">
            <a:avLst/>
          </a:prstGeom>
          <a:noFill/>
        </p:spPr>
        <p:txBody>
          <a:bodyPr wrap="square" rtlCol="0">
            <a:spAutoFit/>
          </a:bodyPr>
          <a:lstStyle/>
          <a:p>
            <a:r>
              <a:rPr lang="en-US" sz="1200">
                <a:latin typeface="Montserrat" panose="00000500000000000000" pitchFamily="2" charset="0"/>
              </a:rPr>
              <a:t>PREFERENCE</a:t>
            </a:r>
          </a:p>
        </p:txBody>
      </p:sp>
      <p:sp>
        <p:nvSpPr>
          <p:cNvPr id="21" name="TextBox 20">
            <a:extLst>
              <a:ext uri="{FF2B5EF4-FFF2-40B4-BE49-F238E27FC236}">
                <a16:creationId xmlns:a16="http://schemas.microsoft.com/office/drawing/2014/main" id="{F99F0134-E3C9-5A90-35D7-938383B435B3}"/>
              </a:ext>
            </a:extLst>
          </p:cNvPr>
          <p:cNvSpPr txBox="1"/>
          <p:nvPr/>
        </p:nvSpPr>
        <p:spPr>
          <a:xfrm>
            <a:off x="6052691" y="2734127"/>
            <a:ext cx="1686229" cy="253916"/>
          </a:xfrm>
          <a:prstGeom prst="rect">
            <a:avLst/>
          </a:prstGeom>
          <a:noFill/>
        </p:spPr>
        <p:txBody>
          <a:bodyPr wrap="square" rtlCol="0">
            <a:spAutoFit/>
          </a:bodyPr>
          <a:lstStyle/>
          <a:p>
            <a:pPr algn="ctr"/>
            <a:r>
              <a:rPr lang="en-US" sz="1050">
                <a:latin typeface="Montserrat" panose="00000500000000000000" pitchFamily="2" charset="0"/>
              </a:rPr>
              <a:t>SATISFACTION</a:t>
            </a:r>
          </a:p>
        </p:txBody>
      </p:sp>
      <p:pic>
        <p:nvPicPr>
          <p:cNvPr id="26" name="Graphic 25">
            <a:extLst>
              <a:ext uri="{FF2B5EF4-FFF2-40B4-BE49-F238E27FC236}">
                <a16:creationId xmlns:a16="http://schemas.microsoft.com/office/drawing/2014/main" id="{F27C406C-805F-0887-B819-8447A8C5301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02303" y="3476084"/>
            <a:ext cx="537227" cy="537227"/>
          </a:xfrm>
          <a:prstGeom prst="rect">
            <a:avLst/>
          </a:prstGeom>
          <a:effectLst>
            <a:outerShdw blurRad="50800" dist="38100" dir="10800000" algn="r" rotWithShape="0">
              <a:prstClr val="black">
                <a:alpha val="40000"/>
              </a:prstClr>
            </a:outerShdw>
          </a:effectLst>
        </p:spPr>
      </p:pic>
      <p:pic>
        <p:nvPicPr>
          <p:cNvPr id="27" name="Graphic 26" descr="Meeting with solid fill">
            <a:extLst>
              <a:ext uri="{FF2B5EF4-FFF2-40B4-BE49-F238E27FC236}">
                <a16:creationId xmlns:a16="http://schemas.microsoft.com/office/drawing/2014/main" id="{D33B3D25-DC5C-94C2-1E3E-D8D6E3302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9948" y="3511592"/>
            <a:ext cx="537228" cy="537228"/>
          </a:xfrm>
          <a:prstGeom prst="rect">
            <a:avLst/>
          </a:prstGeom>
          <a:effectLst>
            <a:outerShdw blurRad="50800" dist="38100" dir="10800000" algn="r" rotWithShape="0">
              <a:prstClr val="black">
                <a:alpha val="40000"/>
              </a:prstClr>
            </a:outerShdw>
          </a:effectLst>
        </p:spPr>
      </p:pic>
      <p:pic>
        <p:nvPicPr>
          <p:cNvPr id="29" name="Graphic 28">
            <a:extLst>
              <a:ext uri="{FF2B5EF4-FFF2-40B4-BE49-F238E27FC236}">
                <a16:creationId xmlns:a16="http://schemas.microsoft.com/office/drawing/2014/main" id="{859CCE88-0582-418D-29A2-8CD1D39DEF8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42041" y="3504393"/>
            <a:ext cx="537228" cy="537228"/>
          </a:xfrm>
          <a:prstGeom prst="rect">
            <a:avLst/>
          </a:prstGeom>
          <a:effectLst>
            <a:outerShdw blurRad="50800" dist="38100" dir="10800000" algn="r" rotWithShape="0">
              <a:prstClr val="black">
                <a:alpha val="40000"/>
              </a:prstClr>
            </a:outerShdw>
          </a:effectLst>
        </p:spPr>
      </p:pic>
      <p:pic>
        <p:nvPicPr>
          <p:cNvPr id="38" name="Graphic 37">
            <a:extLst>
              <a:ext uri="{FF2B5EF4-FFF2-40B4-BE49-F238E27FC236}">
                <a16:creationId xmlns:a16="http://schemas.microsoft.com/office/drawing/2014/main" id="{83DF7890-B388-56F8-849A-F1A4C0C996E2}"/>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37856" y="3525994"/>
            <a:ext cx="537227" cy="537227"/>
          </a:xfrm>
          <a:prstGeom prst="rect">
            <a:avLst/>
          </a:prstGeom>
          <a:effectLst>
            <a:outerShdw blurRad="50800" dist="38100" dir="10800000" algn="r" rotWithShape="0">
              <a:prstClr val="black">
                <a:alpha val="40000"/>
              </a:prstClr>
            </a:outerShdw>
          </a:effectLst>
        </p:spPr>
      </p:pic>
      <p:sp>
        <p:nvSpPr>
          <p:cNvPr id="39" name="Rectangle 1">
            <a:extLst>
              <a:ext uri="{FF2B5EF4-FFF2-40B4-BE49-F238E27FC236}">
                <a16:creationId xmlns:a16="http://schemas.microsoft.com/office/drawing/2014/main" id="{54F6BBA6-ACBE-2051-CE58-CB105536AB0D}"/>
              </a:ext>
            </a:extLst>
          </p:cNvPr>
          <p:cNvSpPr>
            <a:spLocks noChangeArrowheads="1"/>
          </p:cNvSpPr>
          <p:nvPr/>
        </p:nvSpPr>
        <p:spPr bwMode="auto">
          <a:xfrm>
            <a:off x="1645508" y="4042110"/>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Layout Distraction</a:t>
            </a:r>
          </a:p>
          <a:p>
            <a:pPr algn="ctr" eaLnBrk="1" hangingPunct="1">
              <a:spcAft>
                <a:spcPct val="0"/>
              </a:spcAft>
              <a:buClrTx/>
              <a:buFontTx/>
              <a:buNone/>
            </a:pPr>
            <a:endParaRPr lang="en-US" altLang="en-US" sz="1200" i="0">
              <a:solidFill>
                <a:schemeClr val="bg2">
                  <a:lumMod val="50000"/>
                </a:schemeClr>
              </a:solidFill>
              <a:latin typeface="Montserrat" panose="00000500000000000000" pitchFamily="2" charset="0"/>
            </a:endParaRPr>
          </a:p>
          <a:p>
            <a:pPr algn="ctr">
              <a:spcAft>
                <a:spcPct val="0"/>
              </a:spcAft>
              <a:buClrTx/>
              <a:buNone/>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Highest time lost due to layout navigational issues in workplace</a:t>
            </a:r>
            <a:endParaRPr kumimoji="0" lang="en-US" altLang="en-US" sz="8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eaLnBrk="1" hangingPunct="1">
              <a:spcAft>
                <a:spcPct val="0"/>
              </a:spcAft>
              <a:buClrTx/>
              <a:buFontTx/>
              <a:buNone/>
            </a:pPr>
            <a:endParaRPr lang="en-US" altLang="en-US" sz="1200" i="0">
              <a:solidFill>
                <a:schemeClr val="bg2">
                  <a:lumMod val="50000"/>
                </a:schemeClr>
              </a:solidFill>
              <a:latin typeface="Montserrat" panose="00000500000000000000" pitchFamily="2" charset="0"/>
            </a:endParaRPr>
          </a:p>
          <a:p>
            <a:pPr algn="ctr" eaLnBrk="1" hangingPunct="1">
              <a:spcAft>
                <a:spcPct val="0"/>
              </a:spcAft>
              <a:buClrTx/>
              <a:buFontTx/>
              <a:buNone/>
            </a:pPr>
            <a:endParaRPr lang="en-US" altLang="en-US" sz="1200" i="0">
              <a:solidFill>
                <a:schemeClr val="bg2">
                  <a:lumMod val="50000"/>
                </a:schemeClr>
              </a:solidFill>
              <a:latin typeface="Montserrat" panose="00000500000000000000" pitchFamily="2" charset="0"/>
            </a:endParaRPr>
          </a:p>
        </p:txBody>
      </p:sp>
      <p:sp>
        <p:nvSpPr>
          <p:cNvPr id="40" name="Rectangle 1">
            <a:extLst>
              <a:ext uri="{FF2B5EF4-FFF2-40B4-BE49-F238E27FC236}">
                <a16:creationId xmlns:a16="http://schemas.microsoft.com/office/drawing/2014/main" id="{FEE17331-8E7F-63DB-0751-2D224F9D28AE}"/>
              </a:ext>
            </a:extLst>
          </p:cNvPr>
          <p:cNvSpPr>
            <a:spLocks noChangeArrowheads="1"/>
          </p:cNvSpPr>
          <p:nvPr/>
        </p:nvSpPr>
        <p:spPr bwMode="auto">
          <a:xfrm>
            <a:off x="4631311" y="4048819"/>
            <a:ext cx="1321218" cy="832781"/>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Perceived Collab Quotient</a:t>
            </a:r>
            <a:br>
              <a:rPr lang="en-US" altLang="en-US" sz="1200" i="0">
                <a:solidFill>
                  <a:schemeClr val="bg2">
                    <a:lumMod val="50000"/>
                  </a:schemeClr>
                </a:solidFill>
                <a:latin typeface="Montserrat" panose="00000500000000000000" pitchFamily="2" charset="0"/>
              </a:rPr>
            </a:br>
            <a:endParaRPr kumimoji="0" lang="en-US" altLang="en-US" sz="1200" b="0" i="0" u="none" strike="noStrike" kern="0" cap="none" spc="0" normalizeH="0" baseline="0">
              <a:ln>
                <a:noFill/>
              </a:ln>
              <a:solidFill>
                <a:schemeClr val="bg2">
                  <a:lumMod val="50000"/>
                </a:schemeClr>
              </a:solidFill>
              <a:effectLst/>
              <a:uLnTx/>
              <a:uFillTx/>
              <a:latin typeface="Montserrat" panose="00000500000000000000" pitchFamily="2" charset="0"/>
              <a:cs typeface="Arial"/>
              <a:sym typeface="Arial"/>
            </a:endParaRPr>
          </a:p>
          <a:p>
            <a:pPr algn="ctr">
              <a:spcAft>
                <a:spcPct val="0"/>
              </a:spcAft>
              <a:buClrTx/>
              <a:buNone/>
              <a:defRPr/>
            </a:pP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Access to Managers, Clients, coworkers etc. is</a:t>
            </a:r>
            <a:b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better in office</a:t>
            </a: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7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7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41" name="Rectangle 1">
            <a:extLst>
              <a:ext uri="{FF2B5EF4-FFF2-40B4-BE49-F238E27FC236}">
                <a16:creationId xmlns:a16="http://schemas.microsoft.com/office/drawing/2014/main" id="{59481E42-1710-F653-3C07-86BE23CC97E6}"/>
              </a:ext>
            </a:extLst>
          </p:cNvPr>
          <p:cNvSpPr>
            <a:spLocks noChangeArrowheads="1"/>
          </p:cNvSpPr>
          <p:nvPr/>
        </p:nvSpPr>
        <p:spPr bwMode="auto">
          <a:xfrm>
            <a:off x="3150045" y="4063219"/>
            <a:ext cx="1321219" cy="832781"/>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Proximity to </a:t>
            </a:r>
            <a:br>
              <a:rPr lang="en-US" altLang="en-US" sz="1200" i="0">
                <a:solidFill>
                  <a:schemeClr val="bg2">
                    <a:lumMod val="50000"/>
                  </a:schemeClr>
                </a:solidFill>
                <a:latin typeface="Montserrat" panose="00000500000000000000" pitchFamily="2" charset="0"/>
              </a:rPr>
            </a:br>
            <a:r>
              <a:rPr lang="en-US" altLang="en-US" sz="1200" i="0">
                <a:solidFill>
                  <a:schemeClr val="bg2">
                    <a:lumMod val="50000"/>
                  </a:schemeClr>
                </a:solidFill>
                <a:latin typeface="Montserrat" panose="00000500000000000000" pitchFamily="2" charset="0"/>
              </a:rPr>
              <a:t>Co-workers</a:t>
            </a:r>
          </a:p>
          <a:p>
            <a:pPr marL="0" marR="0" lvl="0" indent="0" algn="ctr" defTabSz="914400" rtl="0" eaLnBrk="1" fontAlgn="auto" latinLnBrk="0" hangingPunct="1">
              <a:lnSpc>
                <a:spcPct val="100000"/>
              </a:lnSpc>
              <a:spcBef>
                <a:spcPts val="0"/>
              </a:spcBef>
              <a:spcAft>
                <a:spcPct val="0"/>
              </a:spcAft>
              <a:buClrTx/>
              <a:buSzTx/>
              <a:buNone/>
              <a:tabLst/>
              <a:defRPr/>
            </a:pPr>
            <a:endParaRPr kumimoji="0" lang="en-US" altLang="en-US" sz="8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algn="ctr">
              <a:spcAft>
                <a:spcPct val="0"/>
              </a:spcAft>
              <a:buClrTx/>
              <a:buNone/>
              <a:defRPr/>
            </a:pPr>
            <a:r>
              <a:rPr lang="en-US" altLang="en-US" sz="600" b="0" i="0">
                <a:solidFill>
                  <a:schemeClr val="bg1">
                    <a:lumMod val="50000"/>
                  </a:schemeClr>
                </a:solidFill>
                <a:latin typeface="Montserrat" panose="00000500000000000000" pitchFamily="2" charset="0"/>
                <a:cs typeface="Arial"/>
              </a:rPr>
              <a:t>Being close to co-workers is an important factor for work</a:t>
            </a:r>
            <a:endPar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800" b="0" i="0">
              <a:solidFill>
                <a:srgbClr val="666666">
                  <a:lumMod val="50000"/>
                </a:srgbClr>
              </a:solidFill>
              <a:latin typeface="Montserrat" panose="00000500000000000000" pitchFamily="2" charset="0"/>
              <a:cs typeface="Arial"/>
            </a:endParaRPr>
          </a:p>
        </p:txBody>
      </p:sp>
      <p:sp>
        <p:nvSpPr>
          <p:cNvPr id="42" name="Rectangle 1">
            <a:extLst>
              <a:ext uri="{FF2B5EF4-FFF2-40B4-BE49-F238E27FC236}">
                <a16:creationId xmlns:a16="http://schemas.microsoft.com/office/drawing/2014/main" id="{42B8F61D-55C2-53DB-2B33-EAEB17D26D58}"/>
              </a:ext>
            </a:extLst>
          </p:cNvPr>
          <p:cNvSpPr>
            <a:spLocks noChangeArrowheads="1"/>
          </p:cNvSpPr>
          <p:nvPr/>
        </p:nvSpPr>
        <p:spPr bwMode="auto">
          <a:xfrm>
            <a:off x="6145860" y="4077619"/>
            <a:ext cx="1321218"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i="0">
                <a:solidFill>
                  <a:schemeClr val="bg2">
                    <a:lumMod val="50000"/>
                  </a:schemeClr>
                </a:solidFill>
                <a:latin typeface="Montserrat" panose="00000500000000000000" pitchFamily="2" charset="0"/>
              </a:rPr>
              <a:t>Office Design</a:t>
            </a:r>
          </a:p>
          <a:p>
            <a:pPr algn="ctr">
              <a:spcAft>
                <a:spcPct val="0"/>
              </a:spcAft>
              <a:buClrTx/>
              <a:buNone/>
            </a:pPr>
            <a:br>
              <a:rPr kumimoji="0" lang="en-US" altLang="en-US" sz="7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endParaRPr kumimoji="0" lang="en-US" altLang="en-US" sz="7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endParaRPr>
          </a:p>
          <a:p>
            <a:pPr algn="ctr">
              <a:spcAft>
                <a:spcPct val="0"/>
              </a:spcAft>
              <a:buClrTx/>
              <a:buNone/>
              <a:defRPr/>
            </a:pPr>
            <a:b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br>
            <a:r>
              <a:rPr kumimoji="0" lang="en-US" altLang="en-US" sz="600" b="0" i="0" u="none" strike="noStrike" kern="0" cap="none" spc="0" normalizeH="0" baseline="0" noProof="0">
                <a:ln>
                  <a:noFill/>
                </a:ln>
                <a:solidFill>
                  <a:schemeClr val="bg1">
                    <a:lumMod val="50000"/>
                  </a:schemeClr>
                </a:solidFill>
                <a:effectLst/>
                <a:uLnTx/>
                <a:uFillTx/>
                <a:latin typeface="Montserrat" panose="00000500000000000000" pitchFamily="2" charset="0"/>
                <a:cs typeface="Arial"/>
                <a:sym typeface="Arial"/>
              </a:rPr>
              <a:t>Not satisfactory for those frequent to the office</a:t>
            </a:r>
          </a:p>
          <a:p>
            <a:pPr algn="ctr" eaLnBrk="1" hangingPunct="1">
              <a:spcAft>
                <a:spcPct val="0"/>
              </a:spcAft>
              <a:buClrTx/>
              <a:buFontTx/>
              <a:buNone/>
            </a:pPr>
            <a:endParaRPr lang="en-US" altLang="en-US" sz="700" b="0" i="0">
              <a:solidFill>
                <a:srgbClr val="666666">
                  <a:lumMod val="50000"/>
                </a:srgbClr>
              </a:solidFill>
              <a:latin typeface="Montserrat" panose="00000500000000000000" pitchFamily="2" charset="0"/>
              <a:cs typeface="Arial"/>
            </a:endParaRPr>
          </a:p>
        </p:txBody>
      </p:sp>
      <p:sp>
        <p:nvSpPr>
          <p:cNvPr id="43" name="Rectangle 1">
            <a:extLst>
              <a:ext uri="{FF2B5EF4-FFF2-40B4-BE49-F238E27FC236}">
                <a16:creationId xmlns:a16="http://schemas.microsoft.com/office/drawing/2014/main" id="{4C1C53E5-1627-929B-AAD9-B07EF8118BAF}"/>
              </a:ext>
            </a:extLst>
          </p:cNvPr>
          <p:cNvSpPr>
            <a:spLocks noChangeArrowheads="1"/>
          </p:cNvSpPr>
          <p:nvPr/>
        </p:nvSpPr>
        <p:spPr bwMode="auto">
          <a:xfrm>
            <a:off x="1664531" y="3119703"/>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200" b="0" i="0">
                <a:solidFill>
                  <a:schemeClr val="bg2">
                    <a:lumMod val="50000"/>
                  </a:schemeClr>
                </a:solidFill>
                <a:latin typeface="Montserrat" panose="00000500000000000000" pitchFamily="2" charset="0"/>
              </a:rPr>
              <a:t>53 min/week</a:t>
            </a:r>
          </a:p>
        </p:txBody>
      </p:sp>
      <p:sp>
        <p:nvSpPr>
          <p:cNvPr id="44" name="Rectangle 1">
            <a:extLst>
              <a:ext uri="{FF2B5EF4-FFF2-40B4-BE49-F238E27FC236}">
                <a16:creationId xmlns:a16="http://schemas.microsoft.com/office/drawing/2014/main" id="{5BE2979A-2B49-79D9-D0CF-226D153FC955}"/>
              </a:ext>
            </a:extLst>
          </p:cNvPr>
          <p:cNvSpPr>
            <a:spLocks noChangeArrowheads="1"/>
          </p:cNvSpPr>
          <p:nvPr/>
        </p:nvSpPr>
        <p:spPr bwMode="auto">
          <a:xfrm>
            <a:off x="3150045" y="3090903"/>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100" b="0" i="0">
                <a:solidFill>
                  <a:schemeClr val="bg2">
                    <a:lumMod val="50000"/>
                  </a:schemeClr>
                </a:solidFill>
                <a:latin typeface="Montserrat" panose="00000500000000000000" pitchFamily="2" charset="0"/>
              </a:rPr>
              <a:t>Important (3.9/5)</a:t>
            </a:r>
          </a:p>
        </p:txBody>
      </p:sp>
      <p:sp>
        <p:nvSpPr>
          <p:cNvPr id="45" name="Rectangle 1">
            <a:extLst>
              <a:ext uri="{FF2B5EF4-FFF2-40B4-BE49-F238E27FC236}">
                <a16:creationId xmlns:a16="http://schemas.microsoft.com/office/drawing/2014/main" id="{4DC50296-56B1-7022-6B92-B502237948D6}"/>
              </a:ext>
            </a:extLst>
          </p:cNvPr>
          <p:cNvSpPr>
            <a:spLocks noChangeArrowheads="1"/>
          </p:cNvSpPr>
          <p:nvPr/>
        </p:nvSpPr>
        <p:spPr bwMode="auto">
          <a:xfrm>
            <a:off x="4680923" y="3148503"/>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100" b="0" i="0">
                <a:solidFill>
                  <a:schemeClr val="bg2">
                    <a:lumMod val="50000"/>
                  </a:schemeClr>
                </a:solidFill>
                <a:latin typeface="Montserrat" panose="00000500000000000000" pitchFamily="2" charset="0"/>
              </a:rPr>
              <a:t>Better at office (3.6/5)</a:t>
            </a:r>
          </a:p>
        </p:txBody>
      </p:sp>
      <p:sp>
        <p:nvSpPr>
          <p:cNvPr id="46" name="Rectangle 1">
            <a:extLst>
              <a:ext uri="{FF2B5EF4-FFF2-40B4-BE49-F238E27FC236}">
                <a16:creationId xmlns:a16="http://schemas.microsoft.com/office/drawing/2014/main" id="{54DFD1BD-B3DB-8BA7-EBB4-3F4281E9420D}"/>
              </a:ext>
            </a:extLst>
          </p:cNvPr>
          <p:cNvSpPr>
            <a:spLocks noChangeArrowheads="1"/>
          </p:cNvSpPr>
          <p:nvPr/>
        </p:nvSpPr>
        <p:spPr bwMode="auto">
          <a:xfrm>
            <a:off x="6116546" y="3169282"/>
            <a:ext cx="1501053"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100" b="0" i="0">
                <a:solidFill>
                  <a:schemeClr val="bg2">
                    <a:lumMod val="50000"/>
                  </a:schemeClr>
                </a:solidFill>
                <a:latin typeface="Montserrat" panose="00000500000000000000" pitchFamily="2" charset="0"/>
              </a:rPr>
              <a:t>Needs Improvement</a:t>
            </a:r>
            <a:r>
              <a:rPr lang="en-US" altLang="en-US" sz="1100" i="0">
                <a:solidFill>
                  <a:schemeClr val="bg2">
                    <a:lumMod val="50000"/>
                  </a:schemeClr>
                </a:solidFill>
                <a:latin typeface="Montserrat" panose="00000500000000000000" pitchFamily="2" charset="0"/>
              </a:rPr>
              <a:t> </a:t>
            </a:r>
            <a:r>
              <a:rPr lang="en-US" altLang="en-US" sz="1100" b="0" i="0">
                <a:solidFill>
                  <a:schemeClr val="bg2">
                    <a:lumMod val="50000"/>
                  </a:schemeClr>
                </a:solidFill>
                <a:latin typeface="Montserrat" panose="00000500000000000000" pitchFamily="2" charset="0"/>
              </a:rPr>
              <a:t>(3.9/5)</a:t>
            </a:r>
          </a:p>
        </p:txBody>
      </p:sp>
    </p:spTree>
    <p:extLst>
      <p:ext uri="{BB962C8B-B14F-4D97-AF65-F5344CB8AC3E}">
        <p14:creationId xmlns:p14="http://schemas.microsoft.com/office/powerpoint/2010/main" val="136539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CE92B82-86F3-9DAE-CCB0-A8B46E3F36BF}"/>
              </a:ext>
            </a:extLst>
          </p:cNvPr>
          <p:cNvGraphicFramePr>
            <a:graphicFrameLocks noChangeAspect="1"/>
          </p:cNvGraphicFramePr>
          <p:nvPr>
            <p:custDataLst>
              <p:tags r:id="rId1"/>
            </p:custDataLst>
            <p:extLst>
              <p:ext uri="{D42A27DB-BD31-4B8C-83A1-F6EECF244321}">
                <p14:modId xmlns:p14="http://schemas.microsoft.com/office/powerpoint/2010/main" val="7343647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4" name="think-cell data - do not delete" hidden="1">
                        <a:extLst>
                          <a:ext uri="{FF2B5EF4-FFF2-40B4-BE49-F238E27FC236}">
                            <a16:creationId xmlns:a16="http://schemas.microsoft.com/office/drawing/2014/main" id="{ECE92B82-86F3-9DAE-CCB0-A8B46E3F36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2E3E6EA-111F-56AA-553A-86DC36436039}"/>
              </a:ext>
            </a:extLst>
          </p:cNvPr>
          <p:cNvSpPr>
            <a:spLocks noGrp="1"/>
          </p:cNvSpPr>
          <p:nvPr>
            <p:ph type="title" idx="4294967295"/>
          </p:nvPr>
        </p:nvSpPr>
        <p:spPr>
          <a:xfrm>
            <a:off x="807975" y="1515976"/>
            <a:ext cx="7715250" cy="996824"/>
          </a:xfrm>
        </p:spPr>
        <p:txBody>
          <a:bodyPr vert="horz"/>
          <a:lstStyle/>
          <a:p>
            <a:pPr algn="ctr"/>
            <a:r>
              <a:rPr lang="en-US" sz="5400"/>
              <a:t>RECOMMENDATIONS</a:t>
            </a:r>
          </a:p>
        </p:txBody>
      </p:sp>
      <p:cxnSp>
        <p:nvCxnSpPr>
          <p:cNvPr id="6" name="Straight Connector 5">
            <a:extLst>
              <a:ext uri="{FF2B5EF4-FFF2-40B4-BE49-F238E27FC236}">
                <a16:creationId xmlns:a16="http://schemas.microsoft.com/office/drawing/2014/main" id="{0720BBE8-E596-B9A7-45B8-8DA2E0F1DD2F}"/>
              </a:ext>
            </a:extLst>
          </p:cNvPr>
          <p:cNvCxnSpPr>
            <a:cxnSpLocks/>
          </p:cNvCxnSpPr>
          <p:nvPr/>
        </p:nvCxnSpPr>
        <p:spPr>
          <a:xfrm>
            <a:off x="848025" y="2514150"/>
            <a:ext cx="7675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E1BFD4DE-5080-3797-4944-5B38A6175CD8}"/>
              </a:ext>
            </a:extLst>
          </p:cNvPr>
          <p:cNvSpPr>
            <a:spLocks noGrp="1"/>
          </p:cNvSpPr>
          <p:nvPr>
            <p:ph type="sldNum" idx="10"/>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086956704"/>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D4A65FB-339A-B2BC-4155-257FFC3BBBB9}"/>
              </a:ext>
            </a:extLst>
          </p:cNvPr>
          <p:cNvGraphicFramePr>
            <a:graphicFrameLocks noChangeAspect="1"/>
          </p:cNvGraphicFramePr>
          <p:nvPr>
            <p:custDataLst>
              <p:tags r:id="rId1"/>
            </p:custDataLst>
            <p:extLst>
              <p:ext uri="{D42A27DB-BD31-4B8C-83A1-F6EECF244321}">
                <p14:modId xmlns:p14="http://schemas.microsoft.com/office/powerpoint/2010/main" val="3001554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9" imgW="532" imgH="530" progId="TCLayout.ActiveDocument.1">
                  <p:embed/>
                </p:oleObj>
              </mc:Choice>
              <mc:Fallback>
                <p:oleObj name="think-cell Slide" r:id="rId19" imgW="532" imgH="530" progId="TCLayout.ActiveDocument.1">
                  <p:embed/>
                  <p:pic>
                    <p:nvPicPr>
                      <p:cNvPr id="4" name="think-cell data - do not delete" hidden="1">
                        <a:extLst>
                          <a:ext uri="{FF2B5EF4-FFF2-40B4-BE49-F238E27FC236}">
                            <a16:creationId xmlns:a16="http://schemas.microsoft.com/office/drawing/2014/main" id="{FD4A65FB-339A-B2BC-4155-257FFC3BBBB9}"/>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grpSp>
        <p:nvGrpSpPr>
          <p:cNvPr id="71" name="Group 70">
            <a:extLst>
              <a:ext uri="{FF2B5EF4-FFF2-40B4-BE49-F238E27FC236}">
                <a16:creationId xmlns:a16="http://schemas.microsoft.com/office/drawing/2014/main" id="{56118B30-E879-BD52-3ED1-A141EE9B3DA3}"/>
              </a:ext>
            </a:extLst>
          </p:cNvPr>
          <p:cNvGrpSpPr/>
          <p:nvPr/>
        </p:nvGrpSpPr>
        <p:grpSpPr>
          <a:xfrm>
            <a:off x="5217312" y="907200"/>
            <a:ext cx="3350688" cy="1752578"/>
            <a:chOff x="5746421" y="1013850"/>
            <a:chExt cx="3350688" cy="1752578"/>
          </a:xfrm>
        </p:grpSpPr>
        <p:grpSp>
          <p:nvGrpSpPr>
            <p:cNvPr id="53" name="Group 62">
              <a:extLst>
                <a:ext uri="{FF2B5EF4-FFF2-40B4-BE49-F238E27FC236}">
                  <a16:creationId xmlns:a16="http://schemas.microsoft.com/office/drawing/2014/main" id="{283E8311-CEE4-39BE-A300-CB856EE24753}"/>
                </a:ext>
              </a:extLst>
            </p:cNvPr>
            <p:cNvGrpSpPr>
              <a:grpSpLocks/>
            </p:cNvGrpSpPr>
            <p:nvPr>
              <p:custDataLst>
                <p:tags r:id="rId11"/>
              </p:custDataLst>
            </p:nvPr>
          </p:nvGrpSpPr>
          <p:grpSpPr bwMode="auto">
            <a:xfrm flipH="1">
              <a:off x="5746421" y="1514175"/>
              <a:ext cx="434975" cy="168275"/>
              <a:chOff x="2247900" y="2009933"/>
              <a:chExt cx="434837" cy="167609"/>
            </a:xfrm>
          </p:grpSpPr>
          <p:sp>
            <p:nvSpPr>
              <p:cNvPr id="54" name="Oval 9">
                <a:extLst>
                  <a:ext uri="{FF2B5EF4-FFF2-40B4-BE49-F238E27FC236}">
                    <a16:creationId xmlns:a16="http://schemas.microsoft.com/office/drawing/2014/main" id="{DAA88CFF-AE49-D57A-2166-C06E54586504}"/>
                  </a:ext>
                </a:extLst>
              </p:cNvPr>
              <p:cNvSpPr>
                <a:spLocks noChangeArrowheads="1"/>
              </p:cNvSpPr>
              <p:nvPr>
                <p:custDataLst>
                  <p:tags r:id="rId15"/>
                </p:custDataLst>
              </p:nvPr>
            </p:nvSpPr>
            <p:spPr bwMode="auto">
              <a:xfrm rot="16200000" flipH="1">
                <a:off x="2515245" y="2010051"/>
                <a:ext cx="167609" cy="1673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endParaRPr lang="en-US" altLang="en-US" sz="1200" b="0" i="0"/>
              </a:p>
            </p:txBody>
          </p:sp>
          <p:cxnSp>
            <p:nvCxnSpPr>
              <p:cNvPr id="55" name="Straight Connector 7">
                <a:extLst>
                  <a:ext uri="{FF2B5EF4-FFF2-40B4-BE49-F238E27FC236}">
                    <a16:creationId xmlns:a16="http://schemas.microsoft.com/office/drawing/2014/main" id="{CCFB3FFD-9F5B-BEA9-847A-F144086BE84B}"/>
                  </a:ext>
                </a:extLst>
              </p:cNvPr>
              <p:cNvCxnSpPr>
                <a:cxnSpLocks noChangeShapeType="1"/>
              </p:cNvCxnSpPr>
              <p:nvPr>
                <p:custDataLst>
                  <p:tags r:id="rId16"/>
                </p:custDataLst>
              </p:nvPr>
            </p:nvCxnSpPr>
            <p:spPr bwMode="auto">
              <a:xfrm>
                <a:off x="2247900" y="2177542"/>
                <a:ext cx="356147" cy="0"/>
              </a:xfrm>
              <a:prstGeom prst="line">
                <a:avLst/>
              </a:prstGeom>
              <a:noFill/>
              <a:ln w="28575" algn="ctr">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Rectangle 56">
              <a:extLst>
                <a:ext uri="{FF2B5EF4-FFF2-40B4-BE49-F238E27FC236}">
                  <a16:creationId xmlns:a16="http://schemas.microsoft.com/office/drawing/2014/main" id="{5C5F1A32-F401-DBD4-90EC-F7616CE22E7D}"/>
                </a:ext>
              </a:extLst>
            </p:cNvPr>
            <p:cNvSpPr>
              <a:spLocks/>
            </p:cNvSpPr>
            <p:nvPr>
              <p:custDataLst>
                <p:tags r:id="rId12"/>
              </p:custDataLst>
            </p:nvPr>
          </p:nvSpPr>
          <p:spPr bwMode="auto">
            <a:xfrm rot="5400000" flipH="1" flipV="1">
              <a:off x="6803445" y="472764"/>
              <a:ext cx="1752578" cy="2834750"/>
            </a:xfrm>
            <a:prstGeom prst="rect">
              <a:avLst/>
            </a:prstGeom>
            <a:gradFill>
              <a:gsLst>
                <a:gs pos="0">
                  <a:schemeClr val="bg1">
                    <a:lumMod val="85000"/>
                  </a:schemeClr>
                </a:gs>
                <a:gs pos="100000">
                  <a:schemeClr val="bg1"/>
                </a:gs>
              </a:gsLst>
              <a:lin ang="5400000" scaled="0"/>
            </a:gradFill>
            <a:ln>
              <a:noFill/>
            </a:ln>
            <a:effectLst/>
          </p:spPr>
          <p:txBody>
            <a:bodyPr lIns="0" tIns="0" rIns="0" bIns="0" anchor="ctr"/>
            <a:lstStyle/>
            <a:p>
              <a:pPr algn="ctr" eaLnBrk="1" hangingPunct="1">
                <a:defRPr/>
              </a:pPr>
              <a:endParaRPr lang="en-US" sz="1400" b="0"/>
            </a:p>
          </p:txBody>
        </p:sp>
        <p:cxnSp>
          <p:nvCxnSpPr>
            <p:cNvPr id="59" name="Straight Connector 4">
              <a:extLst>
                <a:ext uri="{FF2B5EF4-FFF2-40B4-BE49-F238E27FC236}">
                  <a16:creationId xmlns:a16="http://schemas.microsoft.com/office/drawing/2014/main" id="{0D21AE3C-1E8A-0526-2FBA-2325C445FA86}"/>
                </a:ext>
              </a:extLst>
            </p:cNvPr>
            <p:cNvCxnSpPr>
              <a:cxnSpLocks/>
            </p:cNvCxnSpPr>
            <p:nvPr>
              <p:custDataLst>
                <p:tags r:id="rId13"/>
              </p:custDataLst>
            </p:nvPr>
          </p:nvCxnSpPr>
          <p:spPr bwMode="auto">
            <a:xfrm flipV="1">
              <a:off x="6181396" y="1013850"/>
              <a:ext cx="0" cy="1752578"/>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TextBox 7">
              <a:extLst>
                <a:ext uri="{FF2B5EF4-FFF2-40B4-BE49-F238E27FC236}">
                  <a16:creationId xmlns:a16="http://schemas.microsoft.com/office/drawing/2014/main" id="{4DADF261-8868-92BC-E121-32258FB35B07}"/>
                </a:ext>
              </a:extLst>
            </p:cNvPr>
            <p:cNvSpPr txBox="1">
              <a:spLocks/>
            </p:cNvSpPr>
            <p:nvPr>
              <p:custDataLst>
                <p:tags r:id="rId14"/>
              </p:custDataLst>
            </p:nvPr>
          </p:nvSpPr>
          <p:spPr bwMode="auto">
            <a:xfrm>
              <a:off x="6337822" y="1854454"/>
              <a:ext cx="189063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spcBef>
                  <a:spcPts val="200"/>
                </a:spcBef>
                <a:spcAft>
                  <a:spcPct val="0"/>
                </a:spcAft>
                <a:buNone/>
              </a:pPr>
              <a:endParaRPr lang="en-US" altLang="en-US" sz="1100" b="0" i="0">
                <a:latin typeface="Montserrat" panose="00000500000000000000" pitchFamily="2" charset="0"/>
              </a:endParaRPr>
            </a:p>
          </p:txBody>
        </p:sp>
      </p:grpSp>
      <p:grpSp>
        <p:nvGrpSpPr>
          <p:cNvPr id="24" name="Group 7">
            <a:extLst>
              <a:ext uri="{FF2B5EF4-FFF2-40B4-BE49-F238E27FC236}">
                <a16:creationId xmlns:a16="http://schemas.microsoft.com/office/drawing/2014/main" id="{F0ED947B-426F-F204-2C01-41C07FF01DFB}"/>
              </a:ext>
            </a:extLst>
          </p:cNvPr>
          <p:cNvGrpSpPr>
            <a:grpSpLocks/>
          </p:cNvGrpSpPr>
          <p:nvPr>
            <p:custDataLst>
              <p:tags r:id="rId2"/>
            </p:custDataLst>
          </p:nvPr>
        </p:nvGrpSpPr>
        <p:grpSpPr bwMode="auto">
          <a:xfrm>
            <a:off x="5217312" y="3448800"/>
            <a:ext cx="3266169" cy="1214418"/>
            <a:chOff x="5217891" y="4305229"/>
            <a:chExt cx="3266677" cy="1214904"/>
          </a:xfrm>
        </p:grpSpPr>
        <p:sp>
          <p:nvSpPr>
            <p:cNvPr id="25" name="Rectangle 24">
              <a:extLst>
                <a:ext uri="{FF2B5EF4-FFF2-40B4-BE49-F238E27FC236}">
                  <a16:creationId xmlns:a16="http://schemas.microsoft.com/office/drawing/2014/main" id="{F295C6A8-0E98-1756-7084-48E1E3CF7089}"/>
                </a:ext>
              </a:extLst>
            </p:cNvPr>
            <p:cNvSpPr>
              <a:spLocks/>
            </p:cNvSpPr>
            <p:nvPr>
              <p:custDataLst>
                <p:tags r:id="rId6"/>
              </p:custDataLst>
            </p:nvPr>
          </p:nvSpPr>
          <p:spPr bwMode="auto">
            <a:xfrm rot="5400000" flipH="1" flipV="1">
              <a:off x="6495436" y="3531001"/>
              <a:ext cx="1214904" cy="2763360"/>
            </a:xfrm>
            <a:prstGeom prst="rect">
              <a:avLst/>
            </a:prstGeom>
            <a:gradFill>
              <a:gsLst>
                <a:gs pos="0">
                  <a:schemeClr val="bg1">
                    <a:lumMod val="85000"/>
                  </a:schemeClr>
                </a:gs>
                <a:gs pos="100000">
                  <a:schemeClr val="bg1"/>
                </a:gs>
              </a:gsLst>
              <a:lin ang="5400000" scaled="0"/>
            </a:gradFill>
            <a:ln>
              <a:noFill/>
            </a:ln>
            <a:effectLst/>
          </p:spPr>
          <p:txBody>
            <a:bodyPr lIns="0" tIns="0" rIns="0" bIns="0" anchor="ctr"/>
            <a:lstStyle/>
            <a:p>
              <a:pPr algn="ctr" eaLnBrk="1" hangingPunct="1">
                <a:defRPr/>
              </a:pPr>
              <a:endParaRPr lang="en-US" sz="1400" b="0"/>
            </a:p>
          </p:txBody>
        </p:sp>
        <p:grpSp>
          <p:nvGrpSpPr>
            <p:cNvPr id="27" name="Group 67">
              <a:extLst>
                <a:ext uri="{FF2B5EF4-FFF2-40B4-BE49-F238E27FC236}">
                  <a16:creationId xmlns:a16="http://schemas.microsoft.com/office/drawing/2014/main" id="{E3DCC40A-E5A2-1685-CE13-0AEF5CCD9383}"/>
                </a:ext>
              </a:extLst>
            </p:cNvPr>
            <p:cNvGrpSpPr>
              <a:grpSpLocks/>
            </p:cNvGrpSpPr>
            <p:nvPr>
              <p:custDataLst>
                <p:tags r:id="rId7"/>
              </p:custDataLst>
            </p:nvPr>
          </p:nvGrpSpPr>
          <p:grpSpPr bwMode="auto">
            <a:xfrm flipH="1">
              <a:off x="5217891" y="4587434"/>
              <a:ext cx="412863" cy="167609"/>
              <a:chOff x="2269874" y="2009933"/>
              <a:chExt cx="412863" cy="167609"/>
            </a:xfrm>
          </p:grpSpPr>
          <p:sp>
            <p:nvSpPr>
              <p:cNvPr id="32" name="Oval 9">
                <a:extLst>
                  <a:ext uri="{FF2B5EF4-FFF2-40B4-BE49-F238E27FC236}">
                    <a16:creationId xmlns:a16="http://schemas.microsoft.com/office/drawing/2014/main" id="{F0CB495A-4E84-8A63-44BC-EEFEE4F2FB7A}"/>
                  </a:ext>
                </a:extLst>
              </p:cNvPr>
              <p:cNvSpPr>
                <a:spLocks noChangeArrowheads="1"/>
              </p:cNvSpPr>
              <p:nvPr>
                <p:custDataLst>
                  <p:tags r:id="rId9"/>
                </p:custDataLst>
              </p:nvPr>
            </p:nvSpPr>
            <p:spPr bwMode="auto">
              <a:xfrm rot="16200000" flipH="1">
                <a:off x="2515245" y="2010051"/>
                <a:ext cx="167609" cy="1673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endParaRPr lang="en-US" altLang="en-US" sz="1200" b="0" i="0"/>
              </a:p>
            </p:txBody>
          </p:sp>
          <p:cxnSp>
            <p:nvCxnSpPr>
              <p:cNvPr id="33" name="Straight Connector 7">
                <a:extLst>
                  <a:ext uri="{FF2B5EF4-FFF2-40B4-BE49-F238E27FC236}">
                    <a16:creationId xmlns:a16="http://schemas.microsoft.com/office/drawing/2014/main" id="{FA7CA769-DA49-9AD3-F991-1076E616683D}"/>
                  </a:ext>
                </a:extLst>
              </p:cNvPr>
              <p:cNvCxnSpPr>
                <a:cxnSpLocks noChangeShapeType="1"/>
              </p:cNvCxnSpPr>
              <p:nvPr>
                <p:custDataLst>
                  <p:tags r:id="rId10"/>
                </p:custDataLst>
              </p:nvPr>
            </p:nvCxnSpPr>
            <p:spPr bwMode="auto">
              <a:xfrm>
                <a:off x="2269874" y="2027584"/>
                <a:ext cx="355656" cy="0"/>
              </a:xfrm>
              <a:prstGeom prst="line">
                <a:avLst/>
              </a:prstGeom>
              <a:noFill/>
              <a:ln w="28575" algn="ctr">
                <a:solidFill>
                  <a:srgbClr val="B3ECB6"/>
                </a:solidFill>
                <a:round/>
                <a:headEnd/>
                <a:tailEnd type="oval" w="med" len="med"/>
              </a:ln>
              <a:effectLst/>
            </p:spPr>
          </p:cxnSp>
        </p:grpSp>
        <p:cxnSp>
          <p:nvCxnSpPr>
            <p:cNvPr id="31" name="Straight Connector 4">
              <a:extLst>
                <a:ext uri="{FF2B5EF4-FFF2-40B4-BE49-F238E27FC236}">
                  <a16:creationId xmlns:a16="http://schemas.microsoft.com/office/drawing/2014/main" id="{7D19BAA9-FF07-4E94-401D-D079FF93A101}"/>
                </a:ext>
              </a:extLst>
            </p:cNvPr>
            <p:cNvCxnSpPr>
              <a:cxnSpLocks/>
            </p:cNvCxnSpPr>
            <p:nvPr>
              <p:custDataLst>
                <p:tags r:id="rId8"/>
              </p:custDataLst>
            </p:nvPr>
          </p:nvCxnSpPr>
          <p:spPr bwMode="auto">
            <a:xfrm flipV="1">
              <a:off x="5652934" y="4305229"/>
              <a:ext cx="0" cy="1214904"/>
            </a:xfrm>
            <a:prstGeom prst="line">
              <a:avLst/>
            </a:prstGeom>
            <a:noFill/>
            <a:ln w="28575" algn="ctr">
              <a:solidFill>
                <a:srgbClr val="B3ECB6"/>
              </a:solidFill>
              <a:round/>
              <a:headEnd/>
              <a:tailEnd/>
            </a:ln>
            <a:effectLst/>
          </p:spPr>
        </p:cxnSp>
      </p:grpSp>
      <p:sp>
        <p:nvSpPr>
          <p:cNvPr id="73" name="TextBox 7">
            <a:extLst>
              <a:ext uri="{FF2B5EF4-FFF2-40B4-BE49-F238E27FC236}">
                <a16:creationId xmlns:a16="http://schemas.microsoft.com/office/drawing/2014/main" id="{E39B8983-DE77-65AC-6602-2C0D36B40C71}"/>
              </a:ext>
            </a:extLst>
          </p:cNvPr>
          <p:cNvSpPr txBox="1">
            <a:spLocks/>
          </p:cNvSpPr>
          <p:nvPr>
            <p:custDataLst>
              <p:tags r:id="rId3"/>
            </p:custDataLst>
          </p:nvPr>
        </p:nvSpPr>
        <p:spPr bwMode="auto">
          <a:xfrm>
            <a:off x="5794168" y="1237625"/>
            <a:ext cx="2720237"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171450" indent="-171450">
              <a:spcBef>
                <a:spcPts val="200"/>
              </a:spcBef>
              <a:spcAft>
                <a:spcPct val="0"/>
              </a:spcAft>
              <a:buClr>
                <a:schemeClr val="tx1">
                  <a:lumMod val="50000"/>
                </a:schemeClr>
              </a:buClr>
              <a:buFont typeface="Wingdings" panose="05000000000000000000" pitchFamily="2" charset="2"/>
              <a:buChar char="§"/>
            </a:pPr>
            <a:r>
              <a:rPr lang="en-US" altLang="en-US" sz="1200" i="0">
                <a:solidFill>
                  <a:schemeClr val="tx1">
                    <a:lumMod val="50000"/>
                  </a:schemeClr>
                </a:solidFill>
                <a:latin typeface="Montserrat" panose="00000500000000000000" pitchFamily="2" charset="0"/>
              </a:rPr>
              <a:t>Office Layout Issues </a:t>
            </a:r>
            <a:r>
              <a:rPr lang="en-US" altLang="en-US" sz="1400" i="0">
                <a:solidFill>
                  <a:schemeClr val="tx1">
                    <a:lumMod val="50000"/>
                  </a:schemeClr>
                </a:solidFill>
                <a:latin typeface="Montserrat" panose="00000500000000000000" pitchFamily="2" charset="0"/>
              </a:rPr>
              <a:t>- </a:t>
            </a:r>
            <a:r>
              <a:rPr lang="en-US" altLang="en-US" sz="1100" b="0" i="0">
                <a:solidFill>
                  <a:schemeClr val="bg2">
                    <a:lumMod val="60000"/>
                    <a:lumOff val="40000"/>
                  </a:schemeClr>
                </a:solidFill>
                <a:latin typeface="Montserrat" panose="00000500000000000000" pitchFamily="2" charset="0"/>
              </a:rPr>
              <a:t>Approx. </a:t>
            </a:r>
            <a:r>
              <a:rPr lang="en-US" altLang="en-US" sz="1200" i="0">
                <a:solidFill>
                  <a:schemeClr val="tx1">
                    <a:lumMod val="50000"/>
                  </a:schemeClr>
                </a:solidFill>
                <a:latin typeface="Montserrat" panose="00000500000000000000" pitchFamily="2" charset="0"/>
              </a:rPr>
              <a:t>1 Productive Hour Lost</a:t>
            </a:r>
            <a:r>
              <a:rPr lang="en-US" altLang="en-US" sz="1100" i="0">
                <a:solidFill>
                  <a:schemeClr val="tx1">
                    <a:lumMod val="50000"/>
                  </a:schemeClr>
                </a:solidFill>
                <a:latin typeface="Montserrat" panose="00000500000000000000" pitchFamily="2" charset="0"/>
              </a:rPr>
              <a:t> </a:t>
            </a:r>
            <a:r>
              <a:rPr lang="en-US" altLang="en-US" sz="900" b="0" i="0" baseline="30000">
                <a:solidFill>
                  <a:schemeClr val="tx1">
                    <a:lumMod val="50000"/>
                  </a:schemeClr>
                </a:solidFill>
                <a:latin typeface="Montserrat" panose="00000500000000000000" pitchFamily="2" charset="0"/>
              </a:rPr>
              <a:t>[1]</a:t>
            </a:r>
          </a:p>
          <a:p>
            <a:pPr marL="171450" indent="-171450">
              <a:spcBef>
                <a:spcPts val="200"/>
              </a:spcBef>
              <a:spcAft>
                <a:spcPct val="0"/>
              </a:spcAft>
              <a:buClr>
                <a:schemeClr val="tx1">
                  <a:lumMod val="50000"/>
                </a:schemeClr>
              </a:buClr>
              <a:buFont typeface="Wingdings" panose="05000000000000000000" pitchFamily="2" charset="2"/>
              <a:buChar char="§"/>
            </a:pPr>
            <a:endParaRPr lang="en-US" altLang="en-US" sz="1100" b="0" i="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endParaRPr lang="en-US" altLang="en-US" sz="1100" b="0" i="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r>
              <a:rPr lang="en-US" altLang="en-US" sz="1200" i="0">
                <a:solidFill>
                  <a:schemeClr val="tx1">
                    <a:lumMod val="50000"/>
                  </a:schemeClr>
                </a:solidFill>
                <a:latin typeface="Montserrat" panose="00000500000000000000" pitchFamily="2" charset="0"/>
              </a:rPr>
              <a:t>Visitor Distractions </a:t>
            </a:r>
            <a:r>
              <a:rPr lang="en-US" altLang="en-US" sz="1100" b="0" i="0">
                <a:solidFill>
                  <a:schemeClr val="tx1">
                    <a:lumMod val="50000"/>
                  </a:schemeClr>
                </a:solidFill>
                <a:latin typeface="Montserrat" panose="00000500000000000000" pitchFamily="2" charset="0"/>
              </a:rPr>
              <a:t>- </a:t>
            </a:r>
            <a:r>
              <a:rPr lang="en-US" altLang="en-US" sz="1100" b="0" i="0">
                <a:solidFill>
                  <a:schemeClr val="bg2">
                    <a:lumMod val="60000"/>
                    <a:lumOff val="40000"/>
                  </a:schemeClr>
                </a:solidFill>
                <a:latin typeface="Montserrat" panose="00000500000000000000" pitchFamily="2" charset="0"/>
              </a:rPr>
              <a:t>More than </a:t>
            </a:r>
            <a:r>
              <a:rPr lang="en-US" altLang="en-US" sz="1200" i="0">
                <a:solidFill>
                  <a:schemeClr val="tx1">
                    <a:lumMod val="50000"/>
                  </a:schemeClr>
                </a:solidFill>
                <a:latin typeface="Montserrat" panose="00000500000000000000" pitchFamily="2" charset="0"/>
              </a:rPr>
              <a:t>2 Productive Hours Lost </a:t>
            </a:r>
            <a:r>
              <a:rPr lang="en-US" altLang="en-US" sz="900" b="0" i="0" baseline="30000">
                <a:solidFill>
                  <a:schemeClr val="tx1">
                    <a:lumMod val="50000"/>
                  </a:schemeClr>
                </a:solidFill>
                <a:latin typeface="Montserrat" panose="00000500000000000000" pitchFamily="2" charset="0"/>
              </a:rPr>
              <a:t>[1]</a:t>
            </a:r>
            <a:r>
              <a:rPr lang="en-US" altLang="en-US" sz="1200" i="0">
                <a:solidFill>
                  <a:schemeClr val="tx1">
                    <a:lumMod val="50000"/>
                  </a:schemeClr>
                </a:solidFill>
                <a:latin typeface="Montserrat" panose="00000500000000000000" pitchFamily="2" charset="0"/>
              </a:rPr>
              <a:t> </a:t>
            </a:r>
            <a:endParaRPr lang="en-US" altLang="en-US" sz="1100" b="0" i="0">
              <a:solidFill>
                <a:schemeClr val="bg2">
                  <a:lumMod val="60000"/>
                  <a:lumOff val="40000"/>
                </a:schemeClr>
              </a:solidFill>
              <a:latin typeface="Montserrat" panose="00000500000000000000" pitchFamily="2" charset="0"/>
            </a:endParaRPr>
          </a:p>
        </p:txBody>
      </p:sp>
      <p:sp>
        <p:nvSpPr>
          <p:cNvPr id="87" name="TextBox 7">
            <a:extLst>
              <a:ext uri="{FF2B5EF4-FFF2-40B4-BE49-F238E27FC236}">
                <a16:creationId xmlns:a16="http://schemas.microsoft.com/office/drawing/2014/main" id="{3C7B8F76-76F8-9263-578B-D8FF2818A74D}"/>
              </a:ext>
            </a:extLst>
          </p:cNvPr>
          <p:cNvSpPr txBox="1">
            <a:spLocks/>
          </p:cNvSpPr>
          <p:nvPr>
            <p:custDataLst>
              <p:tags r:id="rId4"/>
            </p:custDataLst>
          </p:nvPr>
        </p:nvSpPr>
        <p:spPr bwMode="auto">
          <a:xfrm>
            <a:off x="5808713" y="3676418"/>
            <a:ext cx="2561303" cy="759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171450" indent="-171450">
              <a:spcBef>
                <a:spcPts val="200"/>
              </a:spcBef>
              <a:spcAft>
                <a:spcPct val="0"/>
              </a:spcAft>
              <a:buClr>
                <a:schemeClr val="tx1">
                  <a:lumMod val="50000"/>
                </a:schemeClr>
              </a:buClr>
              <a:buFont typeface="Wingdings" panose="05000000000000000000" pitchFamily="2" charset="2"/>
              <a:buChar char="§"/>
            </a:pPr>
            <a:r>
              <a:rPr lang="en-US" altLang="en-US" sz="1100" b="0" i="0">
                <a:solidFill>
                  <a:schemeClr val="bg2">
                    <a:lumMod val="60000"/>
                    <a:lumOff val="40000"/>
                  </a:schemeClr>
                </a:solidFill>
                <a:latin typeface="Montserrat" panose="00000500000000000000" pitchFamily="2" charset="0"/>
              </a:rPr>
              <a:t>Facilitate</a:t>
            </a:r>
            <a:r>
              <a:rPr lang="en-US" altLang="en-US" sz="1100" i="0">
                <a:solidFill>
                  <a:schemeClr val="bg2">
                    <a:lumMod val="60000"/>
                    <a:lumOff val="40000"/>
                  </a:schemeClr>
                </a:solidFill>
                <a:latin typeface="Montserrat" panose="00000500000000000000" pitchFamily="2" charset="0"/>
              </a:rPr>
              <a:t> </a:t>
            </a:r>
            <a:r>
              <a:rPr lang="en-US" altLang="en-US" sz="1200" i="0">
                <a:solidFill>
                  <a:schemeClr val="tx1">
                    <a:lumMod val="50000"/>
                  </a:schemeClr>
                </a:solidFill>
                <a:latin typeface="Montserrat" panose="00000500000000000000" pitchFamily="2" charset="0"/>
              </a:rPr>
              <a:t>easy navigation </a:t>
            </a:r>
            <a:r>
              <a:rPr lang="en-US" altLang="en-US" sz="1100" b="0" i="0">
                <a:solidFill>
                  <a:schemeClr val="bg2">
                    <a:lumMod val="60000"/>
                    <a:lumOff val="40000"/>
                  </a:schemeClr>
                </a:solidFill>
                <a:latin typeface="Montserrat" panose="00000500000000000000" pitchFamily="2" charset="0"/>
              </a:rPr>
              <a:t>at the </a:t>
            </a:r>
            <a:r>
              <a:rPr lang="en-US" altLang="en-US" sz="1100" i="0">
                <a:solidFill>
                  <a:schemeClr val="tx1">
                    <a:lumMod val="50000"/>
                  </a:schemeClr>
                </a:solidFill>
                <a:latin typeface="Montserrat" panose="00000500000000000000" pitchFamily="2" charset="0"/>
              </a:rPr>
              <a:t>office</a:t>
            </a:r>
          </a:p>
          <a:p>
            <a:pPr marL="171450" indent="-171450">
              <a:spcBef>
                <a:spcPts val="200"/>
              </a:spcBef>
              <a:spcAft>
                <a:spcPct val="0"/>
              </a:spcAft>
              <a:buClr>
                <a:schemeClr val="tx1">
                  <a:lumMod val="50000"/>
                </a:schemeClr>
              </a:buClr>
              <a:buFont typeface="Wingdings" panose="05000000000000000000" pitchFamily="2" charset="2"/>
              <a:buChar char="§"/>
            </a:pPr>
            <a:endParaRPr lang="en-US" altLang="en-US" sz="1100" b="0" i="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r>
              <a:rPr lang="en-US" altLang="en-US" sz="1100" b="0" i="0">
                <a:solidFill>
                  <a:schemeClr val="bg2">
                    <a:lumMod val="60000"/>
                    <a:lumOff val="40000"/>
                  </a:schemeClr>
                </a:solidFill>
                <a:latin typeface="Montserrat" panose="00000500000000000000" pitchFamily="2" charset="0"/>
              </a:rPr>
              <a:t>Foster </a:t>
            </a:r>
            <a:r>
              <a:rPr lang="en-US" altLang="en-US" sz="1200" i="0">
                <a:solidFill>
                  <a:schemeClr val="tx1">
                    <a:lumMod val="50000"/>
                  </a:schemeClr>
                </a:solidFill>
                <a:latin typeface="Montserrat" panose="00000500000000000000" pitchFamily="2" charset="0"/>
              </a:rPr>
              <a:t>effective collaboration</a:t>
            </a:r>
            <a:endParaRPr lang="en-US" altLang="en-US" sz="1100" i="0">
              <a:solidFill>
                <a:schemeClr val="tx1">
                  <a:lumMod val="50000"/>
                </a:schemeClr>
              </a:solidFill>
              <a:latin typeface="Montserrat" panose="00000500000000000000" pitchFamily="2" charset="0"/>
            </a:endParaRPr>
          </a:p>
        </p:txBody>
      </p:sp>
      <p:sp>
        <p:nvSpPr>
          <p:cNvPr id="3" name="Title 2">
            <a:extLst>
              <a:ext uri="{FF2B5EF4-FFF2-40B4-BE49-F238E27FC236}">
                <a16:creationId xmlns:a16="http://schemas.microsoft.com/office/drawing/2014/main" id="{62A1BD13-29CB-D6ED-22CC-D90A70D0279D}"/>
              </a:ext>
            </a:extLst>
          </p:cNvPr>
          <p:cNvSpPr>
            <a:spLocks noGrp="1"/>
          </p:cNvSpPr>
          <p:nvPr>
            <p:ph type="title" idx="4294967295"/>
          </p:nvPr>
        </p:nvSpPr>
        <p:spPr>
          <a:xfrm>
            <a:off x="309602" y="1161"/>
            <a:ext cx="7643254" cy="731837"/>
          </a:xfrm>
        </p:spPr>
        <p:txBody>
          <a:bodyPr vert="horz"/>
          <a:lstStyle/>
          <a:p>
            <a:r>
              <a:rPr lang="en-US" sz="1600">
                <a:solidFill>
                  <a:srgbClr val="000000"/>
                </a:solidFill>
              </a:rPr>
              <a:t>Personal Assistant for every employee - facilitate seamless navigation &amp; collaboration with coworkers around the office</a:t>
            </a:r>
          </a:p>
        </p:txBody>
      </p:sp>
      <p:grpSp>
        <p:nvGrpSpPr>
          <p:cNvPr id="11" name="Group 5">
            <a:extLst>
              <a:ext uri="{FF2B5EF4-FFF2-40B4-BE49-F238E27FC236}">
                <a16:creationId xmlns:a16="http://schemas.microsoft.com/office/drawing/2014/main" id="{0232F826-BE6B-B64C-5E85-DA2DC55DBA89}"/>
              </a:ext>
            </a:extLst>
          </p:cNvPr>
          <p:cNvGrpSpPr>
            <a:grpSpLocks/>
          </p:cNvGrpSpPr>
          <p:nvPr/>
        </p:nvGrpSpPr>
        <p:grpSpPr bwMode="auto">
          <a:xfrm>
            <a:off x="3017915" y="1360665"/>
            <a:ext cx="2534784" cy="2604230"/>
            <a:chOff x="3096650" y="1731140"/>
            <a:chExt cx="3155009" cy="3202091"/>
          </a:xfrm>
        </p:grpSpPr>
        <p:sp>
          <p:nvSpPr>
            <p:cNvPr id="20" name="Oval 3">
              <a:extLst>
                <a:ext uri="{FF2B5EF4-FFF2-40B4-BE49-F238E27FC236}">
                  <a16:creationId xmlns:a16="http://schemas.microsoft.com/office/drawing/2014/main" id="{B951EE68-AB38-8AB1-38C0-77F985312A08}"/>
                </a:ext>
              </a:extLst>
            </p:cNvPr>
            <p:cNvSpPr>
              <a:spLocks noChangeArrowheads="1"/>
            </p:cNvSpPr>
            <p:nvPr/>
          </p:nvSpPr>
          <p:spPr bwMode="auto">
            <a:xfrm>
              <a:off x="3096650" y="2591084"/>
              <a:ext cx="1513295" cy="1474820"/>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400" i="0">
                  <a:solidFill>
                    <a:schemeClr val="bg1"/>
                  </a:solidFill>
                  <a:latin typeface="Montserrat" panose="00000500000000000000" pitchFamily="2" charset="0"/>
                </a:rPr>
                <a:t>Initiatives</a:t>
              </a:r>
            </a:p>
          </p:txBody>
        </p:sp>
        <p:sp>
          <p:nvSpPr>
            <p:cNvPr id="21" name="Oval 47">
              <a:extLst>
                <a:ext uri="{FF2B5EF4-FFF2-40B4-BE49-F238E27FC236}">
                  <a16:creationId xmlns:a16="http://schemas.microsoft.com/office/drawing/2014/main" id="{90B4EF33-158D-5480-D8C1-7533D1B16D9B}"/>
                </a:ext>
              </a:extLst>
            </p:cNvPr>
            <p:cNvSpPr>
              <a:spLocks noChangeArrowheads="1"/>
            </p:cNvSpPr>
            <p:nvPr/>
          </p:nvSpPr>
          <p:spPr bwMode="auto">
            <a:xfrm>
              <a:off x="4699933" y="1731140"/>
              <a:ext cx="1513295" cy="1474820"/>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400" i="0">
                  <a:solidFill>
                    <a:schemeClr val="bg1"/>
                  </a:solidFill>
                  <a:latin typeface="Montserrat" panose="00000500000000000000" pitchFamily="2" charset="0"/>
                </a:rPr>
                <a:t>Rationale</a:t>
              </a:r>
              <a:endParaRPr lang="en-US" altLang="en-US" i="0">
                <a:solidFill>
                  <a:schemeClr val="bg1"/>
                </a:solidFill>
                <a:latin typeface="Montserrat" panose="00000500000000000000" pitchFamily="2" charset="0"/>
              </a:endParaRPr>
            </a:p>
          </p:txBody>
        </p:sp>
        <p:sp>
          <p:nvSpPr>
            <p:cNvPr id="22" name="Oval 21">
              <a:extLst>
                <a:ext uri="{FF2B5EF4-FFF2-40B4-BE49-F238E27FC236}">
                  <a16:creationId xmlns:a16="http://schemas.microsoft.com/office/drawing/2014/main" id="{E2A891C9-074E-59E5-BE4D-16A2BB47B048}"/>
                </a:ext>
              </a:extLst>
            </p:cNvPr>
            <p:cNvSpPr/>
            <p:nvPr/>
          </p:nvSpPr>
          <p:spPr bwMode="auto">
            <a:xfrm>
              <a:off x="4737933" y="3458416"/>
              <a:ext cx="1513726" cy="1474815"/>
            </a:xfrm>
            <a:prstGeom prst="ellipse">
              <a:avLst/>
            </a:prstGeom>
            <a:solidFill>
              <a:schemeClr val="accent1">
                <a:lumMod val="60000"/>
                <a:lumOff val="40000"/>
              </a:schemeClr>
            </a:solidFill>
            <a:ln>
              <a:noFill/>
            </a:ln>
            <a:effectLst/>
          </p:spPr>
          <p:txBody>
            <a:bodyPr wrap="none" lIns="0" tIns="0" rIns="0" bIns="0" anchor="ctr"/>
            <a:lstStyle/>
            <a:p>
              <a:pPr algn="ctr" eaLnBrk="1" hangingPunct="1">
                <a:defRPr/>
              </a:pPr>
              <a:r>
                <a:rPr lang="en-US" b="1">
                  <a:solidFill>
                    <a:schemeClr val="tx1">
                      <a:lumMod val="50000"/>
                    </a:schemeClr>
                  </a:solidFill>
                  <a:latin typeface="Montserrat" panose="00000500000000000000" pitchFamily="2" charset="0"/>
                  <a:cs typeface="Arial" charset="0"/>
                </a:rPr>
                <a:t>Impact</a:t>
              </a:r>
            </a:p>
          </p:txBody>
        </p:sp>
      </p:grpSp>
      <p:grpSp>
        <p:nvGrpSpPr>
          <p:cNvPr id="14" name="Group 13">
            <a:extLst>
              <a:ext uri="{FF2B5EF4-FFF2-40B4-BE49-F238E27FC236}">
                <a16:creationId xmlns:a16="http://schemas.microsoft.com/office/drawing/2014/main" id="{050B3CE2-F980-F0E2-4F87-7456A8BAC940}"/>
              </a:ext>
            </a:extLst>
          </p:cNvPr>
          <p:cNvGrpSpPr/>
          <p:nvPr/>
        </p:nvGrpSpPr>
        <p:grpSpPr>
          <a:xfrm>
            <a:off x="254807" y="2195547"/>
            <a:ext cx="2763106" cy="928459"/>
            <a:chOff x="556941" y="2249033"/>
            <a:chExt cx="2763106" cy="928459"/>
          </a:xfrm>
        </p:grpSpPr>
        <p:pic>
          <p:nvPicPr>
            <p:cNvPr id="116" name="Graphic 115" descr="Robot outline">
              <a:extLst>
                <a:ext uri="{FF2B5EF4-FFF2-40B4-BE49-F238E27FC236}">
                  <a16:creationId xmlns:a16="http://schemas.microsoft.com/office/drawing/2014/main" id="{A1A78884-635D-7B81-90C8-E7BDD1EB3A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46683" y="2492541"/>
              <a:ext cx="441445" cy="441445"/>
            </a:xfrm>
            <a:prstGeom prst="rect">
              <a:avLst/>
            </a:prstGeom>
          </p:spPr>
        </p:pic>
        <p:cxnSp>
          <p:nvCxnSpPr>
            <p:cNvPr id="118" name="Straight Connector 117">
              <a:extLst>
                <a:ext uri="{FF2B5EF4-FFF2-40B4-BE49-F238E27FC236}">
                  <a16:creationId xmlns:a16="http://schemas.microsoft.com/office/drawing/2014/main" id="{E0A1600F-CD1C-36CE-11DE-472FAF1EC878}"/>
                </a:ext>
              </a:extLst>
            </p:cNvPr>
            <p:cNvCxnSpPr>
              <a:cxnSpLocks/>
              <a:endCxn id="116" idx="3"/>
            </p:cNvCxnSpPr>
            <p:nvPr/>
          </p:nvCxnSpPr>
          <p:spPr>
            <a:xfrm flipH="1">
              <a:off x="2388128" y="2713264"/>
              <a:ext cx="931919" cy="0"/>
            </a:xfrm>
            <a:prstGeom prst="line">
              <a:avLst/>
            </a:prstGeom>
            <a:ln w="28575">
              <a:solidFill>
                <a:srgbClr val="B2D190"/>
              </a:solidFill>
            </a:ln>
          </p:spPr>
          <p:style>
            <a:lnRef idx="1">
              <a:schemeClr val="accent1"/>
            </a:lnRef>
            <a:fillRef idx="0">
              <a:schemeClr val="accent1"/>
            </a:fillRef>
            <a:effectRef idx="0">
              <a:schemeClr val="accent1"/>
            </a:effectRef>
            <a:fontRef idx="minor">
              <a:schemeClr val="tx1"/>
            </a:fontRef>
          </p:style>
        </p:cxnSp>
        <p:sp>
          <p:nvSpPr>
            <p:cNvPr id="120" name="TextBox 7">
              <a:extLst>
                <a:ext uri="{FF2B5EF4-FFF2-40B4-BE49-F238E27FC236}">
                  <a16:creationId xmlns:a16="http://schemas.microsoft.com/office/drawing/2014/main" id="{88B6507C-E1A4-EE31-50D6-BF71BBCA20CE}"/>
                </a:ext>
              </a:extLst>
            </p:cNvPr>
            <p:cNvSpPr txBox="1">
              <a:spLocks/>
            </p:cNvSpPr>
            <p:nvPr>
              <p:custDataLst>
                <p:tags r:id="rId5"/>
              </p:custDataLst>
            </p:nvPr>
          </p:nvSpPr>
          <p:spPr bwMode="auto">
            <a:xfrm>
              <a:off x="556941" y="2249033"/>
              <a:ext cx="1504401" cy="928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a:spcBef>
                  <a:spcPts val="200"/>
                </a:spcBef>
                <a:spcAft>
                  <a:spcPct val="0"/>
                </a:spcAft>
                <a:buClr>
                  <a:schemeClr val="tx1"/>
                </a:buClr>
                <a:buNone/>
              </a:pPr>
              <a:r>
                <a:rPr lang="en-US" altLang="en-US" sz="1200" i="0">
                  <a:solidFill>
                    <a:schemeClr val="tx1">
                      <a:lumMod val="50000"/>
                    </a:schemeClr>
                  </a:solidFill>
                  <a:latin typeface="Montserrat" panose="00000500000000000000" pitchFamily="2" charset="0"/>
                </a:rPr>
                <a:t>Workforce Copilot</a:t>
              </a:r>
            </a:p>
            <a:p>
              <a:pPr algn="ctr">
                <a:spcBef>
                  <a:spcPts val="200"/>
                </a:spcBef>
                <a:spcAft>
                  <a:spcPct val="0"/>
                </a:spcAft>
                <a:buClr>
                  <a:schemeClr val="tx1"/>
                </a:buClr>
                <a:buNone/>
              </a:pPr>
              <a:r>
                <a:rPr lang="en-US" altLang="en-US" sz="1200" i="0">
                  <a:solidFill>
                    <a:schemeClr val="tx1">
                      <a:lumMod val="50000"/>
                    </a:schemeClr>
                  </a:solidFill>
                  <a:latin typeface="Montserrat" panose="00000500000000000000" pitchFamily="2" charset="0"/>
                </a:rPr>
                <a:t> </a:t>
              </a:r>
            </a:p>
            <a:p>
              <a:pPr algn="ctr">
                <a:spcBef>
                  <a:spcPts val="200"/>
                </a:spcBef>
                <a:spcAft>
                  <a:spcPct val="0"/>
                </a:spcAft>
                <a:buClr>
                  <a:schemeClr val="tx1"/>
                </a:buClr>
                <a:buNone/>
              </a:pPr>
              <a:r>
                <a:rPr lang="en-US" altLang="en-US" sz="1100" b="0" i="0">
                  <a:solidFill>
                    <a:schemeClr val="bg2">
                      <a:lumMod val="60000"/>
                      <a:lumOff val="40000"/>
                    </a:schemeClr>
                  </a:solidFill>
                  <a:latin typeface="Montserrat" panose="00000500000000000000" pitchFamily="2" charset="0"/>
                </a:rPr>
                <a:t>A generative AI driven personal office assistant</a:t>
              </a:r>
            </a:p>
          </p:txBody>
        </p:sp>
      </p:grpSp>
      <p:sp>
        <p:nvSpPr>
          <p:cNvPr id="2" name="Slide Number Placeholder 1">
            <a:extLst>
              <a:ext uri="{FF2B5EF4-FFF2-40B4-BE49-F238E27FC236}">
                <a16:creationId xmlns:a16="http://schemas.microsoft.com/office/drawing/2014/main" id="{73E79F59-8D2B-F0E6-C03B-17C466EF471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12" name="TextBox 11">
            <a:extLst>
              <a:ext uri="{FF2B5EF4-FFF2-40B4-BE49-F238E27FC236}">
                <a16:creationId xmlns:a16="http://schemas.microsoft.com/office/drawing/2014/main" id="{D236D38C-3EC1-A092-FDA1-8D2FD505BA2C}"/>
              </a:ext>
            </a:extLst>
          </p:cNvPr>
          <p:cNvSpPr txBox="1"/>
          <p:nvPr/>
        </p:nvSpPr>
        <p:spPr>
          <a:xfrm>
            <a:off x="0" y="4968235"/>
            <a:ext cx="5286895" cy="169277"/>
          </a:xfrm>
          <a:prstGeom prst="rect">
            <a:avLst/>
          </a:prstGeom>
          <a:noFill/>
        </p:spPr>
        <p:txBody>
          <a:bodyPr wrap="square" rtlCol="0">
            <a:spAutoFit/>
          </a:bodyPr>
          <a:lstStyle/>
          <a:p>
            <a:r>
              <a:rPr lang="en-US" sz="500">
                <a:latin typeface="Montserrat" panose="00000500000000000000" pitchFamily="2" charset="0"/>
              </a:rPr>
              <a:t>[1] Calculated as Per Week Per Employee</a:t>
            </a:r>
          </a:p>
        </p:txBody>
      </p:sp>
    </p:spTree>
    <p:extLst>
      <p:ext uri="{BB962C8B-B14F-4D97-AF65-F5344CB8AC3E}">
        <p14:creationId xmlns:p14="http://schemas.microsoft.com/office/powerpoint/2010/main" val="2612747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AEAF96-EC2A-9A94-0A5B-0779512E04DE}"/>
              </a:ext>
            </a:extLst>
          </p:cNvPr>
          <p:cNvSpPr>
            <a:spLocks noGrp="1"/>
          </p:cNvSpPr>
          <p:nvPr>
            <p:ph type="sldNum" idx="10"/>
          </p:nvPr>
        </p:nvSpPr>
        <p:spPr/>
        <p:txBody>
          <a:bodyPr/>
          <a:lstStyle/>
          <a:p>
            <a:pPr algn="r"/>
            <a:fld id="{00000000-1234-1234-1234-123412341234}" type="slidenum">
              <a:rPr lang="en" smtClean="0"/>
              <a:pPr algn="r"/>
              <a:t>2</a:t>
            </a:fld>
            <a:endParaRPr lang="en"/>
          </a:p>
        </p:txBody>
      </p:sp>
      <p:sp>
        <p:nvSpPr>
          <p:cNvPr id="3" name="TextBox 2">
            <a:extLst>
              <a:ext uri="{FF2B5EF4-FFF2-40B4-BE49-F238E27FC236}">
                <a16:creationId xmlns:a16="http://schemas.microsoft.com/office/drawing/2014/main" id="{9EF7ED2B-8967-C81B-764E-0B255642FD20}"/>
              </a:ext>
            </a:extLst>
          </p:cNvPr>
          <p:cNvSpPr txBox="1"/>
          <p:nvPr/>
        </p:nvSpPr>
        <p:spPr>
          <a:xfrm>
            <a:off x="1540001" y="3725204"/>
            <a:ext cx="1385958" cy="523220"/>
          </a:xfrm>
          <a:prstGeom prst="rect">
            <a:avLst/>
          </a:prstGeom>
          <a:noFill/>
          <a:ln w="12700">
            <a:solidFill>
              <a:schemeClr val="bg2">
                <a:lumMod val="50000"/>
              </a:schemeClr>
            </a:solidFill>
          </a:ln>
        </p:spPr>
        <p:txBody>
          <a:bodyPr wrap="square" rtlCol="0">
            <a:spAutoFit/>
          </a:bodyPr>
          <a:lstStyle/>
          <a:p>
            <a:pPr algn="ctr"/>
            <a:r>
              <a:rPr lang="en-US">
                <a:latin typeface="Montserrat" panose="00000500000000000000" pitchFamily="2" charset="0"/>
              </a:rPr>
              <a:t>Ritwik Roy Chowdhury</a:t>
            </a:r>
          </a:p>
        </p:txBody>
      </p:sp>
      <p:sp>
        <p:nvSpPr>
          <p:cNvPr id="4" name="TextBox 3">
            <a:extLst>
              <a:ext uri="{FF2B5EF4-FFF2-40B4-BE49-F238E27FC236}">
                <a16:creationId xmlns:a16="http://schemas.microsoft.com/office/drawing/2014/main" id="{C6BB9DC2-4F87-1516-4702-1101E72B4342}"/>
              </a:ext>
            </a:extLst>
          </p:cNvPr>
          <p:cNvSpPr txBox="1"/>
          <p:nvPr/>
        </p:nvSpPr>
        <p:spPr>
          <a:xfrm>
            <a:off x="2491740" y="2060219"/>
            <a:ext cx="1385957" cy="523220"/>
          </a:xfrm>
          <a:prstGeom prst="rect">
            <a:avLst/>
          </a:prstGeom>
          <a:noFill/>
          <a:ln w="12700">
            <a:solidFill>
              <a:schemeClr val="bg2">
                <a:lumMod val="50000"/>
              </a:schemeClr>
            </a:solidFill>
          </a:ln>
        </p:spPr>
        <p:txBody>
          <a:bodyPr wrap="square" rtlCol="0">
            <a:spAutoFit/>
          </a:bodyPr>
          <a:lstStyle/>
          <a:p>
            <a:pPr algn="ctr"/>
            <a:r>
              <a:rPr lang="en-US">
                <a:latin typeface="Montserrat" panose="00000500000000000000" pitchFamily="2" charset="0"/>
              </a:rPr>
              <a:t>Frankle Muchahary</a:t>
            </a:r>
          </a:p>
        </p:txBody>
      </p:sp>
      <p:sp>
        <p:nvSpPr>
          <p:cNvPr id="5" name="TextBox 4">
            <a:extLst>
              <a:ext uri="{FF2B5EF4-FFF2-40B4-BE49-F238E27FC236}">
                <a16:creationId xmlns:a16="http://schemas.microsoft.com/office/drawing/2014/main" id="{99442A90-1CD5-EB1D-B223-E5E9C5B80FC5}"/>
              </a:ext>
            </a:extLst>
          </p:cNvPr>
          <p:cNvSpPr txBox="1"/>
          <p:nvPr/>
        </p:nvSpPr>
        <p:spPr>
          <a:xfrm>
            <a:off x="5021008" y="3725204"/>
            <a:ext cx="1547206" cy="523220"/>
          </a:xfrm>
          <a:prstGeom prst="rect">
            <a:avLst/>
          </a:prstGeom>
          <a:noFill/>
          <a:ln w="12700">
            <a:solidFill>
              <a:schemeClr val="bg2">
                <a:lumMod val="50000"/>
              </a:schemeClr>
            </a:solidFill>
          </a:ln>
        </p:spPr>
        <p:txBody>
          <a:bodyPr wrap="square" rtlCol="0">
            <a:spAutoFit/>
          </a:bodyPr>
          <a:lstStyle/>
          <a:p>
            <a:pPr algn="ctr"/>
            <a:r>
              <a:rPr lang="en-US">
                <a:latin typeface="Montserrat" panose="00000500000000000000" pitchFamily="2" charset="0"/>
              </a:rPr>
              <a:t>Shreyan Datta Chakraborty</a:t>
            </a:r>
          </a:p>
        </p:txBody>
      </p:sp>
      <p:pic>
        <p:nvPicPr>
          <p:cNvPr id="6" name="Picture 6" descr="Image preview">
            <a:extLst>
              <a:ext uri="{FF2B5EF4-FFF2-40B4-BE49-F238E27FC236}">
                <a16:creationId xmlns:a16="http://schemas.microsoft.com/office/drawing/2014/main" id="{F73F2DFF-96CD-1D14-7465-DF75508232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42" t="11242" r="19132"/>
          <a:stretch/>
        </p:blipFill>
        <p:spPr bwMode="auto">
          <a:xfrm>
            <a:off x="2900847" y="3213214"/>
            <a:ext cx="1532917" cy="1547205"/>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4F753F-FB06-E45A-4CE8-8CE9967CA33C}"/>
              </a:ext>
            </a:extLst>
          </p:cNvPr>
          <p:cNvSpPr txBox="1"/>
          <p:nvPr/>
        </p:nvSpPr>
        <p:spPr>
          <a:xfrm>
            <a:off x="6195060" y="2047577"/>
            <a:ext cx="1320136" cy="523220"/>
          </a:xfrm>
          <a:prstGeom prst="rect">
            <a:avLst/>
          </a:prstGeom>
          <a:noFill/>
          <a:ln w="12700">
            <a:solidFill>
              <a:schemeClr val="bg2">
                <a:lumMod val="50000"/>
              </a:schemeClr>
            </a:solidFill>
          </a:ln>
        </p:spPr>
        <p:txBody>
          <a:bodyPr wrap="square" rtlCol="0">
            <a:spAutoFit/>
          </a:bodyPr>
          <a:lstStyle/>
          <a:p>
            <a:pPr algn="ctr"/>
            <a:r>
              <a:rPr lang="en-US">
                <a:latin typeface="Montserrat" panose="00000500000000000000" pitchFamily="2" charset="0"/>
              </a:rPr>
              <a:t>Roe Djer </a:t>
            </a:r>
            <a:br>
              <a:rPr lang="en-US">
                <a:latin typeface="Montserrat" panose="00000500000000000000" pitchFamily="2" charset="0"/>
              </a:rPr>
            </a:br>
            <a:r>
              <a:rPr lang="en-US">
                <a:latin typeface="Montserrat" panose="00000500000000000000" pitchFamily="2" charset="0"/>
              </a:rPr>
              <a:t>Tan</a:t>
            </a:r>
          </a:p>
        </p:txBody>
      </p:sp>
      <p:pic>
        <p:nvPicPr>
          <p:cNvPr id="8" name="Picture 8" descr="Image preview">
            <a:extLst>
              <a:ext uri="{FF2B5EF4-FFF2-40B4-BE49-F238E27FC236}">
                <a16:creationId xmlns:a16="http://schemas.microsoft.com/office/drawing/2014/main" id="{4DDD3B0F-F53A-D48B-DC4D-CF3DFF96E0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47" t="10252" r="17218" b="4046"/>
          <a:stretch/>
        </p:blipFill>
        <p:spPr bwMode="auto">
          <a:xfrm>
            <a:off x="6535983" y="3213212"/>
            <a:ext cx="1547206" cy="1547206"/>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9" name="Picture 2" descr="Image preview">
            <a:extLst>
              <a:ext uri="{FF2B5EF4-FFF2-40B4-BE49-F238E27FC236}">
                <a16:creationId xmlns:a16="http://schemas.microsoft.com/office/drawing/2014/main" id="{DE8A46B3-9703-6E90-92EB-0D00430864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60" t="-324" r="12274" b="324"/>
          <a:stretch/>
        </p:blipFill>
        <p:spPr bwMode="auto">
          <a:xfrm>
            <a:off x="1023858" y="1544842"/>
            <a:ext cx="1547205" cy="1547205"/>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4" descr="Image preview">
            <a:extLst>
              <a:ext uri="{FF2B5EF4-FFF2-40B4-BE49-F238E27FC236}">
                <a16:creationId xmlns:a16="http://schemas.microsoft.com/office/drawing/2014/main" id="{C4D3ED06-8FD1-CE80-5B60-41C3D44019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017" r="11982"/>
          <a:stretch/>
        </p:blipFill>
        <p:spPr bwMode="auto">
          <a:xfrm>
            <a:off x="4723936" y="1541199"/>
            <a:ext cx="1547206" cy="1547206"/>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itle 2">
            <a:extLst>
              <a:ext uri="{FF2B5EF4-FFF2-40B4-BE49-F238E27FC236}">
                <a16:creationId xmlns:a16="http://schemas.microsoft.com/office/drawing/2014/main" id="{8BC4A159-834D-63E1-77F9-2C6BB60C73E4}"/>
              </a:ext>
            </a:extLst>
          </p:cNvPr>
          <p:cNvSpPr txBox="1">
            <a:spLocks/>
          </p:cNvSpPr>
          <p:nvPr/>
        </p:nvSpPr>
        <p:spPr>
          <a:xfrm>
            <a:off x="1000050" y="88230"/>
            <a:ext cx="7143900" cy="523220"/>
          </a:xfrm>
          <a:prstGeom prst="rect">
            <a:avLst/>
          </a:prstGeom>
        </p:spPr>
        <p:txBody>
          <a:bodyPr vert="horz"/>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dirty="0">
                <a:latin typeface="Alata" panose="020B0604020202020204" charset="0"/>
              </a:rPr>
              <a:t>SFRR Analytics Team Introduction</a:t>
            </a:r>
          </a:p>
        </p:txBody>
      </p:sp>
      <p:cxnSp>
        <p:nvCxnSpPr>
          <p:cNvPr id="12" name="Straight Connector 11">
            <a:extLst>
              <a:ext uri="{FF2B5EF4-FFF2-40B4-BE49-F238E27FC236}">
                <a16:creationId xmlns:a16="http://schemas.microsoft.com/office/drawing/2014/main" id="{8F777AB6-94E8-7FAF-6834-BCEE34E5071A}"/>
              </a:ext>
            </a:extLst>
          </p:cNvPr>
          <p:cNvCxnSpPr>
            <a:cxnSpLocks/>
          </p:cNvCxnSpPr>
          <p:nvPr/>
        </p:nvCxnSpPr>
        <p:spPr>
          <a:xfrm>
            <a:off x="734400" y="718062"/>
            <a:ext cx="7675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8B69D303-B575-A2ED-C00E-E6AB1CC8C592}"/>
              </a:ext>
            </a:extLst>
          </p:cNvPr>
          <p:cNvGrpSpPr/>
          <p:nvPr/>
        </p:nvGrpSpPr>
        <p:grpSpPr>
          <a:xfrm>
            <a:off x="1775496" y="598062"/>
            <a:ext cx="5593002" cy="950162"/>
            <a:chOff x="1831377" y="599426"/>
            <a:chExt cx="5522162" cy="950162"/>
          </a:xfrm>
        </p:grpSpPr>
        <p:pic>
          <p:nvPicPr>
            <p:cNvPr id="3074" name="Picture 2" descr="Osu Logo Png - PNG Image Collection">
              <a:extLst>
                <a:ext uri="{FF2B5EF4-FFF2-40B4-BE49-F238E27FC236}">
                  <a16:creationId xmlns:a16="http://schemas.microsoft.com/office/drawing/2014/main" id="{9C266CB4-26D7-FE84-6851-F68308E1DD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1377" y="599426"/>
              <a:ext cx="950162" cy="95016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246E09D-F31C-A348-5C21-75D3DBA0B095}"/>
                </a:ext>
              </a:extLst>
            </p:cNvPr>
            <p:cNvSpPr txBox="1"/>
            <p:nvPr/>
          </p:nvSpPr>
          <p:spPr>
            <a:xfrm>
              <a:off x="2781539" y="923769"/>
              <a:ext cx="4572000" cy="523220"/>
            </a:xfrm>
            <a:prstGeom prst="rect">
              <a:avLst/>
            </a:prstGeom>
            <a:noFill/>
          </p:spPr>
          <p:txBody>
            <a:bodyPr wrap="square">
              <a:spAutoFit/>
            </a:bodyPr>
            <a:lstStyle/>
            <a:p>
              <a:pPr algn="l"/>
              <a:r>
                <a:rPr lang="en-US" b="1" i="0" cap="all">
                  <a:solidFill>
                    <a:srgbClr val="FD5B00"/>
                  </a:solidFill>
                  <a:effectLst/>
                  <a:latin typeface="Montserrat" panose="00000500000000000000" pitchFamily="2" charset="0"/>
                </a:rPr>
                <a:t>BUSINESS ANALYTICS AND DATA SCIENCE, MS</a:t>
              </a:r>
            </a:p>
          </p:txBody>
        </p:sp>
      </p:grpSp>
      <p:pic>
        <p:nvPicPr>
          <p:cNvPr id="16" name="Picture 2" descr="Wharton Logo, Wharton Symbol, Meaning, History and Evolution">
            <a:extLst>
              <a:ext uri="{FF2B5EF4-FFF2-40B4-BE49-F238E27FC236}">
                <a16:creationId xmlns:a16="http://schemas.microsoft.com/office/drawing/2014/main" id="{26D68114-B6AD-6FBE-6F98-C32B3102501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081" b="14069"/>
          <a:stretch/>
        </p:blipFill>
        <p:spPr bwMode="auto">
          <a:xfrm>
            <a:off x="7952858" y="-4784"/>
            <a:ext cx="1116315" cy="42605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ress | PLASTARC">
            <a:extLst>
              <a:ext uri="{FF2B5EF4-FFF2-40B4-BE49-F238E27FC236}">
                <a16:creationId xmlns:a16="http://schemas.microsoft.com/office/drawing/2014/main" id="{4CFD3F5F-D386-2B81-756B-6E06684F6A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2857" y="421269"/>
            <a:ext cx="1116315" cy="17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45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63EE7-4C88-B364-CBB1-A65C9667DB5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19D4908-5BD5-C214-FC94-EE9FF04D42E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20</a:t>
            </a:fld>
            <a:endParaRPr lang="en"/>
          </a:p>
        </p:txBody>
      </p:sp>
      <p:grpSp>
        <p:nvGrpSpPr>
          <p:cNvPr id="2" name="Group 1">
            <a:extLst>
              <a:ext uri="{FF2B5EF4-FFF2-40B4-BE49-F238E27FC236}">
                <a16:creationId xmlns:a16="http://schemas.microsoft.com/office/drawing/2014/main" id="{B31C529A-F940-2F98-EE5E-E15190AE9FD4}"/>
              </a:ext>
            </a:extLst>
          </p:cNvPr>
          <p:cNvGrpSpPr/>
          <p:nvPr/>
        </p:nvGrpSpPr>
        <p:grpSpPr>
          <a:xfrm>
            <a:off x="453666" y="1189519"/>
            <a:ext cx="1206090" cy="3047426"/>
            <a:chOff x="432066" y="966319"/>
            <a:chExt cx="1206090" cy="3047426"/>
          </a:xfrm>
        </p:grpSpPr>
        <p:cxnSp>
          <p:nvCxnSpPr>
            <p:cNvPr id="8" name="Straight Connector 7">
              <a:extLst>
                <a:ext uri="{FF2B5EF4-FFF2-40B4-BE49-F238E27FC236}">
                  <a16:creationId xmlns:a16="http://schemas.microsoft.com/office/drawing/2014/main" id="{9830D696-96F5-7451-131C-753FC51FCCBA}"/>
                </a:ext>
              </a:extLst>
            </p:cNvPr>
            <p:cNvCxnSpPr>
              <a:cxnSpLocks/>
            </p:cNvCxnSpPr>
            <p:nvPr/>
          </p:nvCxnSpPr>
          <p:spPr>
            <a:xfrm>
              <a:off x="1518064" y="966319"/>
              <a:ext cx="8936" cy="3047426"/>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49446C92-7F35-4F43-9623-B070DD4118D5}"/>
                </a:ext>
              </a:extLst>
            </p:cNvPr>
            <p:cNvGrpSpPr/>
            <p:nvPr/>
          </p:nvGrpSpPr>
          <p:grpSpPr>
            <a:xfrm>
              <a:off x="432066" y="966319"/>
              <a:ext cx="1206090" cy="358258"/>
              <a:chOff x="432066" y="966319"/>
              <a:chExt cx="1206090" cy="358258"/>
            </a:xfrm>
          </p:grpSpPr>
          <p:sp>
            <p:nvSpPr>
              <p:cNvPr id="11" name="Freeform 5">
                <a:extLst>
                  <a:ext uri="{FF2B5EF4-FFF2-40B4-BE49-F238E27FC236}">
                    <a16:creationId xmlns:a16="http://schemas.microsoft.com/office/drawing/2014/main" id="{37DD9AA0-36E8-A844-8ABF-BA6580D1C463}"/>
                  </a:ext>
                </a:extLst>
              </p:cNvPr>
              <p:cNvSpPr>
                <a:spLocks/>
              </p:cNvSpPr>
              <p:nvPr/>
            </p:nvSpPr>
            <p:spPr bwMode="auto">
              <a:xfrm>
                <a:off x="432066" y="966319"/>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sp>
            <p:nvSpPr>
              <p:cNvPr id="14" name="Text Placeholder 32">
                <a:extLst>
                  <a:ext uri="{FF2B5EF4-FFF2-40B4-BE49-F238E27FC236}">
                    <a16:creationId xmlns:a16="http://schemas.microsoft.com/office/drawing/2014/main" id="{5F534659-0988-0484-225B-4D9C31AD7A2C}"/>
                  </a:ext>
                </a:extLst>
              </p:cNvPr>
              <p:cNvSpPr txBox="1">
                <a:spLocks/>
              </p:cNvSpPr>
              <p:nvPr/>
            </p:nvSpPr>
            <p:spPr>
              <a:xfrm>
                <a:off x="712164" y="1112203"/>
                <a:ext cx="525599" cy="2123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Employee</a:t>
                </a:r>
              </a:p>
            </p:txBody>
          </p:sp>
        </p:grpSp>
      </p:grpSp>
      <p:grpSp>
        <p:nvGrpSpPr>
          <p:cNvPr id="15" name="Group 14">
            <a:extLst>
              <a:ext uri="{FF2B5EF4-FFF2-40B4-BE49-F238E27FC236}">
                <a16:creationId xmlns:a16="http://schemas.microsoft.com/office/drawing/2014/main" id="{FFA146BC-8892-28F7-8196-230D5E976156}"/>
              </a:ext>
            </a:extLst>
          </p:cNvPr>
          <p:cNvGrpSpPr/>
          <p:nvPr/>
        </p:nvGrpSpPr>
        <p:grpSpPr>
          <a:xfrm>
            <a:off x="191873" y="2398284"/>
            <a:ext cx="1467883" cy="834602"/>
            <a:chOff x="170273" y="2175084"/>
            <a:chExt cx="1467883" cy="834602"/>
          </a:xfrm>
        </p:grpSpPr>
        <p:sp>
          <p:nvSpPr>
            <p:cNvPr id="18" name="Freeform 5">
              <a:extLst>
                <a:ext uri="{FF2B5EF4-FFF2-40B4-BE49-F238E27FC236}">
                  <a16:creationId xmlns:a16="http://schemas.microsoft.com/office/drawing/2014/main" id="{5BAE574B-38E1-4472-0858-ADCF663B1B8F}"/>
                </a:ext>
              </a:extLst>
            </p:cNvPr>
            <p:cNvSpPr>
              <a:spLocks/>
            </p:cNvSpPr>
            <p:nvPr/>
          </p:nvSpPr>
          <p:spPr bwMode="auto">
            <a:xfrm>
              <a:off x="432066" y="2399355"/>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pic>
          <p:nvPicPr>
            <p:cNvPr id="19" name="Graphic 18" descr="Smart Phone outline">
              <a:extLst>
                <a:ext uri="{FF2B5EF4-FFF2-40B4-BE49-F238E27FC236}">
                  <a16:creationId xmlns:a16="http://schemas.microsoft.com/office/drawing/2014/main" id="{2C495A86-DBE5-A93D-BB62-8EB9A4267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799" y="2175084"/>
              <a:ext cx="338328" cy="338328"/>
            </a:xfrm>
            <a:prstGeom prst="rect">
              <a:avLst/>
            </a:prstGeom>
          </p:spPr>
        </p:pic>
        <p:sp>
          <p:nvSpPr>
            <p:cNvPr id="20" name="Text Placeholder 32">
              <a:extLst>
                <a:ext uri="{FF2B5EF4-FFF2-40B4-BE49-F238E27FC236}">
                  <a16:creationId xmlns:a16="http://schemas.microsoft.com/office/drawing/2014/main" id="{78CC1307-D445-3D6D-ABD9-FF453C40667E}"/>
                </a:ext>
              </a:extLst>
            </p:cNvPr>
            <p:cNvSpPr txBox="1">
              <a:spLocks/>
            </p:cNvSpPr>
            <p:nvPr/>
          </p:nvSpPr>
          <p:spPr>
            <a:xfrm>
              <a:off x="170273" y="2557310"/>
              <a:ext cx="1206090"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Ask the Workplace Copilot Assistant</a:t>
              </a:r>
            </a:p>
          </p:txBody>
        </p:sp>
      </p:grpSp>
      <p:grpSp>
        <p:nvGrpSpPr>
          <p:cNvPr id="22" name="Group 21">
            <a:extLst>
              <a:ext uri="{FF2B5EF4-FFF2-40B4-BE49-F238E27FC236}">
                <a16:creationId xmlns:a16="http://schemas.microsoft.com/office/drawing/2014/main" id="{97AC2DB3-112F-103E-3022-5029845CD33D}"/>
              </a:ext>
            </a:extLst>
          </p:cNvPr>
          <p:cNvGrpSpPr/>
          <p:nvPr/>
        </p:nvGrpSpPr>
        <p:grpSpPr>
          <a:xfrm>
            <a:off x="1433462" y="3082099"/>
            <a:ext cx="1206090" cy="453482"/>
            <a:chOff x="1382065" y="2906592"/>
            <a:chExt cx="1206090" cy="453482"/>
          </a:xfrm>
        </p:grpSpPr>
        <p:sp>
          <p:nvSpPr>
            <p:cNvPr id="23" name="Freeform 5">
              <a:extLst>
                <a:ext uri="{FF2B5EF4-FFF2-40B4-BE49-F238E27FC236}">
                  <a16:creationId xmlns:a16="http://schemas.microsoft.com/office/drawing/2014/main" id="{810B8F8D-0B30-E829-70DC-1D3FB266D3A9}"/>
                </a:ext>
              </a:extLst>
            </p:cNvPr>
            <p:cNvSpPr>
              <a:spLocks/>
            </p:cNvSpPr>
            <p:nvPr/>
          </p:nvSpPr>
          <p:spPr bwMode="auto">
            <a:xfrm rot="10800000">
              <a:off x="1382065" y="3115873"/>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pic>
          <p:nvPicPr>
            <p:cNvPr id="25" name="Graphic 24" descr="Thumbs up sign outline">
              <a:extLst>
                <a:ext uri="{FF2B5EF4-FFF2-40B4-BE49-F238E27FC236}">
                  <a16:creationId xmlns:a16="http://schemas.microsoft.com/office/drawing/2014/main" id="{0CD933C9-99A0-2F84-67B5-D9257E5D75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1129" y="2906592"/>
              <a:ext cx="338328" cy="338328"/>
            </a:xfrm>
            <a:prstGeom prst="rect">
              <a:avLst/>
            </a:prstGeom>
          </p:spPr>
        </p:pic>
      </p:grpSp>
      <p:sp>
        <p:nvSpPr>
          <p:cNvPr id="28" name="Text Placeholder 32">
            <a:extLst>
              <a:ext uri="{FF2B5EF4-FFF2-40B4-BE49-F238E27FC236}">
                <a16:creationId xmlns:a16="http://schemas.microsoft.com/office/drawing/2014/main" id="{E21F5BE0-6251-C03A-1A37-EE4742AD8F13}"/>
              </a:ext>
            </a:extLst>
          </p:cNvPr>
          <p:cNvSpPr txBox="1">
            <a:spLocks/>
          </p:cNvSpPr>
          <p:nvPr/>
        </p:nvSpPr>
        <p:spPr>
          <a:xfrm>
            <a:off x="1673262" y="4172333"/>
            <a:ext cx="1097061"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endParaRPr lang="en-US" sz="700">
              <a:solidFill>
                <a:srgbClr val="000000"/>
              </a:solidFill>
              <a:latin typeface="Montserrat" panose="00000500000000000000" pitchFamily="2" charset="0"/>
              <a:ea typeface="Lato" panose="020F0502020204030203" pitchFamily="34" charset="0"/>
              <a:cs typeface="Lato" panose="020F0502020204030203" pitchFamily="34" charset="0"/>
            </a:endParaRPr>
          </a:p>
        </p:txBody>
      </p:sp>
      <p:grpSp>
        <p:nvGrpSpPr>
          <p:cNvPr id="30" name="Group 29">
            <a:extLst>
              <a:ext uri="{FF2B5EF4-FFF2-40B4-BE49-F238E27FC236}">
                <a16:creationId xmlns:a16="http://schemas.microsoft.com/office/drawing/2014/main" id="{7FDBB48A-F34B-D051-4671-2D42539B62BB}"/>
              </a:ext>
            </a:extLst>
          </p:cNvPr>
          <p:cNvGrpSpPr/>
          <p:nvPr/>
        </p:nvGrpSpPr>
        <p:grpSpPr>
          <a:xfrm>
            <a:off x="1403665" y="1665464"/>
            <a:ext cx="1206090" cy="590961"/>
            <a:chOff x="1382065" y="1442264"/>
            <a:chExt cx="1206090" cy="590961"/>
          </a:xfrm>
        </p:grpSpPr>
        <p:pic>
          <p:nvPicPr>
            <p:cNvPr id="31" name="Picture 30" descr="A black background with a black square&#10;&#10;Description automatically generated with medium confidence">
              <a:extLst>
                <a:ext uri="{FF2B5EF4-FFF2-40B4-BE49-F238E27FC236}">
                  <a16:creationId xmlns:a16="http://schemas.microsoft.com/office/drawing/2014/main" id="{C2FFD663-DFF3-316B-2448-46BAA03A08F8}"/>
                </a:ext>
              </a:extLst>
            </p:cNvPr>
            <p:cNvPicPr>
              <a:picLocks noChangeAspect="1"/>
            </p:cNvPicPr>
            <p:nvPr/>
          </p:nvPicPr>
          <p:blipFill rotWithShape="1">
            <a:blip r:embed="rId7"/>
            <a:srcRect l="10239" r="10603" b="14284"/>
            <a:stretch/>
          </p:blipFill>
          <p:spPr>
            <a:xfrm>
              <a:off x="1908944" y="1442264"/>
              <a:ext cx="339908" cy="368068"/>
            </a:xfrm>
            <a:prstGeom prst="rect">
              <a:avLst/>
            </a:prstGeom>
          </p:spPr>
        </p:pic>
        <p:sp>
          <p:nvSpPr>
            <p:cNvPr id="32" name="Freeform 5">
              <a:extLst>
                <a:ext uri="{FF2B5EF4-FFF2-40B4-BE49-F238E27FC236}">
                  <a16:creationId xmlns:a16="http://schemas.microsoft.com/office/drawing/2014/main" id="{D7287169-2411-1AD0-6997-C3B01A39D818}"/>
                </a:ext>
              </a:extLst>
            </p:cNvPr>
            <p:cNvSpPr>
              <a:spLocks/>
            </p:cNvSpPr>
            <p:nvPr/>
          </p:nvSpPr>
          <p:spPr bwMode="auto">
            <a:xfrm rot="10800000">
              <a:off x="1382065" y="1682837"/>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sp>
          <p:nvSpPr>
            <p:cNvPr id="33" name="Text Placeholder 32">
              <a:extLst>
                <a:ext uri="{FF2B5EF4-FFF2-40B4-BE49-F238E27FC236}">
                  <a16:creationId xmlns:a16="http://schemas.microsoft.com/office/drawing/2014/main" id="{16939F32-98C5-B946-1C4B-9EDDC57D54EB}"/>
                </a:ext>
              </a:extLst>
            </p:cNvPr>
            <p:cNvSpPr txBox="1">
              <a:spLocks/>
            </p:cNvSpPr>
            <p:nvPr/>
          </p:nvSpPr>
          <p:spPr>
            <a:xfrm>
              <a:off x="1621866" y="1820851"/>
              <a:ext cx="916854" cy="2123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Has queries about the workplace </a:t>
              </a:r>
            </a:p>
          </p:txBody>
        </p:sp>
      </p:grpSp>
      <p:grpSp>
        <p:nvGrpSpPr>
          <p:cNvPr id="35" name="Group 34">
            <a:extLst>
              <a:ext uri="{FF2B5EF4-FFF2-40B4-BE49-F238E27FC236}">
                <a16:creationId xmlns:a16="http://schemas.microsoft.com/office/drawing/2014/main" id="{A3CCDAF0-A747-A735-3F0B-DF13A55D3B08}"/>
              </a:ext>
            </a:extLst>
          </p:cNvPr>
          <p:cNvGrpSpPr/>
          <p:nvPr/>
        </p:nvGrpSpPr>
        <p:grpSpPr>
          <a:xfrm>
            <a:off x="241379" y="4114844"/>
            <a:ext cx="1431883" cy="610331"/>
            <a:chOff x="206273" y="2399355"/>
            <a:chExt cx="1431883" cy="610331"/>
          </a:xfrm>
        </p:grpSpPr>
        <p:sp>
          <p:nvSpPr>
            <p:cNvPr id="36" name="Freeform 5">
              <a:extLst>
                <a:ext uri="{FF2B5EF4-FFF2-40B4-BE49-F238E27FC236}">
                  <a16:creationId xmlns:a16="http://schemas.microsoft.com/office/drawing/2014/main" id="{76A0F5DA-D19E-A41B-1980-56FA37893C8C}"/>
                </a:ext>
              </a:extLst>
            </p:cNvPr>
            <p:cNvSpPr>
              <a:spLocks/>
            </p:cNvSpPr>
            <p:nvPr/>
          </p:nvSpPr>
          <p:spPr bwMode="auto">
            <a:xfrm>
              <a:off x="432066" y="2399355"/>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sp>
          <p:nvSpPr>
            <p:cNvPr id="38" name="Text Placeholder 32">
              <a:extLst>
                <a:ext uri="{FF2B5EF4-FFF2-40B4-BE49-F238E27FC236}">
                  <a16:creationId xmlns:a16="http://schemas.microsoft.com/office/drawing/2014/main" id="{A36BCB72-D4CC-172A-907E-5C9D2A721959}"/>
                </a:ext>
              </a:extLst>
            </p:cNvPr>
            <p:cNvSpPr txBox="1">
              <a:spLocks/>
            </p:cNvSpPr>
            <p:nvPr/>
          </p:nvSpPr>
          <p:spPr>
            <a:xfrm>
              <a:off x="206273" y="2557310"/>
              <a:ext cx="1206090"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Redirects to Tech/Customer Support If Requested </a:t>
              </a:r>
            </a:p>
          </p:txBody>
        </p:sp>
      </p:grpSp>
      <p:pic>
        <p:nvPicPr>
          <p:cNvPr id="39" name="Graphic 38" descr="Call center outline">
            <a:extLst>
              <a:ext uri="{FF2B5EF4-FFF2-40B4-BE49-F238E27FC236}">
                <a16:creationId xmlns:a16="http://schemas.microsoft.com/office/drawing/2014/main" id="{033F5C2E-73CC-8A41-00D8-64CFCA68C2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53651" y="3872862"/>
            <a:ext cx="338328" cy="338328"/>
          </a:xfrm>
          <a:prstGeom prst="rect">
            <a:avLst/>
          </a:prstGeom>
        </p:spPr>
      </p:pic>
      <p:sp>
        <p:nvSpPr>
          <p:cNvPr id="40" name="Text Placeholder 32">
            <a:extLst>
              <a:ext uri="{FF2B5EF4-FFF2-40B4-BE49-F238E27FC236}">
                <a16:creationId xmlns:a16="http://schemas.microsoft.com/office/drawing/2014/main" id="{113820D9-09A0-5843-882A-662378E24B1A}"/>
              </a:ext>
            </a:extLst>
          </p:cNvPr>
          <p:cNvSpPr txBox="1">
            <a:spLocks/>
          </p:cNvSpPr>
          <p:nvPr/>
        </p:nvSpPr>
        <p:spPr>
          <a:xfrm>
            <a:off x="1692901" y="3444312"/>
            <a:ext cx="916854"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Assists in Performing Tasks &amp; Provides Insights</a:t>
            </a:r>
          </a:p>
        </p:txBody>
      </p:sp>
      <p:pic>
        <p:nvPicPr>
          <p:cNvPr id="47" name="Graphic 46" descr="Office worker male outline">
            <a:extLst>
              <a:ext uri="{FF2B5EF4-FFF2-40B4-BE49-F238E27FC236}">
                <a16:creationId xmlns:a16="http://schemas.microsoft.com/office/drawing/2014/main" id="{C3153FBE-5D12-586F-A3C8-902F31B693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3890" y="896181"/>
            <a:ext cx="424000" cy="424000"/>
          </a:xfrm>
          <a:prstGeom prst="rect">
            <a:avLst/>
          </a:prstGeom>
        </p:spPr>
      </p:pic>
      <p:pic>
        <p:nvPicPr>
          <p:cNvPr id="3" name="Picture 2">
            <a:extLst>
              <a:ext uri="{FF2B5EF4-FFF2-40B4-BE49-F238E27FC236}">
                <a16:creationId xmlns:a16="http://schemas.microsoft.com/office/drawing/2014/main" id="{54D32F01-B5A9-941C-CA8A-0BBCEFF07024}"/>
              </a:ext>
            </a:extLst>
          </p:cNvPr>
          <p:cNvPicPr>
            <a:picLocks noChangeAspect="1"/>
          </p:cNvPicPr>
          <p:nvPr/>
        </p:nvPicPr>
        <p:blipFill>
          <a:blip r:embed="rId12"/>
          <a:stretch>
            <a:fillRect/>
          </a:stretch>
        </p:blipFill>
        <p:spPr>
          <a:xfrm>
            <a:off x="2971325" y="896181"/>
            <a:ext cx="5905813" cy="3728528"/>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3A7C7044-EF16-AE8C-7309-6C90F10E9F3F}"/>
              </a:ext>
            </a:extLst>
          </p:cNvPr>
          <p:cNvSpPr txBox="1"/>
          <p:nvPr/>
        </p:nvSpPr>
        <p:spPr>
          <a:xfrm>
            <a:off x="7762533" y="2311150"/>
            <a:ext cx="903487" cy="938719"/>
          </a:xfrm>
          <a:prstGeom prst="rect">
            <a:avLst/>
          </a:prstGeom>
          <a:noFill/>
          <a:effectLst>
            <a:outerShdw blurRad="50800" dist="38100" dir="10800000" algn="r" rotWithShape="0">
              <a:prstClr val="black">
                <a:alpha val="40000"/>
              </a:prstClr>
            </a:outerShdw>
          </a:effectLst>
        </p:spPr>
        <p:txBody>
          <a:bodyPr wrap="square" rtlCol="0">
            <a:spAutoFit/>
          </a:bodyPr>
          <a:lstStyle/>
          <a:p>
            <a:r>
              <a:rPr lang="en-US" sz="1100">
                <a:latin typeface="Montserrat" panose="00000500000000000000" pitchFamily="2" charset="0"/>
              </a:rPr>
              <a:t>Helps find where people are located</a:t>
            </a:r>
          </a:p>
        </p:txBody>
      </p:sp>
      <p:sp>
        <p:nvSpPr>
          <p:cNvPr id="16" name="Rectangle 15">
            <a:extLst>
              <a:ext uri="{FF2B5EF4-FFF2-40B4-BE49-F238E27FC236}">
                <a16:creationId xmlns:a16="http://schemas.microsoft.com/office/drawing/2014/main" id="{ADD5CCFC-3F99-BF55-4D87-A96CE1A97E15}"/>
              </a:ext>
            </a:extLst>
          </p:cNvPr>
          <p:cNvSpPr/>
          <p:nvPr/>
        </p:nvSpPr>
        <p:spPr>
          <a:xfrm>
            <a:off x="7779802" y="2256425"/>
            <a:ext cx="886218" cy="1045856"/>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Google Shape;407;p34">
            <a:extLst>
              <a:ext uri="{FF2B5EF4-FFF2-40B4-BE49-F238E27FC236}">
                <a16:creationId xmlns:a16="http://schemas.microsoft.com/office/drawing/2014/main" id="{28474056-8479-DB3B-A696-5F392A09BF0E}"/>
              </a:ext>
            </a:extLst>
          </p:cNvPr>
          <p:cNvSpPr txBox="1">
            <a:spLocks/>
          </p:cNvSpPr>
          <p:nvPr/>
        </p:nvSpPr>
        <p:spPr>
          <a:xfrm>
            <a:off x="277708" y="33921"/>
            <a:ext cx="7675149"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600">
                <a:solidFill>
                  <a:srgbClr val="032A06"/>
                </a:solidFill>
                <a:latin typeface="Alata" panose="020B0604020202020204" charset="0"/>
                <a:sym typeface="Arial"/>
              </a:rPr>
              <a:t>Introducing R.O.B – Employees’ Resourceful Office Buddy for everyday assistance</a:t>
            </a:r>
            <a:endParaRPr kumimoji="0" lang="en-US" sz="1600" i="0" u="none" strike="noStrike" kern="0" cap="none" spc="0" normalizeH="0" baseline="0" noProof="0">
              <a:ln>
                <a:noFill/>
              </a:ln>
              <a:solidFill>
                <a:srgbClr val="032A06"/>
              </a:solidFill>
              <a:effectLst/>
              <a:uLnTx/>
              <a:uFillTx/>
              <a:latin typeface="Alata" panose="020B0604020202020204" charset="0"/>
              <a:sym typeface="Arial"/>
            </a:endParaRPr>
          </a:p>
        </p:txBody>
      </p:sp>
      <p:sp>
        <p:nvSpPr>
          <p:cNvPr id="4" name="TextBox 3">
            <a:extLst>
              <a:ext uri="{FF2B5EF4-FFF2-40B4-BE49-F238E27FC236}">
                <a16:creationId xmlns:a16="http://schemas.microsoft.com/office/drawing/2014/main" id="{82FD4C70-3D13-E50C-D218-D8ED98A9EC23}"/>
              </a:ext>
            </a:extLst>
          </p:cNvPr>
          <p:cNvSpPr txBox="1"/>
          <p:nvPr/>
        </p:nvSpPr>
        <p:spPr>
          <a:xfrm>
            <a:off x="0" y="4936601"/>
            <a:ext cx="8268656" cy="200055"/>
          </a:xfrm>
          <a:prstGeom prst="rect">
            <a:avLst/>
          </a:prstGeom>
          <a:noFill/>
        </p:spPr>
        <p:txBody>
          <a:bodyPr wrap="square" rtlCol="0">
            <a:spAutoFit/>
          </a:bodyPr>
          <a:lstStyle/>
          <a:p>
            <a:r>
              <a:rPr lang="en-US" sz="700">
                <a:latin typeface="Montserrat" panose="00000500000000000000" pitchFamily="2" charset="0"/>
              </a:rPr>
              <a:t>Video demonstration available in the Appendix Section</a:t>
            </a:r>
          </a:p>
        </p:txBody>
      </p:sp>
      <p:sp>
        <p:nvSpPr>
          <p:cNvPr id="17" name="Rectangle 16">
            <a:extLst>
              <a:ext uri="{FF2B5EF4-FFF2-40B4-BE49-F238E27FC236}">
                <a16:creationId xmlns:a16="http://schemas.microsoft.com/office/drawing/2014/main" id="{719D2D36-39BF-10FC-6EB4-6E71006FE1B0}"/>
              </a:ext>
            </a:extLst>
          </p:cNvPr>
          <p:cNvSpPr/>
          <p:nvPr/>
        </p:nvSpPr>
        <p:spPr>
          <a:xfrm>
            <a:off x="4289425" y="2398284"/>
            <a:ext cx="1733550" cy="224271"/>
          </a:xfrm>
          <a:prstGeom prst="rect">
            <a:avLst/>
          </a:prstGeom>
          <a:noFill/>
          <a:ln w="12700">
            <a:solidFill>
              <a:srgbClr val="FF167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1DB85E15-0A43-E138-8D5C-11FF4364EBC6}"/>
              </a:ext>
            </a:extLst>
          </p:cNvPr>
          <p:cNvCxnSpPr>
            <a:cxnSpLocks/>
            <a:stCxn id="17" idx="3"/>
          </p:cNvCxnSpPr>
          <p:nvPr/>
        </p:nvCxnSpPr>
        <p:spPr>
          <a:xfrm flipV="1">
            <a:off x="6022975" y="2505075"/>
            <a:ext cx="1739558" cy="5345"/>
          </a:xfrm>
          <a:prstGeom prst="straightConnector1">
            <a:avLst/>
          </a:prstGeom>
          <a:ln>
            <a:solidFill>
              <a:srgbClr val="FF167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07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1CEE5-3DF7-724E-0C51-640050A4B1F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3B50D6-134F-4A38-F13B-A0B3160086F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21</a:t>
            </a:fld>
            <a:endParaRPr lang="en"/>
          </a:p>
        </p:txBody>
      </p:sp>
      <p:grpSp>
        <p:nvGrpSpPr>
          <p:cNvPr id="2" name="Group 1">
            <a:extLst>
              <a:ext uri="{FF2B5EF4-FFF2-40B4-BE49-F238E27FC236}">
                <a16:creationId xmlns:a16="http://schemas.microsoft.com/office/drawing/2014/main" id="{81337138-63CB-D158-09E5-92A05DA6D988}"/>
              </a:ext>
            </a:extLst>
          </p:cNvPr>
          <p:cNvGrpSpPr/>
          <p:nvPr/>
        </p:nvGrpSpPr>
        <p:grpSpPr>
          <a:xfrm>
            <a:off x="453666" y="1189519"/>
            <a:ext cx="1206090" cy="3047426"/>
            <a:chOff x="432066" y="966319"/>
            <a:chExt cx="1206090" cy="3047426"/>
          </a:xfrm>
        </p:grpSpPr>
        <p:cxnSp>
          <p:nvCxnSpPr>
            <p:cNvPr id="8" name="Straight Connector 7">
              <a:extLst>
                <a:ext uri="{FF2B5EF4-FFF2-40B4-BE49-F238E27FC236}">
                  <a16:creationId xmlns:a16="http://schemas.microsoft.com/office/drawing/2014/main" id="{1EAAC805-75F6-6E6F-B42B-6CEB98043C18}"/>
                </a:ext>
              </a:extLst>
            </p:cNvPr>
            <p:cNvCxnSpPr>
              <a:cxnSpLocks/>
            </p:cNvCxnSpPr>
            <p:nvPr/>
          </p:nvCxnSpPr>
          <p:spPr>
            <a:xfrm>
              <a:off x="1518064" y="966319"/>
              <a:ext cx="8936" cy="3047426"/>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FF18E8F-78C2-F596-5BE2-C958BDE5E0AC}"/>
                </a:ext>
              </a:extLst>
            </p:cNvPr>
            <p:cNvGrpSpPr/>
            <p:nvPr/>
          </p:nvGrpSpPr>
          <p:grpSpPr>
            <a:xfrm>
              <a:off x="432066" y="966319"/>
              <a:ext cx="1206090" cy="358258"/>
              <a:chOff x="432066" y="966319"/>
              <a:chExt cx="1206090" cy="358258"/>
            </a:xfrm>
          </p:grpSpPr>
          <p:sp>
            <p:nvSpPr>
              <p:cNvPr id="11" name="Freeform 5">
                <a:extLst>
                  <a:ext uri="{FF2B5EF4-FFF2-40B4-BE49-F238E27FC236}">
                    <a16:creationId xmlns:a16="http://schemas.microsoft.com/office/drawing/2014/main" id="{539A11E1-8182-68C8-643F-1AB53DD130AC}"/>
                  </a:ext>
                </a:extLst>
              </p:cNvPr>
              <p:cNvSpPr>
                <a:spLocks/>
              </p:cNvSpPr>
              <p:nvPr/>
            </p:nvSpPr>
            <p:spPr bwMode="auto">
              <a:xfrm>
                <a:off x="432066" y="966319"/>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sp>
            <p:nvSpPr>
              <p:cNvPr id="14" name="Text Placeholder 32">
                <a:extLst>
                  <a:ext uri="{FF2B5EF4-FFF2-40B4-BE49-F238E27FC236}">
                    <a16:creationId xmlns:a16="http://schemas.microsoft.com/office/drawing/2014/main" id="{414218F0-143F-42AB-D2E3-D61B11CCAE83}"/>
                  </a:ext>
                </a:extLst>
              </p:cNvPr>
              <p:cNvSpPr txBox="1">
                <a:spLocks/>
              </p:cNvSpPr>
              <p:nvPr/>
            </p:nvSpPr>
            <p:spPr>
              <a:xfrm>
                <a:off x="712164" y="1112203"/>
                <a:ext cx="525599" cy="2123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Employee</a:t>
                </a:r>
              </a:p>
            </p:txBody>
          </p:sp>
        </p:grpSp>
      </p:grpSp>
      <p:grpSp>
        <p:nvGrpSpPr>
          <p:cNvPr id="15" name="Group 14">
            <a:extLst>
              <a:ext uri="{FF2B5EF4-FFF2-40B4-BE49-F238E27FC236}">
                <a16:creationId xmlns:a16="http://schemas.microsoft.com/office/drawing/2014/main" id="{130DDA72-7083-20BF-657B-6CC95B64418B}"/>
              </a:ext>
            </a:extLst>
          </p:cNvPr>
          <p:cNvGrpSpPr/>
          <p:nvPr/>
        </p:nvGrpSpPr>
        <p:grpSpPr>
          <a:xfrm>
            <a:off x="191873" y="2398284"/>
            <a:ext cx="1467883" cy="834602"/>
            <a:chOff x="170273" y="2175084"/>
            <a:chExt cx="1467883" cy="834602"/>
          </a:xfrm>
        </p:grpSpPr>
        <p:sp>
          <p:nvSpPr>
            <p:cNvPr id="18" name="Freeform 5">
              <a:extLst>
                <a:ext uri="{FF2B5EF4-FFF2-40B4-BE49-F238E27FC236}">
                  <a16:creationId xmlns:a16="http://schemas.microsoft.com/office/drawing/2014/main" id="{25B58E36-AA8F-08DE-A397-EF7E66BB2D88}"/>
                </a:ext>
              </a:extLst>
            </p:cNvPr>
            <p:cNvSpPr>
              <a:spLocks/>
            </p:cNvSpPr>
            <p:nvPr/>
          </p:nvSpPr>
          <p:spPr bwMode="auto">
            <a:xfrm>
              <a:off x="432066" y="2399355"/>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pic>
          <p:nvPicPr>
            <p:cNvPr id="19" name="Graphic 18" descr="Smart Phone outline">
              <a:extLst>
                <a:ext uri="{FF2B5EF4-FFF2-40B4-BE49-F238E27FC236}">
                  <a16:creationId xmlns:a16="http://schemas.microsoft.com/office/drawing/2014/main" id="{DF748837-AB6D-3E23-9111-E1CDB3B027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799" y="2175084"/>
              <a:ext cx="338328" cy="338328"/>
            </a:xfrm>
            <a:prstGeom prst="rect">
              <a:avLst/>
            </a:prstGeom>
          </p:spPr>
        </p:pic>
        <p:sp>
          <p:nvSpPr>
            <p:cNvPr id="20" name="Text Placeholder 32">
              <a:extLst>
                <a:ext uri="{FF2B5EF4-FFF2-40B4-BE49-F238E27FC236}">
                  <a16:creationId xmlns:a16="http://schemas.microsoft.com/office/drawing/2014/main" id="{8447A31C-20BB-F52D-2446-0C2E4E13DBAC}"/>
                </a:ext>
              </a:extLst>
            </p:cNvPr>
            <p:cNvSpPr txBox="1">
              <a:spLocks/>
            </p:cNvSpPr>
            <p:nvPr/>
          </p:nvSpPr>
          <p:spPr>
            <a:xfrm>
              <a:off x="170273" y="2557310"/>
              <a:ext cx="1206090"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Ask the Workplace Copilot Assistant</a:t>
              </a:r>
            </a:p>
          </p:txBody>
        </p:sp>
      </p:grpSp>
      <p:grpSp>
        <p:nvGrpSpPr>
          <p:cNvPr id="22" name="Group 21">
            <a:extLst>
              <a:ext uri="{FF2B5EF4-FFF2-40B4-BE49-F238E27FC236}">
                <a16:creationId xmlns:a16="http://schemas.microsoft.com/office/drawing/2014/main" id="{A392A62B-D7DF-CC18-BE24-D018266F7A5D}"/>
              </a:ext>
            </a:extLst>
          </p:cNvPr>
          <p:cNvGrpSpPr/>
          <p:nvPr/>
        </p:nvGrpSpPr>
        <p:grpSpPr>
          <a:xfrm>
            <a:off x="1433462" y="3082099"/>
            <a:ext cx="1206090" cy="453482"/>
            <a:chOff x="1382065" y="2906592"/>
            <a:chExt cx="1206090" cy="453482"/>
          </a:xfrm>
        </p:grpSpPr>
        <p:sp>
          <p:nvSpPr>
            <p:cNvPr id="23" name="Freeform 5">
              <a:extLst>
                <a:ext uri="{FF2B5EF4-FFF2-40B4-BE49-F238E27FC236}">
                  <a16:creationId xmlns:a16="http://schemas.microsoft.com/office/drawing/2014/main" id="{D2155CCE-7828-CA92-D0B5-C24C76A3E9C5}"/>
                </a:ext>
              </a:extLst>
            </p:cNvPr>
            <p:cNvSpPr>
              <a:spLocks/>
            </p:cNvSpPr>
            <p:nvPr/>
          </p:nvSpPr>
          <p:spPr bwMode="auto">
            <a:xfrm rot="10800000">
              <a:off x="1382065" y="3115873"/>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pic>
          <p:nvPicPr>
            <p:cNvPr id="25" name="Graphic 24" descr="Thumbs up sign outline">
              <a:extLst>
                <a:ext uri="{FF2B5EF4-FFF2-40B4-BE49-F238E27FC236}">
                  <a16:creationId xmlns:a16="http://schemas.microsoft.com/office/drawing/2014/main" id="{0322C9E1-0F6B-27C9-09DD-D2751CACF6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1129" y="2906592"/>
              <a:ext cx="338328" cy="338328"/>
            </a:xfrm>
            <a:prstGeom prst="rect">
              <a:avLst/>
            </a:prstGeom>
          </p:spPr>
        </p:pic>
      </p:grpSp>
      <p:sp>
        <p:nvSpPr>
          <p:cNvPr id="28" name="Text Placeholder 32">
            <a:extLst>
              <a:ext uri="{FF2B5EF4-FFF2-40B4-BE49-F238E27FC236}">
                <a16:creationId xmlns:a16="http://schemas.microsoft.com/office/drawing/2014/main" id="{59C4F551-0B92-67CB-9468-DDF7F1962547}"/>
              </a:ext>
            </a:extLst>
          </p:cNvPr>
          <p:cNvSpPr txBox="1">
            <a:spLocks/>
          </p:cNvSpPr>
          <p:nvPr/>
        </p:nvSpPr>
        <p:spPr>
          <a:xfrm>
            <a:off x="1673262" y="4172333"/>
            <a:ext cx="1097061"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endParaRPr lang="en-US" sz="700">
              <a:solidFill>
                <a:srgbClr val="000000"/>
              </a:solidFill>
              <a:latin typeface="Montserrat" panose="00000500000000000000" pitchFamily="2" charset="0"/>
              <a:ea typeface="Lato" panose="020F0502020204030203" pitchFamily="34" charset="0"/>
              <a:cs typeface="Lato" panose="020F0502020204030203" pitchFamily="34" charset="0"/>
            </a:endParaRPr>
          </a:p>
        </p:txBody>
      </p:sp>
      <p:grpSp>
        <p:nvGrpSpPr>
          <p:cNvPr id="30" name="Group 29">
            <a:extLst>
              <a:ext uri="{FF2B5EF4-FFF2-40B4-BE49-F238E27FC236}">
                <a16:creationId xmlns:a16="http://schemas.microsoft.com/office/drawing/2014/main" id="{F89AAD5D-958E-B112-3BF5-46B08C06A122}"/>
              </a:ext>
            </a:extLst>
          </p:cNvPr>
          <p:cNvGrpSpPr/>
          <p:nvPr/>
        </p:nvGrpSpPr>
        <p:grpSpPr>
          <a:xfrm>
            <a:off x="1403665" y="1665464"/>
            <a:ext cx="1206090" cy="590961"/>
            <a:chOff x="1382065" y="1442264"/>
            <a:chExt cx="1206090" cy="590961"/>
          </a:xfrm>
        </p:grpSpPr>
        <p:pic>
          <p:nvPicPr>
            <p:cNvPr id="31" name="Picture 30" descr="A black background with a black square&#10;&#10;Description automatically generated with medium confidence">
              <a:extLst>
                <a:ext uri="{FF2B5EF4-FFF2-40B4-BE49-F238E27FC236}">
                  <a16:creationId xmlns:a16="http://schemas.microsoft.com/office/drawing/2014/main" id="{C02A6D2E-1774-D176-E0FB-66D4A4B529C8}"/>
                </a:ext>
              </a:extLst>
            </p:cNvPr>
            <p:cNvPicPr>
              <a:picLocks noChangeAspect="1"/>
            </p:cNvPicPr>
            <p:nvPr/>
          </p:nvPicPr>
          <p:blipFill rotWithShape="1">
            <a:blip r:embed="rId7"/>
            <a:srcRect l="10239" r="10603" b="14284"/>
            <a:stretch/>
          </p:blipFill>
          <p:spPr>
            <a:xfrm>
              <a:off x="1908944" y="1442264"/>
              <a:ext cx="339908" cy="368068"/>
            </a:xfrm>
            <a:prstGeom prst="rect">
              <a:avLst/>
            </a:prstGeom>
          </p:spPr>
        </p:pic>
        <p:sp>
          <p:nvSpPr>
            <p:cNvPr id="32" name="Freeform 5">
              <a:extLst>
                <a:ext uri="{FF2B5EF4-FFF2-40B4-BE49-F238E27FC236}">
                  <a16:creationId xmlns:a16="http://schemas.microsoft.com/office/drawing/2014/main" id="{C3A91E0C-19A4-4CDD-AEAE-AFE020D1D863}"/>
                </a:ext>
              </a:extLst>
            </p:cNvPr>
            <p:cNvSpPr>
              <a:spLocks/>
            </p:cNvSpPr>
            <p:nvPr/>
          </p:nvSpPr>
          <p:spPr bwMode="auto">
            <a:xfrm rot="10800000">
              <a:off x="1382065" y="1682837"/>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sp>
          <p:nvSpPr>
            <p:cNvPr id="33" name="Text Placeholder 32">
              <a:extLst>
                <a:ext uri="{FF2B5EF4-FFF2-40B4-BE49-F238E27FC236}">
                  <a16:creationId xmlns:a16="http://schemas.microsoft.com/office/drawing/2014/main" id="{F5A6C2A5-9647-C08E-9DCC-BD4ADEF6FD61}"/>
                </a:ext>
              </a:extLst>
            </p:cNvPr>
            <p:cNvSpPr txBox="1">
              <a:spLocks/>
            </p:cNvSpPr>
            <p:nvPr/>
          </p:nvSpPr>
          <p:spPr>
            <a:xfrm>
              <a:off x="1621866" y="1820851"/>
              <a:ext cx="916854" cy="2123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Has queries about the workplace </a:t>
              </a:r>
            </a:p>
          </p:txBody>
        </p:sp>
      </p:grpSp>
      <p:grpSp>
        <p:nvGrpSpPr>
          <p:cNvPr id="35" name="Group 34">
            <a:extLst>
              <a:ext uri="{FF2B5EF4-FFF2-40B4-BE49-F238E27FC236}">
                <a16:creationId xmlns:a16="http://schemas.microsoft.com/office/drawing/2014/main" id="{577B3EA9-4FA2-652A-F09D-867998D2DAB4}"/>
              </a:ext>
            </a:extLst>
          </p:cNvPr>
          <p:cNvGrpSpPr/>
          <p:nvPr/>
        </p:nvGrpSpPr>
        <p:grpSpPr>
          <a:xfrm>
            <a:off x="241379" y="4114844"/>
            <a:ext cx="1431883" cy="610331"/>
            <a:chOff x="206273" y="2399355"/>
            <a:chExt cx="1431883" cy="610331"/>
          </a:xfrm>
        </p:grpSpPr>
        <p:sp>
          <p:nvSpPr>
            <p:cNvPr id="36" name="Freeform 5">
              <a:extLst>
                <a:ext uri="{FF2B5EF4-FFF2-40B4-BE49-F238E27FC236}">
                  <a16:creationId xmlns:a16="http://schemas.microsoft.com/office/drawing/2014/main" id="{4526D687-B613-8DAB-CB40-C638E0279C17}"/>
                </a:ext>
              </a:extLst>
            </p:cNvPr>
            <p:cNvSpPr>
              <a:spLocks/>
            </p:cNvSpPr>
            <p:nvPr/>
          </p:nvSpPr>
          <p:spPr bwMode="auto">
            <a:xfrm>
              <a:off x="432066" y="2399355"/>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sp>
          <p:nvSpPr>
            <p:cNvPr id="38" name="Text Placeholder 32">
              <a:extLst>
                <a:ext uri="{FF2B5EF4-FFF2-40B4-BE49-F238E27FC236}">
                  <a16:creationId xmlns:a16="http://schemas.microsoft.com/office/drawing/2014/main" id="{DCE720E4-EB63-E50C-A874-D6D5DB4D26AF}"/>
                </a:ext>
              </a:extLst>
            </p:cNvPr>
            <p:cNvSpPr txBox="1">
              <a:spLocks/>
            </p:cNvSpPr>
            <p:nvPr/>
          </p:nvSpPr>
          <p:spPr>
            <a:xfrm>
              <a:off x="206273" y="2557310"/>
              <a:ext cx="1206090"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Redirects to Tech/Customer Support If Requested </a:t>
              </a:r>
            </a:p>
          </p:txBody>
        </p:sp>
      </p:grpSp>
      <p:pic>
        <p:nvPicPr>
          <p:cNvPr id="39" name="Graphic 38" descr="Call center outline">
            <a:extLst>
              <a:ext uri="{FF2B5EF4-FFF2-40B4-BE49-F238E27FC236}">
                <a16:creationId xmlns:a16="http://schemas.microsoft.com/office/drawing/2014/main" id="{33C01418-0310-9F94-2DFD-D6AD7DE16C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753651" y="3872862"/>
            <a:ext cx="338328" cy="338328"/>
          </a:xfrm>
          <a:prstGeom prst="rect">
            <a:avLst/>
          </a:prstGeom>
        </p:spPr>
      </p:pic>
      <p:sp>
        <p:nvSpPr>
          <p:cNvPr id="40" name="Text Placeholder 32">
            <a:extLst>
              <a:ext uri="{FF2B5EF4-FFF2-40B4-BE49-F238E27FC236}">
                <a16:creationId xmlns:a16="http://schemas.microsoft.com/office/drawing/2014/main" id="{BE7EA088-2476-5033-DA35-51B0ECDF35E5}"/>
              </a:ext>
            </a:extLst>
          </p:cNvPr>
          <p:cNvSpPr txBox="1">
            <a:spLocks/>
          </p:cNvSpPr>
          <p:nvPr/>
        </p:nvSpPr>
        <p:spPr>
          <a:xfrm>
            <a:off x="1692901" y="3444312"/>
            <a:ext cx="916854"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Assists in Performing Tasks &amp; Provides Insights</a:t>
            </a:r>
          </a:p>
        </p:txBody>
      </p:sp>
      <p:pic>
        <p:nvPicPr>
          <p:cNvPr id="47" name="Graphic 46" descr="Office worker male outline">
            <a:extLst>
              <a:ext uri="{FF2B5EF4-FFF2-40B4-BE49-F238E27FC236}">
                <a16:creationId xmlns:a16="http://schemas.microsoft.com/office/drawing/2014/main" id="{7FC6EE57-6C9F-A1D6-6DD7-ABB4CF136C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3890" y="896181"/>
            <a:ext cx="424000" cy="424000"/>
          </a:xfrm>
          <a:prstGeom prst="rect">
            <a:avLst/>
          </a:prstGeom>
        </p:spPr>
      </p:pic>
      <p:pic>
        <p:nvPicPr>
          <p:cNvPr id="4" name="Picture 3">
            <a:extLst>
              <a:ext uri="{FF2B5EF4-FFF2-40B4-BE49-F238E27FC236}">
                <a16:creationId xmlns:a16="http://schemas.microsoft.com/office/drawing/2014/main" id="{5CE48D1B-B5D9-3155-675C-557D90E47D28}"/>
              </a:ext>
            </a:extLst>
          </p:cNvPr>
          <p:cNvPicPr>
            <a:picLocks noChangeAspect="1"/>
          </p:cNvPicPr>
          <p:nvPr/>
        </p:nvPicPr>
        <p:blipFill>
          <a:blip r:embed="rId12"/>
          <a:stretch>
            <a:fillRect/>
          </a:stretch>
        </p:blipFill>
        <p:spPr>
          <a:xfrm>
            <a:off x="2929560" y="901664"/>
            <a:ext cx="4510880" cy="3484342"/>
          </a:xfrm>
          <a:prstGeom prst="rect">
            <a:avLst/>
          </a:prstGeom>
          <a:effectLst>
            <a:outerShdw blurRad="63500" sx="102000" sy="102000" algn="ctr" rotWithShape="0">
              <a:prstClr val="black">
                <a:alpha val="40000"/>
              </a:prstClr>
            </a:outerShdw>
          </a:effectLst>
        </p:spPr>
      </p:pic>
      <p:sp>
        <p:nvSpPr>
          <p:cNvPr id="5" name="Arrow: Right 4">
            <a:extLst>
              <a:ext uri="{FF2B5EF4-FFF2-40B4-BE49-F238E27FC236}">
                <a16:creationId xmlns:a16="http://schemas.microsoft.com/office/drawing/2014/main" id="{4065D8FB-2B02-A156-26C2-BEC08990C54D}"/>
              </a:ext>
            </a:extLst>
          </p:cNvPr>
          <p:cNvSpPr/>
          <p:nvPr/>
        </p:nvSpPr>
        <p:spPr>
          <a:xfrm rot="20836789">
            <a:off x="5843178" y="3569359"/>
            <a:ext cx="1631465" cy="55248"/>
          </a:xfrm>
          <a:prstGeom prst="rightArrow">
            <a:avLst/>
          </a:prstGeom>
          <a:solidFill>
            <a:schemeClr val="accent6">
              <a:lumMod val="75000"/>
            </a:schemeClr>
          </a:solidFill>
          <a:ln>
            <a:solidFill>
              <a:schemeClr val="accent6">
                <a:lumMod val="75000"/>
              </a:schemeClr>
            </a:solid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1C31A4-9D30-8AD1-1F0A-9E670BCC17D3}"/>
              </a:ext>
            </a:extLst>
          </p:cNvPr>
          <p:cNvSpPr txBox="1"/>
          <p:nvPr/>
        </p:nvSpPr>
        <p:spPr>
          <a:xfrm>
            <a:off x="7520907" y="2688877"/>
            <a:ext cx="1479226" cy="938719"/>
          </a:xfrm>
          <a:prstGeom prst="rect">
            <a:avLst/>
          </a:prstGeom>
          <a:noFill/>
          <a:effectLst>
            <a:outerShdw blurRad="50800" dist="38100" dir="10800000" algn="r" rotWithShape="0">
              <a:prstClr val="black">
                <a:alpha val="40000"/>
              </a:prstClr>
            </a:outerShdw>
          </a:effectLst>
        </p:spPr>
        <p:txBody>
          <a:bodyPr wrap="square" rtlCol="0">
            <a:spAutoFit/>
          </a:bodyPr>
          <a:lstStyle/>
          <a:p>
            <a:r>
              <a:rPr lang="en-US" sz="1100">
                <a:latin typeface="Montserrat" panose="00000500000000000000" pitchFamily="2" charset="0"/>
              </a:rPr>
              <a:t>Fosters easy collaboration with coworkers by being respectful of their schedules</a:t>
            </a:r>
          </a:p>
        </p:txBody>
      </p:sp>
      <p:sp>
        <p:nvSpPr>
          <p:cNvPr id="10" name="Rectangle 9">
            <a:extLst>
              <a:ext uri="{FF2B5EF4-FFF2-40B4-BE49-F238E27FC236}">
                <a16:creationId xmlns:a16="http://schemas.microsoft.com/office/drawing/2014/main" id="{20430526-65AE-E951-9160-080776537E6A}"/>
              </a:ext>
            </a:extLst>
          </p:cNvPr>
          <p:cNvSpPr/>
          <p:nvPr/>
        </p:nvSpPr>
        <p:spPr>
          <a:xfrm>
            <a:off x="7500642" y="2699214"/>
            <a:ext cx="1465433" cy="938719"/>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3CBC40A-C42C-C38F-4EE5-30C7DA3043B2}"/>
              </a:ext>
            </a:extLst>
          </p:cNvPr>
          <p:cNvSpPr txBox="1"/>
          <p:nvPr/>
        </p:nvSpPr>
        <p:spPr>
          <a:xfrm>
            <a:off x="0" y="4936601"/>
            <a:ext cx="8268656" cy="200055"/>
          </a:xfrm>
          <a:prstGeom prst="rect">
            <a:avLst/>
          </a:prstGeom>
          <a:noFill/>
        </p:spPr>
        <p:txBody>
          <a:bodyPr wrap="square" rtlCol="0">
            <a:spAutoFit/>
          </a:bodyPr>
          <a:lstStyle/>
          <a:p>
            <a:r>
              <a:rPr lang="en-US" sz="700">
                <a:latin typeface="Montserrat" panose="00000500000000000000" pitchFamily="2" charset="0"/>
              </a:rPr>
              <a:t>Video demonstration available in the Appendix Section</a:t>
            </a:r>
          </a:p>
        </p:txBody>
      </p:sp>
      <p:sp>
        <p:nvSpPr>
          <p:cNvPr id="12" name="Google Shape;407;p34">
            <a:extLst>
              <a:ext uri="{FF2B5EF4-FFF2-40B4-BE49-F238E27FC236}">
                <a16:creationId xmlns:a16="http://schemas.microsoft.com/office/drawing/2014/main" id="{EA43A994-8235-BF6D-CF40-63771392B83B}"/>
              </a:ext>
            </a:extLst>
          </p:cNvPr>
          <p:cNvSpPr txBox="1">
            <a:spLocks/>
          </p:cNvSpPr>
          <p:nvPr/>
        </p:nvSpPr>
        <p:spPr>
          <a:xfrm>
            <a:off x="277708" y="47512"/>
            <a:ext cx="7675149"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600">
                <a:solidFill>
                  <a:srgbClr val="032A06"/>
                </a:solidFill>
                <a:latin typeface="Alata" panose="020B0604020202020204" charset="0"/>
                <a:sym typeface="Arial"/>
              </a:rPr>
              <a:t>Introducing R.O.B – Employees’ Resourceful Office Buddy for everyday assistance</a:t>
            </a:r>
            <a:endParaRPr kumimoji="0" lang="en-US" sz="1600" i="0" u="none" strike="noStrike" kern="0" cap="none" spc="0" normalizeH="0" baseline="0" noProof="0">
              <a:ln>
                <a:noFill/>
              </a:ln>
              <a:solidFill>
                <a:srgbClr val="032A06"/>
              </a:solidFill>
              <a:effectLst/>
              <a:uLnTx/>
              <a:uFillTx/>
              <a:latin typeface="Alata" panose="020B0604020202020204" charset="0"/>
              <a:sym typeface="Arial"/>
            </a:endParaRPr>
          </a:p>
        </p:txBody>
      </p:sp>
    </p:spTree>
    <p:extLst>
      <p:ext uri="{BB962C8B-B14F-4D97-AF65-F5344CB8AC3E}">
        <p14:creationId xmlns:p14="http://schemas.microsoft.com/office/powerpoint/2010/main" val="2742034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3A38698F-CD2A-A404-6C41-8EB52C439E6C}"/>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0A93320-7EC9-0B16-62EE-233C09407192}"/>
              </a:ext>
            </a:extLst>
          </p:cNvPr>
          <p:cNvGraphicFramePr>
            <a:graphicFrameLocks noChangeAspect="1"/>
          </p:cNvGraphicFramePr>
          <p:nvPr>
            <p:custDataLst>
              <p:tags r:id="rId1"/>
            </p:custDataLst>
            <p:extLst>
              <p:ext uri="{D42A27DB-BD31-4B8C-83A1-F6EECF244321}">
                <p14:modId xmlns:p14="http://schemas.microsoft.com/office/powerpoint/2010/main" val="30107830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532" imgH="530" progId="TCLayout.ActiveDocument.1">
                  <p:embed/>
                </p:oleObj>
              </mc:Choice>
              <mc:Fallback>
                <p:oleObj name="think-cell Slide" r:id="rId21" imgW="532" imgH="530" progId="TCLayout.ActiveDocument.1">
                  <p:embed/>
                  <p:pic>
                    <p:nvPicPr>
                      <p:cNvPr id="4" name="think-cell data - do not delete" hidden="1">
                        <a:extLst>
                          <a:ext uri="{FF2B5EF4-FFF2-40B4-BE49-F238E27FC236}">
                            <a16:creationId xmlns:a16="http://schemas.microsoft.com/office/drawing/2014/main" id="{A0A93320-7EC9-0B16-62EE-233C09407192}"/>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A77B02AA-1E1B-88C3-FA63-1A5E7061162A}"/>
              </a:ext>
            </a:extLst>
          </p:cNvPr>
          <p:cNvGrpSpPr/>
          <p:nvPr/>
        </p:nvGrpSpPr>
        <p:grpSpPr>
          <a:xfrm>
            <a:off x="468004" y="1320261"/>
            <a:ext cx="3030096" cy="2850525"/>
            <a:chOff x="468004" y="1320261"/>
            <a:chExt cx="3030096" cy="2850525"/>
          </a:xfrm>
        </p:grpSpPr>
        <p:sp>
          <p:nvSpPr>
            <p:cNvPr id="19" name="TextBox 7">
              <a:extLst>
                <a:ext uri="{FF2B5EF4-FFF2-40B4-BE49-F238E27FC236}">
                  <a16:creationId xmlns:a16="http://schemas.microsoft.com/office/drawing/2014/main" id="{053C49E5-C91B-22D7-59D4-68B3DEA11BFF}"/>
                </a:ext>
              </a:extLst>
            </p:cNvPr>
            <p:cNvSpPr txBox="1">
              <a:spLocks/>
            </p:cNvSpPr>
            <p:nvPr>
              <p:custDataLst>
                <p:tags r:id="rId16"/>
              </p:custDataLst>
            </p:nvPr>
          </p:nvSpPr>
          <p:spPr bwMode="auto">
            <a:xfrm>
              <a:off x="563060" y="1329498"/>
              <a:ext cx="14107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a:spcBef>
                  <a:spcPts val="200"/>
                </a:spcBef>
                <a:spcAft>
                  <a:spcPct val="0"/>
                </a:spcAft>
                <a:buClr>
                  <a:schemeClr val="tx1"/>
                </a:buClr>
                <a:buNone/>
              </a:pPr>
              <a:r>
                <a:rPr lang="en-US" altLang="en-US" sz="1100" i="0">
                  <a:solidFill>
                    <a:schemeClr val="tx1">
                      <a:lumMod val="50000"/>
                    </a:schemeClr>
                  </a:solidFill>
                  <a:latin typeface="Montserrat" panose="00000500000000000000" pitchFamily="2" charset="0"/>
                </a:rPr>
                <a:t>Cubicles/Focus Rooms</a:t>
              </a:r>
            </a:p>
          </p:txBody>
        </p:sp>
        <p:cxnSp>
          <p:nvCxnSpPr>
            <p:cNvPr id="23" name="Connector: Elbow 22">
              <a:extLst>
                <a:ext uri="{FF2B5EF4-FFF2-40B4-BE49-F238E27FC236}">
                  <a16:creationId xmlns:a16="http://schemas.microsoft.com/office/drawing/2014/main" id="{AEC08BE0-0B10-4A74-AD14-256BF5872CAA}"/>
                </a:ext>
              </a:extLst>
            </p:cNvPr>
            <p:cNvCxnSpPr>
              <a:cxnSpLocks/>
              <a:endCxn id="28" idx="3"/>
            </p:cNvCxnSpPr>
            <p:nvPr/>
          </p:nvCxnSpPr>
          <p:spPr>
            <a:xfrm rot="16200000" flipV="1">
              <a:off x="2535095" y="1326188"/>
              <a:ext cx="779869" cy="1146138"/>
            </a:xfrm>
            <a:prstGeom prst="bentConnector2">
              <a:avLst/>
            </a:prstGeom>
            <a:ln w="28575">
              <a:solidFill>
                <a:srgbClr val="B2D190"/>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855BC01-0A4F-9175-3A45-2B72D44B9FF4}"/>
                </a:ext>
              </a:extLst>
            </p:cNvPr>
            <p:cNvCxnSpPr>
              <a:cxnSpLocks/>
              <a:stCxn id="36" idx="3"/>
            </p:cNvCxnSpPr>
            <p:nvPr/>
          </p:nvCxnSpPr>
          <p:spPr>
            <a:xfrm flipV="1">
              <a:off x="2351960" y="3137336"/>
              <a:ext cx="1146140" cy="812727"/>
            </a:xfrm>
            <a:prstGeom prst="bentConnector2">
              <a:avLst/>
            </a:prstGeom>
            <a:ln w="28575">
              <a:solidFill>
                <a:srgbClr val="B2D190"/>
              </a:solidFill>
            </a:ln>
          </p:spPr>
          <p:style>
            <a:lnRef idx="1">
              <a:schemeClr val="accent1"/>
            </a:lnRef>
            <a:fillRef idx="0">
              <a:schemeClr val="accent1"/>
            </a:fillRef>
            <a:effectRef idx="0">
              <a:schemeClr val="accent1"/>
            </a:effectRef>
            <a:fontRef idx="minor">
              <a:schemeClr val="tx1"/>
            </a:fontRef>
          </p:style>
        </p:cxnSp>
        <p:pic>
          <p:nvPicPr>
            <p:cNvPr id="28" name="Graphic 27" descr="Mute ringer outline">
              <a:extLst>
                <a:ext uri="{FF2B5EF4-FFF2-40B4-BE49-F238E27FC236}">
                  <a16:creationId xmlns:a16="http://schemas.microsoft.com/office/drawing/2014/main" id="{2765165B-AE97-2B87-DBFD-658951F19F77}"/>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973839" y="1320261"/>
              <a:ext cx="378121" cy="378121"/>
            </a:xfrm>
            <a:prstGeom prst="rect">
              <a:avLst/>
            </a:prstGeom>
          </p:spPr>
        </p:pic>
        <p:pic>
          <p:nvPicPr>
            <p:cNvPr id="29" name="Graphic 28" descr="Headphones outline">
              <a:extLst>
                <a:ext uri="{FF2B5EF4-FFF2-40B4-BE49-F238E27FC236}">
                  <a16:creationId xmlns:a16="http://schemas.microsoft.com/office/drawing/2014/main" id="{778CDF90-6257-8125-CA3C-467D1D824938}"/>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1946683" y="2492541"/>
              <a:ext cx="441445" cy="441445"/>
            </a:xfrm>
            <a:prstGeom prst="rect">
              <a:avLst/>
            </a:prstGeom>
          </p:spPr>
        </p:pic>
        <p:cxnSp>
          <p:nvCxnSpPr>
            <p:cNvPr id="30" name="Straight Connector 29">
              <a:extLst>
                <a:ext uri="{FF2B5EF4-FFF2-40B4-BE49-F238E27FC236}">
                  <a16:creationId xmlns:a16="http://schemas.microsoft.com/office/drawing/2014/main" id="{21E525B8-EAC4-8071-079D-EF5EEAF297C5}"/>
                </a:ext>
              </a:extLst>
            </p:cNvPr>
            <p:cNvCxnSpPr>
              <a:endCxn id="29" idx="3"/>
            </p:cNvCxnSpPr>
            <p:nvPr/>
          </p:nvCxnSpPr>
          <p:spPr>
            <a:xfrm flipH="1">
              <a:off x="2388128" y="2713264"/>
              <a:ext cx="931919" cy="0"/>
            </a:xfrm>
            <a:prstGeom prst="line">
              <a:avLst/>
            </a:prstGeom>
            <a:ln w="28575">
              <a:solidFill>
                <a:srgbClr val="B2D190"/>
              </a:solidFill>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EF70106F-5486-9B32-6510-FEBDB588530E}"/>
                </a:ext>
              </a:extLst>
            </p:cNvPr>
            <p:cNvSpPr txBox="1">
              <a:spLocks/>
            </p:cNvSpPr>
            <p:nvPr>
              <p:custDataLst>
                <p:tags r:id="rId17"/>
              </p:custDataLst>
            </p:nvPr>
          </p:nvSpPr>
          <p:spPr bwMode="auto">
            <a:xfrm>
              <a:off x="572560" y="2579312"/>
              <a:ext cx="1401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a:spcBef>
                  <a:spcPts val="200"/>
                </a:spcBef>
                <a:spcAft>
                  <a:spcPct val="0"/>
                </a:spcAft>
                <a:buClr>
                  <a:schemeClr val="tx1"/>
                </a:buClr>
                <a:buNone/>
              </a:pPr>
              <a:r>
                <a:rPr lang="en-US" altLang="en-US" sz="1100" i="0">
                  <a:solidFill>
                    <a:schemeClr val="tx1">
                      <a:lumMod val="50000"/>
                    </a:schemeClr>
                  </a:solidFill>
                  <a:latin typeface="Montserrat" panose="00000500000000000000" pitchFamily="2" charset="0"/>
                </a:rPr>
                <a:t>Noise Cancelling Headphones</a:t>
              </a:r>
            </a:p>
          </p:txBody>
        </p:sp>
        <p:sp>
          <p:nvSpPr>
            <p:cNvPr id="35" name="TextBox 7">
              <a:extLst>
                <a:ext uri="{FF2B5EF4-FFF2-40B4-BE49-F238E27FC236}">
                  <a16:creationId xmlns:a16="http://schemas.microsoft.com/office/drawing/2014/main" id="{9BB6FD1A-85AF-A84C-8C8F-564BA0E107C0}"/>
                </a:ext>
              </a:extLst>
            </p:cNvPr>
            <p:cNvSpPr txBox="1">
              <a:spLocks/>
            </p:cNvSpPr>
            <p:nvPr>
              <p:custDataLst>
                <p:tags r:id="rId18"/>
              </p:custDataLst>
            </p:nvPr>
          </p:nvSpPr>
          <p:spPr bwMode="auto">
            <a:xfrm>
              <a:off x="468004" y="3782794"/>
              <a:ext cx="1466174" cy="36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a:spcBef>
                  <a:spcPts val="200"/>
                </a:spcBef>
                <a:spcAft>
                  <a:spcPct val="0"/>
                </a:spcAft>
                <a:buClr>
                  <a:schemeClr val="tx1"/>
                </a:buClr>
                <a:buNone/>
              </a:pPr>
              <a:r>
                <a:rPr lang="en-US" altLang="en-US" sz="1100" i="0">
                  <a:solidFill>
                    <a:schemeClr val="tx1">
                      <a:lumMod val="50000"/>
                    </a:schemeClr>
                  </a:solidFill>
                  <a:latin typeface="Montserrat" panose="00000500000000000000" pitchFamily="2" charset="0"/>
                </a:rPr>
                <a:t>Strategic </a:t>
              </a:r>
            </a:p>
            <a:p>
              <a:pPr algn="ctr">
                <a:spcBef>
                  <a:spcPts val="200"/>
                </a:spcBef>
                <a:spcAft>
                  <a:spcPct val="0"/>
                </a:spcAft>
                <a:buClr>
                  <a:schemeClr val="tx1"/>
                </a:buClr>
                <a:buNone/>
              </a:pPr>
              <a:r>
                <a:rPr lang="en-US" altLang="en-US" sz="1100" i="0">
                  <a:solidFill>
                    <a:schemeClr val="tx1">
                      <a:lumMod val="50000"/>
                    </a:schemeClr>
                  </a:solidFill>
                  <a:latin typeface="Montserrat" panose="00000500000000000000" pitchFamily="2" charset="0"/>
                </a:rPr>
                <a:t>Workplace Redesign</a:t>
              </a:r>
            </a:p>
          </p:txBody>
        </p:sp>
        <p:pic>
          <p:nvPicPr>
            <p:cNvPr id="36" name="Graphic 35" descr="Work from home desk outline">
              <a:extLst>
                <a:ext uri="{FF2B5EF4-FFF2-40B4-BE49-F238E27FC236}">
                  <a16:creationId xmlns:a16="http://schemas.microsoft.com/office/drawing/2014/main" id="{57B4FEA0-A378-91DC-B1AB-7BF0E29F32EB}"/>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1910514" y="3729340"/>
              <a:ext cx="441446" cy="441446"/>
            </a:xfrm>
            <a:prstGeom prst="rect">
              <a:avLst/>
            </a:prstGeom>
          </p:spPr>
        </p:pic>
      </p:grpSp>
      <p:grpSp>
        <p:nvGrpSpPr>
          <p:cNvPr id="71" name="Group 70">
            <a:extLst>
              <a:ext uri="{FF2B5EF4-FFF2-40B4-BE49-F238E27FC236}">
                <a16:creationId xmlns:a16="http://schemas.microsoft.com/office/drawing/2014/main" id="{8FA256BE-3150-79DA-E496-3CAB5149C1C5}"/>
              </a:ext>
            </a:extLst>
          </p:cNvPr>
          <p:cNvGrpSpPr/>
          <p:nvPr/>
        </p:nvGrpSpPr>
        <p:grpSpPr>
          <a:xfrm>
            <a:off x="5217312" y="907200"/>
            <a:ext cx="3350688" cy="1752578"/>
            <a:chOff x="5746421" y="1013850"/>
            <a:chExt cx="3350688" cy="1752578"/>
          </a:xfrm>
        </p:grpSpPr>
        <p:grpSp>
          <p:nvGrpSpPr>
            <p:cNvPr id="53" name="Group 62">
              <a:extLst>
                <a:ext uri="{FF2B5EF4-FFF2-40B4-BE49-F238E27FC236}">
                  <a16:creationId xmlns:a16="http://schemas.microsoft.com/office/drawing/2014/main" id="{84018FC0-D9C2-6726-C40E-4962D3F7375F}"/>
                </a:ext>
              </a:extLst>
            </p:cNvPr>
            <p:cNvGrpSpPr>
              <a:grpSpLocks/>
            </p:cNvGrpSpPr>
            <p:nvPr>
              <p:custDataLst>
                <p:tags r:id="rId10"/>
              </p:custDataLst>
            </p:nvPr>
          </p:nvGrpSpPr>
          <p:grpSpPr bwMode="auto">
            <a:xfrm flipH="1">
              <a:off x="5746421" y="1514175"/>
              <a:ext cx="434975" cy="168275"/>
              <a:chOff x="2247900" y="2009933"/>
              <a:chExt cx="434837" cy="167609"/>
            </a:xfrm>
          </p:grpSpPr>
          <p:sp>
            <p:nvSpPr>
              <p:cNvPr id="54" name="Oval 9">
                <a:extLst>
                  <a:ext uri="{FF2B5EF4-FFF2-40B4-BE49-F238E27FC236}">
                    <a16:creationId xmlns:a16="http://schemas.microsoft.com/office/drawing/2014/main" id="{D061056E-482A-F3EC-5A8C-5344FA144A3E}"/>
                  </a:ext>
                </a:extLst>
              </p:cNvPr>
              <p:cNvSpPr>
                <a:spLocks noChangeArrowheads="1"/>
              </p:cNvSpPr>
              <p:nvPr>
                <p:custDataLst>
                  <p:tags r:id="rId14"/>
                </p:custDataLst>
              </p:nvPr>
            </p:nvSpPr>
            <p:spPr bwMode="auto">
              <a:xfrm rot="16200000" flipH="1">
                <a:off x="2515245" y="2010051"/>
                <a:ext cx="167609" cy="1673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endParaRPr lang="en-US" altLang="en-US" sz="1200" b="0" i="0"/>
              </a:p>
            </p:txBody>
          </p:sp>
          <p:cxnSp>
            <p:nvCxnSpPr>
              <p:cNvPr id="55" name="Straight Connector 7">
                <a:extLst>
                  <a:ext uri="{FF2B5EF4-FFF2-40B4-BE49-F238E27FC236}">
                    <a16:creationId xmlns:a16="http://schemas.microsoft.com/office/drawing/2014/main" id="{D4CC1DE7-F1DB-FABC-E896-591AA15A49D1}"/>
                  </a:ext>
                </a:extLst>
              </p:cNvPr>
              <p:cNvCxnSpPr>
                <a:cxnSpLocks noChangeShapeType="1"/>
              </p:cNvCxnSpPr>
              <p:nvPr>
                <p:custDataLst>
                  <p:tags r:id="rId15"/>
                </p:custDataLst>
              </p:nvPr>
            </p:nvCxnSpPr>
            <p:spPr bwMode="auto">
              <a:xfrm>
                <a:off x="2247900" y="2177542"/>
                <a:ext cx="356147" cy="0"/>
              </a:xfrm>
              <a:prstGeom prst="line">
                <a:avLst/>
              </a:prstGeom>
              <a:noFill/>
              <a:ln w="28575" algn="ctr">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Rectangle 56">
              <a:extLst>
                <a:ext uri="{FF2B5EF4-FFF2-40B4-BE49-F238E27FC236}">
                  <a16:creationId xmlns:a16="http://schemas.microsoft.com/office/drawing/2014/main" id="{19DE008D-664A-1DDB-76AD-D11EB05626CE}"/>
                </a:ext>
              </a:extLst>
            </p:cNvPr>
            <p:cNvSpPr>
              <a:spLocks/>
            </p:cNvSpPr>
            <p:nvPr>
              <p:custDataLst>
                <p:tags r:id="rId11"/>
              </p:custDataLst>
            </p:nvPr>
          </p:nvSpPr>
          <p:spPr bwMode="auto">
            <a:xfrm rot="5400000" flipH="1" flipV="1">
              <a:off x="6803445" y="472764"/>
              <a:ext cx="1752578" cy="2834750"/>
            </a:xfrm>
            <a:prstGeom prst="rect">
              <a:avLst/>
            </a:prstGeom>
            <a:gradFill>
              <a:gsLst>
                <a:gs pos="0">
                  <a:schemeClr val="bg1">
                    <a:lumMod val="85000"/>
                  </a:schemeClr>
                </a:gs>
                <a:gs pos="100000">
                  <a:schemeClr val="bg1"/>
                </a:gs>
              </a:gsLst>
              <a:lin ang="5400000" scaled="0"/>
            </a:gradFill>
            <a:ln>
              <a:noFill/>
            </a:ln>
            <a:effectLst/>
          </p:spPr>
          <p:txBody>
            <a:bodyPr lIns="0" tIns="0" rIns="0" bIns="0" anchor="ctr"/>
            <a:lstStyle/>
            <a:p>
              <a:pPr algn="ctr" eaLnBrk="1" hangingPunct="1">
                <a:defRPr/>
              </a:pPr>
              <a:endParaRPr lang="en-US" sz="1400" b="0"/>
            </a:p>
          </p:txBody>
        </p:sp>
        <p:cxnSp>
          <p:nvCxnSpPr>
            <p:cNvPr id="59" name="Straight Connector 4">
              <a:extLst>
                <a:ext uri="{FF2B5EF4-FFF2-40B4-BE49-F238E27FC236}">
                  <a16:creationId xmlns:a16="http://schemas.microsoft.com/office/drawing/2014/main" id="{58BEBA0A-C31C-2827-53B7-6FE072C3B4BA}"/>
                </a:ext>
              </a:extLst>
            </p:cNvPr>
            <p:cNvCxnSpPr>
              <a:cxnSpLocks/>
            </p:cNvCxnSpPr>
            <p:nvPr>
              <p:custDataLst>
                <p:tags r:id="rId12"/>
              </p:custDataLst>
            </p:nvPr>
          </p:nvCxnSpPr>
          <p:spPr bwMode="auto">
            <a:xfrm flipV="1">
              <a:off x="6181396" y="1013850"/>
              <a:ext cx="0" cy="1752578"/>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TextBox 7">
              <a:extLst>
                <a:ext uri="{FF2B5EF4-FFF2-40B4-BE49-F238E27FC236}">
                  <a16:creationId xmlns:a16="http://schemas.microsoft.com/office/drawing/2014/main" id="{F991BD1B-6E15-8F04-6A17-36B6C04FCEB1}"/>
                </a:ext>
              </a:extLst>
            </p:cNvPr>
            <p:cNvSpPr txBox="1">
              <a:spLocks/>
            </p:cNvSpPr>
            <p:nvPr>
              <p:custDataLst>
                <p:tags r:id="rId13"/>
              </p:custDataLst>
            </p:nvPr>
          </p:nvSpPr>
          <p:spPr bwMode="auto">
            <a:xfrm>
              <a:off x="6337822" y="1854454"/>
              <a:ext cx="189063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spcBef>
                  <a:spcPts val="200"/>
                </a:spcBef>
                <a:spcAft>
                  <a:spcPct val="0"/>
                </a:spcAft>
                <a:buNone/>
              </a:pPr>
              <a:endParaRPr lang="en-US" altLang="en-US" sz="1100" b="0" i="0">
                <a:latin typeface="Montserrat" panose="00000500000000000000" pitchFamily="2" charset="0"/>
              </a:endParaRPr>
            </a:p>
          </p:txBody>
        </p:sp>
      </p:grpSp>
      <p:grpSp>
        <p:nvGrpSpPr>
          <p:cNvPr id="24" name="Group 7">
            <a:extLst>
              <a:ext uri="{FF2B5EF4-FFF2-40B4-BE49-F238E27FC236}">
                <a16:creationId xmlns:a16="http://schemas.microsoft.com/office/drawing/2014/main" id="{49617236-8765-B028-D1B8-35F8F91C79ED}"/>
              </a:ext>
            </a:extLst>
          </p:cNvPr>
          <p:cNvGrpSpPr>
            <a:grpSpLocks/>
          </p:cNvGrpSpPr>
          <p:nvPr>
            <p:custDataLst>
              <p:tags r:id="rId2"/>
            </p:custDataLst>
          </p:nvPr>
        </p:nvGrpSpPr>
        <p:grpSpPr bwMode="auto">
          <a:xfrm>
            <a:off x="5217312" y="3448800"/>
            <a:ext cx="3266169" cy="1214418"/>
            <a:chOff x="5217891" y="4305229"/>
            <a:chExt cx="3266677" cy="1214904"/>
          </a:xfrm>
        </p:grpSpPr>
        <p:sp>
          <p:nvSpPr>
            <p:cNvPr id="25" name="Rectangle 24">
              <a:extLst>
                <a:ext uri="{FF2B5EF4-FFF2-40B4-BE49-F238E27FC236}">
                  <a16:creationId xmlns:a16="http://schemas.microsoft.com/office/drawing/2014/main" id="{5A1C5E06-1A6B-A815-2CFD-724640BE28C9}"/>
                </a:ext>
              </a:extLst>
            </p:cNvPr>
            <p:cNvSpPr>
              <a:spLocks/>
            </p:cNvSpPr>
            <p:nvPr>
              <p:custDataLst>
                <p:tags r:id="rId5"/>
              </p:custDataLst>
            </p:nvPr>
          </p:nvSpPr>
          <p:spPr bwMode="auto">
            <a:xfrm rot="5400000" flipH="1" flipV="1">
              <a:off x="6495436" y="3531001"/>
              <a:ext cx="1214904" cy="2763360"/>
            </a:xfrm>
            <a:prstGeom prst="rect">
              <a:avLst/>
            </a:prstGeom>
            <a:gradFill>
              <a:gsLst>
                <a:gs pos="0">
                  <a:schemeClr val="bg1">
                    <a:lumMod val="85000"/>
                  </a:schemeClr>
                </a:gs>
                <a:gs pos="100000">
                  <a:schemeClr val="bg1"/>
                </a:gs>
              </a:gsLst>
              <a:lin ang="5400000" scaled="0"/>
            </a:gradFill>
            <a:ln>
              <a:noFill/>
            </a:ln>
            <a:effectLst/>
          </p:spPr>
          <p:txBody>
            <a:bodyPr lIns="0" tIns="0" rIns="0" bIns="0" anchor="ctr"/>
            <a:lstStyle/>
            <a:p>
              <a:pPr algn="ctr" eaLnBrk="1" hangingPunct="1">
                <a:defRPr/>
              </a:pPr>
              <a:endParaRPr lang="en-US" sz="1400" b="0"/>
            </a:p>
          </p:txBody>
        </p:sp>
        <p:grpSp>
          <p:nvGrpSpPr>
            <p:cNvPr id="27" name="Group 67">
              <a:extLst>
                <a:ext uri="{FF2B5EF4-FFF2-40B4-BE49-F238E27FC236}">
                  <a16:creationId xmlns:a16="http://schemas.microsoft.com/office/drawing/2014/main" id="{DD1C783F-2FB7-3642-241C-8F9DD50745E3}"/>
                </a:ext>
              </a:extLst>
            </p:cNvPr>
            <p:cNvGrpSpPr>
              <a:grpSpLocks/>
            </p:cNvGrpSpPr>
            <p:nvPr>
              <p:custDataLst>
                <p:tags r:id="rId6"/>
              </p:custDataLst>
            </p:nvPr>
          </p:nvGrpSpPr>
          <p:grpSpPr bwMode="auto">
            <a:xfrm flipH="1">
              <a:off x="5217891" y="4587434"/>
              <a:ext cx="412863" cy="167609"/>
              <a:chOff x="2269874" y="2009933"/>
              <a:chExt cx="412863" cy="167609"/>
            </a:xfrm>
          </p:grpSpPr>
          <p:sp>
            <p:nvSpPr>
              <p:cNvPr id="32" name="Oval 9">
                <a:extLst>
                  <a:ext uri="{FF2B5EF4-FFF2-40B4-BE49-F238E27FC236}">
                    <a16:creationId xmlns:a16="http://schemas.microsoft.com/office/drawing/2014/main" id="{735E57AA-FB3D-092F-4C47-AFF890A8382A}"/>
                  </a:ext>
                </a:extLst>
              </p:cNvPr>
              <p:cNvSpPr>
                <a:spLocks noChangeArrowheads="1"/>
              </p:cNvSpPr>
              <p:nvPr>
                <p:custDataLst>
                  <p:tags r:id="rId8"/>
                </p:custDataLst>
              </p:nvPr>
            </p:nvSpPr>
            <p:spPr bwMode="auto">
              <a:xfrm rot="16200000" flipH="1">
                <a:off x="2515245" y="2010051"/>
                <a:ext cx="167609" cy="1673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endParaRPr lang="en-US" altLang="en-US" sz="1200" b="0" i="0"/>
              </a:p>
            </p:txBody>
          </p:sp>
          <p:cxnSp>
            <p:nvCxnSpPr>
              <p:cNvPr id="33" name="Straight Connector 7">
                <a:extLst>
                  <a:ext uri="{FF2B5EF4-FFF2-40B4-BE49-F238E27FC236}">
                    <a16:creationId xmlns:a16="http://schemas.microsoft.com/office/drawing/2014/main" id="{6F287B5A-0F62-B29B-9A79-F9815B5001DB}"/>
                  </a:ext>
                </a:extLst>
              </p:cNvPr>
              <p:cNvCxnSpPr>
                <a:cxnSpLocks noChangeShapeType="1"/>
              </p:cNvCxnSpPr>
              <p:nvPr>
                <p:custDataLst>
                  <p:tags r:id="rId9"/>
                </p:custDataLst>
              </p:nvPr>
            </p:nvCxnSpPr>
            <p:spPr bwMode="auto">
              <a:xfrm>
                <a:off x="2269874" y="2027584"/>
                <a:ext cx="355656" cy="0"/>
              </a:xfrm>
              <a:prstGeom prst="line">
                <a:avLst/>
              </a:prstGeom>
              <a:noFill/>
              <a:ln w="28575" algn="ctr">
                <a:solidFill>
                  <a:srgbClr val="B3ECB6"/>
                </a:solidFill>
                <a:round/>
                <a:headEnd/>
                <a:tailEnd type="oval" w="med" len="med"/>
              </a:ln>
              <a:effectLst/>
            </p:spPr>
          </p:cxnSp>
        </p:grpSp>
        <p:cxnSp>
          <p:nvCxnSpPr>
            <p:cNvPr id="31" name="Straight Connector 4">
              <a:extLst>
                <a:ext uri="{FF2B5EF4-FFF2-40B4-BE49-F238E27FC236}">
                  <a16:creationId xmlns:a16="http://schemas.microsoft.com/office/drawing/2014/main" id="{501D50FD-C60E-A042-A494-E6361853A1C1}"/>
                </a:ext>
              </a:extLst>
            </p:cNvPr>
            <p:cNvCxnSpPr>
              <a:cxnSpLocks/>
            </p:cNvCxnSpPr>
            <p:nvPr>
              <p:custDataLst>
                <p:tags r:id="rId7"/>
              </p:custDataLst>
            </p:nvPr>
          </p:nvCxnSpPr>
          <p:spPr bwMode="auto">
            <a:xfrm flipV="1">
              <a:off x="5652934" y="4305229"/>
              <a:ext cx="0" cy="1214904"/>
            </a:xfrm>
            <a:prstGeom prst="line">
              <a:avLst/>
            </a:prstGeom>
            <a:noFill/>
            <a:ln w="28575" algn="ctr">
              <a:solidFill>
                <a:srgbClr val="B3ECB6"/>
              </a:solidFill>
              <a:round/>
              <a:headEnd/>
              <a:tailEnd/>
            </a:ln>
            <a:effectLst/>
          </p:spPr>
        </p:cxnSp>
      </p:grpSp>
      <p:sp>
        <p:nvSpPr>
          <p:cNvPr id="73" name="TextBox 7">
            <a:extLst>
              <a:ext uri="{FF2B5EF4-FFF2-40B4-BE49-F238E27FC236}">
                <a16:creationId xmlns:a16="http://schemas.microsoft.com/office/drawing/2014/main" id="{C15EADF6-7070-ACD4-3C45-299B49FD2BBC}"/>
              </a:ext>
            </a:extLst>
          </p:cNvPr>
          <p:cNvSpPr txBox="1">
            <a:spLocks/>
          </p:cNvSpPr>
          <p:nvPr>
            <p:custDataLst>
              <p:tags r:id="rId3"/>
            </p:custDataLst>
          </p:nvPr>
        </p:nvSpPr>
        <p:spPr bwMode="auto">
          <a:xfrm>
            <a:off x="5794168" y="1132470"/>
            <a:ext cx="2720237" cy="139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171450" indent="-171450">
              <a:spcBef>
                <a:spcPts val="200"/>
              </a:spcBef>
              <a:spcAft>
                <a:spcPct val="0"/>
              </a:spcAft>
              <a:buClr>
                <a:schemeClr val="tx1">
                  <a:lumMod val="50000"/>
                </a:schemeClr>
              </a:buClr>
              <a:buFont typeface="Wingdings" panose="05000000000000000000" pitchFamily="2" charset="2"/>
              <a:buChar char="§"/>
            </a:pPr>
            <a:r>
              <a:rPr lang="en-US" altLang="en-US" sz="1200" i="0">
                <a:solidFill>
                  <a:schemeClr val="tx1">
                    <a:lumMod val="50000"/>
                  </a:schemeClr>
                </a:solidFill>
                <a:latin typeface="Montserrat" panose="00000500000000000000" pitchFamily="2" charset="0"/>
              </a:rPr>
              <a:t>Noise Distractions </a:t>
            </a:r>
            <a:r>
              <a:rPr lang="en-US" altLang="en-US" sz="1400" i="0">
                <a:solidFill>
                  <a:schemeClr val="tx1">
                    <a:lumMod val="50000"/>
                  </a:schemeClr>
                </a:solidFill>
                <a:latin typeface="Montserrat" panose="00000500000000000000" pitchFamily="2" charset="0"/>
              </a:rPr>
              <a:t>– </a:t>
            </a:r>
            <a:r>
              <a:rPr lang="en-US" altLang="en-US" sz="1100" b="0" i="0">
                <a:solidFill>
                  <a:schemeClr val="bg2">
                    <a:lumMod val="60000"/>
                    <a:lumOff val="40000"/>
                  </a:schemeClr>
                </a:solidFill>
                <a:latin typeface="Montserrat" panose="00000500000000000000" pitchFamily="2" charset="0"/>
              </a:rPr>
              <a:t>More than </a:t>
            </a:r>
            <a:r>
              <a:rPr lang="en-US" altLang="en-US" sz="1200" i="0">
                <a:solidFill>
                  <a:schemeClr val="tx1">
                    <a:lumMod val="50000"/>
                  </a:schemeClr>
                </a:solidFill>
                <a:latin typeface="Montserrat" panose="00000500000000000000" pitchFamily="2" charset="0"/>
              </a:rPr>
              <a:t>2 Productive Hours Lost</a:t>
            </a:r>
            <a:r>
              <a:rPr lang="en-US" altLang="en-US" sz="1100" i="0">
                <a:solidFill>
                  <a:schemeClr val="tx1">
                    <a:lumMod val="50000"/>
                  </a:schemeClr>
                </a:solidFill>
                <a:latin typeface="Montserrat" panose="00000500000000000000" pitchFamily="2" charset="0"/>
              </a:rPr>
              <a:t> </a:t>
            </a:r>
            <a:r>
              <a:rPr lang="en-US" altLang="en-US" sz="900" b="0" i="0" baseline="30000">
                <a:solidFill>
                  <a:schemeClr val="bg2">
                    <a:lumMod val="60000"/>
                    <a:lumOff val="40000"/>
                  </a:schemeClr>
                </a:solidFill>
                <a:latin typeface="Montserrat" panose="00000500000000000000" pitchFamily="2" charset="0"/>
              </a:rPr>
              <a:t>[1]</a:t>
            </a:r>
          </a:p>
          <a:p>
            <a:pPr marL="171450" indent="-171450">
              <a:spcBef>
                <a:spcPts val="200"/>
              </a:spcBef>
              <a:spcAft>
                <a:spcPct val="0"/>
              </a:spcAft>
              <a:buClr>
                <a:schemeClr val="tx1">
                  <a:lumMod val="50000"/>
                </a:schemeClr>
              </a:buClr>
              <a:buFont typeface="Wingdings" panose="05000000000000000000" pitchFamily="2" charset="2"/>
              <a:buChar char="§"/>
            </a:pPr>
            <a:endParaRPr lang="en-US" altLang="en-US" sz="1100" b="0" i="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endParaRPr lang="en-US" altLang="en-US" sz="1100" b="0" i="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r>
              <a:rPr lang="en-US" altLang="en-US" sz="1200" i="0">
                <a:solidFill>
                  <a:schemeClr val="tx1">
                    <a:lumMod val="50000"/>
                  </a:schemeClr>
                </a:solidFill>
                <a:latin typeface="Montserrat" panose="00000500000000000000" pitchFamily="2" charset="0"/>
              </a:rPr>
              <a:t>Concentration Demanding </a:t>
            </a:r>
            <a:br>
              <a:rPr lang="en-US" altLang="en-US" sz="1200" i="0">
                <a:solidFill>
                  <a:schemeClr val="tx1">
                    <a:lumMod val="50000"/>
                  </a:schemeClr>
                </a:solidFill>
                <a:latin typeface="Montserrat" panose="00000500000000000000" pitchFamily="2" charset="0"/>
              </a:rPr>
            </a:br>
            <a:r>
              <a:rPr lang="en-US" altLang="en-US" sz="1200" i="0">
                <a:solidFill>
                  <a:schemeClr val="tx1">
                    <a:lumMod val="50000"/>
                  </a:schemeClr>
                </a:solidFill>
                <a:latin typeface="Montserrat" panose="00000500000000000000" pitchFamily="2" charset="0"/>
              </a:rPr>
              <a:t>Tasks – ~22% better</a:t>
            </a:r>
            <a:r>
              <a:rPr lang="en-US" altLang="en-US" sz="1100" b="0" i="0">
                <a:solidFill>
                  <a:schemeClr val="tx1">
                    <a:lumMod val="50000"/>
                  </a:schemeClr>
                </a:solidFill>
                <a:latin typeface="Montserrat" panose="00000500000000000000" pitchFamily="2" charset="0"/>
              </a:rPr>
              <a:t> </a:t>
            </a:r>
            <a:r>
              <a:rPr lang="en-US" altLang="en-US" sz="1100" b="0" i="0">
                <a:solidFill>
                  <a:schemeClr val="bg2">
                    <a:lumMod val="60000"/>
                    <a:lumOff val="40000"/>
                  </a:schemeClr>
                </a:solidFill>
                <a:latin typeface="Montserrat" panose="00000500000000000000" pitchFamily="2" charset="0"/>
              </a:rPr>
              <a:t>performance</a:t>
            </a:r>
            <a:r>
              <a:rPr lang="en-US" altLang="en-US" sz="1100" b="0" i="0">
                <a:solidFill>
                  <a:schemeClr val="tx1">
                    <a:lumMod val="50000"/>
                  </a:schemeClr>
                </a:solidFill>
                <a:latin typeface="Montserrat" panose="00000500000000000000" pitchFamily="2" charset="0"/>
              </a:rPr>
              <a:t> </a:t>
            </a:r>
            <a:r>
              <a:rPr lang="en-US" altLang="en-US" sz="1100" b="0" i="0">
                <a:solidFill>
                  <a:schemeClr val="bg2">
                    <a:lumMod val="60000"/>
                    <a:lumOff val="40000"/>
                  </a:schemeClr>
                </a:solidFill>
                <a:latin typeface="Montserrat" panose="00000500000000000000" pitchFamily="2" charset="0"/>
              </a:rPr>
              <a:t>in</a:t>
            </a:r>
            <a:r>
              <a:rPr lang="en-US" altLang="en-US" sz="1100" b="0" i="0">
                <a:solidFill>
                  <a:schemeClr val="tx1">
                    <a:lumMod val="50000"/>
                  </a:schemeClr>
                </a:solidFill>
                <a:latin typeface="Montserrat" panose="00000500000000000000" pitchFamily="2" charset="0"/>
              </a:rPr>
              <a:t> </a:t>
            </a:r>
            <a:r>
              <a:rPr lang="en-US" altLang="en-US" sz="1200" i="0">
                <a:solidFill>
                  <a:schemeClr val="tx1">
                    <a:lumMod val="50000"/>
                  </a:schemeClr>
                </a:solidFill>
                <a:latin typeface="Montserrat" panose="00000500000000000000" pitchFamily="2" charset="0"/>
              </a:rPr>
              <a:t>quieter </a:t>
            </a:r>
            <a:r>
              <a:rPr lang="en-US" altLang="en-US" sz="1100" b="0" i="0">
                <a:solidFill>
                  <a:schemeClr val="bg2">
                    <a:lumMod val="60000"/>
                    <a:lumOff val="40000"/>
                  </a:schemeClr>
                </a:solidFill>
                <a:latin typeface="Montserrat" panose="00000500000000000000" pitchFamily="2" charset="0"/>
              </a:rPr>
              <a:t>work areas </a:t>
            </a:r>
            <a:r>
              <a:rPr lang="en-US" altLang="en-US" sz="900" b="0" i="0" baseline="30000">
                <a:solidFill>
                  <a:schemeClr val="bg2">
                    <a:lumMod val="60000"/>
                    <a:lumOff val="40000"/>
                  </a:schemeClr>
                </a:solidFill>
                <a:latin typeface="Montserrat" panose="00000500000000000000" pitchFamily="2" charset="0"/>
              </a:rPr>
              <a:t>[2]</a:t>
            </a:r>
            <a:endParaRPr lang="en-US" altLang="en-US" sz="1100" b="0" i="0" baseline="30000">
              <a:solidFill>
                <a:schemeClr val="bg2">
                  <a:lumMod val="60000"/>
                  <a:lumOff val="40000"/>
                </a:schemeClr>
              </a:solidFill>
              <a:latin typeface="Montserrat" panose="00000500000000000000" pitchFamily="2" charset="0"/>
            </a:endParaRPr>
          </a:p>
        </p:txBody>
      </p:sp>
      <p:sp>
        <p:nvSpPr>
          <p:cNvPr id="87" name="TextBox 7">
            <a:extLst>
              <a:ext uri="{FF2B5EF4-FFF2-40B4-BE49-F238E27FC236}">
                <a16:creationId xmlns:a16="http://schemas.microsoft.com/office/drawing/2014/main" id="{2DF39BA0-E15A-7FA0-7916-78C3C3B1BE6C}"/>
              </a:ext>
            </a:extLst>
          </p:cNvPr>
          <p:cNvSpPr txBox="1">
            <a:spLocks/>
          </p:cNvSpPr>
          <p:nvPr>
            <p:custDataLst>
              <p:tags r:id="rId4"/>
            </p:custDataLst>
          </p:nvPr>
        </p:nvSpPr>
        <p:spPr bwMode="auto">
          <a:xfrm>
            <a:off x="5808713" y="3576392"/>
            <a:ext cx="2561303" cy="95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171450" indent="-171450">
              <a:spcBef>
                <a:spcPts val="200"/>
              </a:spcBef>
              <a:spcAft>
                <a:spcPct val="0"/>
              </a:spcAft>
              <a:buClr>
                <a:schemeClr val="tx1">
                  <a:lumMod val="50000"/>
                </a:schemeClr>
              </a:buClr>
              <a:buFont typeface="Wingdings" panose="05000000000000000000" pitchFamily="2" charset="2"/>
              <a:buChar char="§"/>
            </a:pPr>
            <a:r>
              <a:rPr lang="en-US" altLang="en-US" sz="1100" b="0" i="0">
                <a:solidFill>
                  <a:schemeClr val="bg2">
                    <a:lumMod val="60000"/>
                    <a:lumOff val="40000"/>
                  </a:schemeClr>
                </a:solidFill>
                <a:latin typeface="Montserrat" panose="00000500000000000000" pitchFamily="2" charset="0"/>
              </a:rPr>
              <a:t>Facilitate</a:t>
            </a:r>
            <a:r>
              <a:rPr lang="en-US" altLang="en-US" sz="1100" i="0">
                <a:solidFill>
                  <a:schemeClr val="bg2">
                    <a:lumMod val="60000"/>
                    <a:lumOff val="40000"/>
                  </a:schemeClr>
                </a:solidFill>
                <a:latin typeface="Montserrat" panose="00000500000000000000" pitchFamily="2" charset="0"/>
              </a:rPr>
              <a:t> </a:t>
            </a:r>
            <a:r>
              <a:rPr lang="en-US" altLang="en-US" sz="1200" i="0">
                <a:solidFill>
                  <a:schemeClr val="tx1">
                    <a:lumMod val="50000"/>
                  </a:schemeClr>
                </a:solidFill>
                <a:latin typeface="Montserrat" panose="00000500000000000000" pitchFamily="2" charset="0"/>
              </a:rPr>
              <a:t>focused work </a:t>
            </a:r>
            <a:r>
              <a:rPr lang="en-US" altLang="en-US" sz="1100" b="0" i="0">
                <a:solidFill>
                  <a:schemeClr val="bg2">
                    <a:lumMod val="60000"/>
                    <a:lumOff val="40000"/>
                  </a:schemeClr>
                </a:solidFill>
                <a:latin typeface="Montserrat" panose="00000500000000000000" pitchFamily="2" charset="0"/>
              </a:rPr>
              <a:t>at the </a:t>
            </a:r>
            <a:r>
              <a:rPr lang="en-US" altLang="en-US" sz="1200" i="0">
                <a:solidFill>
                  <a:schemeClr val="tx1">
                    <a:lumMod val="50000"/>
                  </a:schemeClr>
                </a:solidFill>
                <a:latin typeface="Montserrat" panose="00000500000000000000" pitchFamily="2" charset="0"/>
              </a:rPr>
              <a:t>office</a:t>
            </a:r>
          </a:p>
          <a:p>
            <a:pPr marL="171450" indent="-171450">
              <a:spcBef>
                <a:spcPts val="200"/>
              </a:spcBef>
              <a:spcAft>
                <a:spcPct val="0"/>
              </a:spcAft>
              <a:buClr>
                <a:schemeClr val="tx1">
                  <a:lumMod val="50000"/>
                </a:schemeClr>
              </a:buClr>
              <a:buFont typeface="Wingdings" panose="05000000000000000000" pitchFamily="2" charset="2"/>
              <a:buChar char="§"/>
            </a:pPr>
            <a:endParaRPr lang="en-US" altLang="en-US" sz="1100" b="0" i="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r>
              <a:rPr lang="en-US" altLang="en-US" sz="1100" b="0" i="0">
                <a:solidFill>
                  <a:schemeClr val="bg2">
                    <a:lumMod val="60000"/>
                    <a:lumOff val="40000"/>
                  </a:schemeClr>
                </a:solidFill>
                <a:latin typeface="Montserrat" panose="00000500000000000000" pitchFamily="2" charset="0"/>
              </a:rPr>
              <a:t>Ensure </a:t>
            </a:r>
            <a:r>
              <a:rPr lang="en-US" altLang="en-US" sz="1200" i="0">
                <a:solidFill>
                  <a:schemeClr val="tx1">
                    <a:lumMod val="50000"/>
                  </a:schemeClr>
                </a:solidFill>
                <a:latin typeface="Montserrat" panose="00000500000000000000" pitchFamily="2" charset="0"/>
              </a:rPr>
              <a:t>collaboration</a:t>
            </a:r>
            <a:r>
              <a:rPr lang="en-US" altLang="en-US" sz="1100" b="0" i="0">
                <a:solidFill>
                  <a:schemeClr val="bg2">
                    <a:lumMod val="60000"/>
                    <a:lumOff val="40000"/>
                  </a:schemeClr>
                </a:solidFill>
                <a:latin typeface="Montserrat" panose="00000500000000000000" pitchFamily="2" charset="0"/>
              </a:rPr>
              <a:t> does </a:t>
            </a:r>
            <a:r>
              <a:rPr lang="en-US" altLang="en-US" sz="1200" i="0">
                <a:solidFill>
                  <a:schemeClr val="tx1">
                    <a:lumMod val="50000"/>
                  </a:schemeClr>
                </a:solidFill>
                <a:latin typeface="Montserrat" panose="00000500000000000000" pitchFamily="2" charset="0"/>
              </a:rPr>
              <a:t>not disturb others </a:t>
            </a:r>
            <a:endParaRPr lang="en-US" altLang="en-US" sz="1100" i="0">
              <a:solidFill>
                <a:schemeClr val="tx1">
                  <a:lumMod val="50000"/>
                </a:schemeClr>
              </a:solidFill>
              <a:latin typeface="Montserrat" panose="00000500000000000000" pitchFamily="2" charset="0"/>
            </a:endParaRPr>
          </a:p>
        </p:txBody>
      </p:sp>
      <p:sp>
        <p:nvSpPr>
          <p:cNvPr id="3" name="Title 2">
            <a:extLst>
              <a:ext uri="{FF2B5EF4-FFF2-40B4-BE49-F238E27FC236}">
                <a16:creationId xmlns:a16="http://schemas.microsoft.com/office/drawing/2014/main" id="{8D7481F3-8575-D83F-713B-E73614A4A28A}"/>
              </a:ext>
            </a:extLst>
          </p:cNvPr>
          <p:cNvSpPr>
            <a:spLocks noGrp="1"/>
          </p:cNvSpPr>
          <p:nvPr>
            <p:ph type="title" idx="4294967295"/>
          </p:nvPr>
        </p:nvSpPr>
        <p:spPr>
          <a:xfrm>
            <a:off x="270341" y="34189"/>
            <a:ext cx="7614454" cy="624272"/>
          </a:xfrm>
        </p:spPr>
        <p:txBody>
          <a:bodyPr vert="horz"/>
          <a:lstStyle/>
          <a:p>
            <a:r>
              <a:rPr lang="en-US" sz="1600">
                <a:solidFill>
                  <a:srgbClr val="000000"/>
                </a:solidFill>
              </a:rPr>
              <a:t>Designated focus areas &amp; re-imagined workspace design for enhancing productivity in concentration-heavy tasks</a:t>
            </a:r>
          </a:p>
        </p:txBody>
      </p:sp>
      <p:grpSp>
        <p:nvGrpSpPr>
          <p:cNvPr id="11" name="Group 5">
            <a:extLst>
              <a:ext uri="{FF2B5EF4-FFF2-40B4-BE49-F238E27FC236}">
                <a16:creationId xmlns:a16="http://schemas.microsoft.com/office/drawing/2014/main" id="{E937D2B2-43A4-774E-66CB-8071B411AB0F}"/>
              </a:ext>
            </a:extLst>
          </p:cNvPr>
          <p:cNvGrpSpPr>
            <a:grpSpLocks/>
          </p:cNvGrpSpPr>
          <p:nvPr/>
        </p:nvGrpSpPr>
        <p:grpSpPr bwMode="auto">
          <a:xfrm>
            <a:off x="3017915" y="1360665"/>
            <a:ext cx="2534784" cy="2604230"/>
            <a:chOff x="3096650" y="1731140"/>
            <a:chExt cx="3155009" cy="3202091"/>
          </a:xfrm>
        </p:grpSpPr>
        <p:sp>
          <p:nvSpPr>
            <p:cNvPr id="20" name="Oval 3">
              <a:extLst>
                <a:ext uri="{FF2B5EF4-FFF2-40B4-BE49-F238E27FC236}">
                  <a16:creationId xmlns:a16="http://schemas.microsoft.com/office/drawing/2014/main" id="{4A22672C-9415-89A2-CF85-670A97095697}"/>
                </a:ext>
              </a:extLst>
            </p:cNvPr>
            <p:cNvSpPr>
              <a:spLocks noChangeArrowheads="1"/>
            </p:cNvSpPr>
            <p:nvPr/>
          </p:nvSpPr>
          <p:spPr bwMode="auto">
            <a:xfrm>
              <a:off x="3096650" y="2591084"/>
              <a:ext cx="1513295" cy="1474820"/>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400" i="0">
                  <a:solidFill>
                    <a:schemeClr val="bg1"/>
                  </a:solidFill>
                  <a:latin typeface="Montserrat" panose="00000500000000000000" pitchFamily="2" charset="0"/>
                </a:rPr>
                <a:t>Initiatives</a:t>
              </a:r>
            </a:p>
          </p:txBody>
        </p:sp>
        <p:sp>
          <p:nvSpPr>
            <p:cNvPr id="21" name="Oval 47">
              <a:extLst>
                <a:ext uri="{FF2B5EF4-FFF2-40B4-BE49-F238E27FC236}">
                  <a16:creationId xmlns:a16="http://schemas.microsoft.com/office/drawing/2014/main" id="{070A82DE-2A08-FA70-AF2C-87806FDDE26C}"/>
                </a:ext>
              </a:extLst>
            </p:cNvPr>
            <p:cNvSpPr>
              <a:spLocks noChangeArrowheads="1"/>
            </p:cNvSpPr>
            <p:nvPr/>
          </p:nvSpPr>
          <p:spPr bwMode="auto">
            <a:xfrm>
              <a:off x="4699933" y="1731140"/>
              <a:ext cx="1513295" cy="1474820"/>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400" i="0">
                  <a:solidFill>
                    <a:schemeClr val="bg1"/>
                  </a:solidFill>
                  <a:latin typeface="Montserrat" panose="00000500000000000000" pitchFamily="2" charset="0"/>
                </a:rPr>
                <a:t>Rationale</a:t>
              </a:r>
              <a:endParaRPr lang="en-US" altLang="en-US" i="0">
                <a:solidFill>
                  <a:schemeClr val="bg1"/>
                </a:solidFill>
                <a:latin typeface="Montserrat" panose="00000500000000000000" pitchFamily="2" charset="0"/>
              </a:endParaRPr>
            </a:p>
          </p:txBody>
        </p:sp>
        <p:sp>
          <p:nvSpPr>
            <p:cNvPr id="22" name="Oval 21">
              <a:extLst>
                <a:ext uri="{FF2B5EF4-FFF2-40B4-BE49-F238E27FC236}">
                  <a16:creationId xmlns:a16="http://schemas.microsoft.com/office/drawing/2014/main" id="{CC22B01C-C0D6-DDFD-F548-92DCF8072FC2}"/>
                </a:ext>
              </a:extLst>
            </p:cNvPr>
            <p:cNvSpPr/>
            <p:nvPr/>
          </p:nvSpPr>
          <p:spPr bwMode="auto">
            <a:xfrm>
              <a:off x="4737933" y="3458416"/>
              <a:ext cx="1513726" cy="1474815"/>
            </a:xfrm>
            <a:prstGeom prst="ellipse">
              <a:avLst/>
            </a:prstGeom>
            <a:solidFill>
              <a:schemeClr val="accent1">
                <a:lumMod val="60000"/>
                <a:lumOff val="40000"/>
              </a:schemeClr>
            </a:solidFill>
            <a:ln>
              <a:noFill/>
            </a:ln>
            <a:effectLst/>
          </p:spPr>
          <p:txBody>
            <a:bodyPr wrap="none" lIns="0" tIns="0" rIns="0" bIns="0" anchor="ctr"/>
            <a:lstStyle/>
            <a:p>
              <a:pPr algn="ctr" eaLnBrk="1" hangingPunct="1">
                <a:defRPr/>
              </a:pPr>
              <a:r>
                <a:rPr lang="en-US" b="1">
                  <a:solidFill>
                    <a:schemeClr val="tx1">
                      <a:lumMod val="50000"/>
                    </a:schemeClr>
                  </a:solidFill>
                  <a:latin typeface="Montserrat" panose="00000500000000000000" pitchFamily="2" charset="0"/>
                  <a:cs typeface="Arial" charset="0"/>
                </a:rPr>
                <a:t>Impact</a:t>
              </a:r>
            </a:p>
          </p:txBody>
        </p:sp>
      </p:grpSp>
      <p:sp>
        <p:nvSpPr>
          <p:cNvPr id="2" name="Slide Number Placeholder 1">
            <a:extLst>
              <a:ext uri="{FF2B5EF4-FFF2-40B4-BE49-F238E27FC236}">
                <a16:creationId xmlns:a16="http://schemas.microsoft.com/office/drawing/2014/main" id="{00FC9FB3-C9B7-F0C9-71A8-9F40072C56A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12" name="TextBox 11">
            <a:extLst>
              <a:ext uri="{FF2B5EF4-FFF2-40B4-BE49-F238E27FC236}">
                <a16:creationId xmlns:a16="http://schemas.microsoft.com/office/drawing/2014/main" id="{2CD5BA3E-AD1F-3CA7-B33B-659F4F20DC89}"/>
              </a:ext>
            </a:extLst>
          </p:cNvPr>
          <p:cNvSpPr txBox="1"/>
          <p:nvPr/>
        </p:nvSpPr>
        <p:spPr>
          <a:xfrm>
            <a:off x="9132" y="4915513"/>
            <a:ext cx="6859668" cy="215444"/>
          </a:xfrm>
          <a:prstGeom prst="rect">
            <a:avLst/>
          </a:prstGeom>
          <a:noFill/>
        </p:spPr>
        <p:txBody>
          <a:bodyPr wrap="square" rtlCol="0">
            <a:spAutoFit/>
          </a:bodyPr>
          <a:lstStyle/>
          <a:p>
            <a:r>
              <a:rPr lang="en-US" sz="400" dirty="0">
                <a:latin typeface="Montserrat" panose="00000500000000000000" pitchFamily="2" charset="0"/>
              </a:rPr>
              <a:t>[1] Calculated as Per Week Per Employee</a:t>
            </a:r>
          </a:p>
          <a:p>
            <a:r>
              <a:rPr lang="en-US" sz="400" dirty="0">
                <a:latin typeface="Montserrat" panose="00000500000000000000" pitchFamily="2" charset="0"/>
              </a:rPr>
              <a:t>[2] </a:t>
            </a:r>
            <a:r>
              <a:rPr lang="en-US" sz="400" dirty="0" err="1">
                <a:latin typeface="Montserrat" panose="00000500000000000000" pitchFamily="2" charset="0"/>
              </a:rPr>
              <a:t>Jahncke</a:t>
            </a:r>
            <a:r>
              <a:rPr lang="en-US" sz="400" dirty="0">
                <a:latin typeface="Montserrat" panose="00000500000000000000" pitchFamily="2" charset="0"/>
              </a:rPr>
              <a:t>, H., &amp; Hallman, D. M. (2020). Objective measures of cognitive performance in activity-based workplaces and traditional office types. Journal of Environmental Psychology, 72, 101503. https://</a:t>
            </a:r>
            <a:r>
              <a:rPr lang="en-US" sz="400" dirty="0" err="1">
                <a:latin typeface="Montserrat" panose="00000500000000000000" pitchFamily="2" charset="0"/>
              </a:rPr>
              <a:t>doi.org</a:t>
            </a:r>
            <a:r>
              <a:rPr lang="en-US" sz="400" dirty="0">
                <a:latin typeface="Montserrat" panose="00000500000000000000" pitchFamily="2" charset="0"/>
              </a:rPr>
              <a:t>/10.1016/j.jenvp.2020.101503</a:t>
            </a:r>
          </a:p>
        </p:txBody>
      </p:sp>
    </p:spTree>
    <p:extLst>
      <p:ext uri="{BB962C8B-B14F-4D97-AF65-F5344CB8AC3E}">
        <p14:creationId xmlns:p14="http://schemas.microsoft.com/office/powerpoint/2010/main" val="3292061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5108233F-DC65-4B93-8424-157ED593A2DC}"/>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4BF007B-0247-6B8F-9D95-FF66EF2F29D0}"/>
              </a:ext>
            </a:extLst>
          </p:cNvPr>
          <p:cNvGraphicFramePr>
            <a:graphicFrameLocks noChangeAspect="1"/>
          </p:cNvGraphicFramePr>
          <p:nvPr>
            <p:custDataLst>
              <p:tags r:id="rId1"/>
            </p:custDataLst>
            <p:extLst>
              <p:ext uri="{D42A27DB-BD31-4B8C-83A1-F6EECF244321}">
                <p14:modId xmlns:p14="http://schemas.microsoft.com/office/powerpoint/2010/main" val="3374016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532" imgH="530" progId="TCLayout.ActiveDocument.1">
                  <p:embed/>
                </p:oleObj>
              </mc:Choice>
              <mc:Fallback>
                <p:oleObj name="think-cell Slide" r:id="rId21" imgW="532" imgH="530" progId="TCLayout.ActiveDocument.1">
                  <p:embed/>
                  <p:pic>
                    <p:nvPicPr>
                      <p:cNvPr id="4" name="think-cell data - do not delete" hidden="1">
                        <a:extLst>
                          <a:ext uri="{FF2B5EF4-FFF2-40B4-BE49-F238E27FC236}">
                            <a16:creationId xmlns:a16="http://schemas.microsoft.com/office/drawing/2014/main" id="{F4BF007B-0247-6B8F-9D95-FF66EF2F29D0}"/>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927FE36-3465-527D-6C42-6ED0CF47CB67}"/>
              </a:ext>
            </a:extLst>
          </p:cNvPr>
          <p:cNvGrpSpPr/>
          <p:nvPr/>
        </p:nvGrpSpPr>
        <p:grpSpPr>
          <a:xfrm>
            <a:off x="450431" y="1320261"/>
            <a:ext cx="3047669" cy="2850525"/>
            <a:chOff x="450431" y="1320261"/>
            <a:chExt cx="3047669" cy="2850525"/>
          </a:xfrm>
        </p:grpSpPr>
        <p:sp>
          <p:nvSpPr>
            <p:cNvPr id="19" name="TextBox 7">
              <a:extLst>
                <a:ext uri="{FF2B5EF4-FFF2-40B4-BE49-F238E27FC236}">
                  <a16:creationId xmlns:a16="http://schemas.microsoft.com/office/drawing/2014/main" id="{FEF15AEB-4983-574E-A8E4-6FA0D28D0804}"/>
                </a:ext>
              </a:extLst>
            </p:cNvPr>
            <p:cNvSpPr txBox="1">
              <a:spLocks/>
            </p:cNvSpPr>
            <p:nvPr>
              <p:custDataLst>
                <p:tags r:id="rId16"/>
              </p:custDataLst>
            </p:nvPr>
          </p:nvSpPr>
          <p:spPr bwMode="auto">
            <a:xfrm>
              <a:off x="563060" y="1329498"/>
              <a:ext cx="14107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a:spcBef>
                  <a:spcPts val="200"/>
                </a:spcBef>
                <a:spcAft>
                  <a:spcPct val="0"/>
                </a:spcAft>
                <a:buClr>
                  <a:schemeClr val="tx1"/>
                </a:buClr>
                <a:buNone/>
              </a:pPr>
              <a:r>
                <a:rPr lang="en-US" altLang="en-US" sz="1100" i="0">
                  <a:solidFill>
                    <a:schemeClr val="tx1">
                      <a:lumMod val="50000"/>
                    </a:schemeClr>
                  </a:solidFill>
                  <a:latin typeface="Montserrat" panose="00000500000000000000" pitchFamily="2" charset="0"/>
                </a:rPr>
                <a:t>Merit Spotlight Program</a:t>
              </a:r>
            </a:p>
          </p:txBody>
        </p:sp>
        <p:cxnSp>
          <p:nvCxnSpPr>
            <p:cNvPr id="23" name="Connector: Elbow 22">
              <a:extLst>
                <a:ext uri="{FF2B5EF4-FFF2-40B4-BE49-F238E27FC236}">
                  <a16:creationId xmlns:a16="http://schemas.microsoft.com/office/drawing/2014/main" id="{13DD83CF-480E-995C-E1DC-E85EC202428B}"/>
                </a:ext>
              </a:extLst>
            </p:cNvPr>
            <p:cNvCxnSpPr>
              <a:cxnSpLocks/>
              <a:endCxn id="28" idx="3"/>
            </p:cNvCxnSpPr>
            <p:nvPr/>
          </p:nvCxnSpPr>
          <p:spPr>
            <a:xfrm rot="16200000" flipV="1">
              <a:off x="2535095" y="1326188"/>
              <a:ext cx="779869" cy="1146138"/>
            </a:xfrm>
            <a:prstGeom prst="bentConnector2">
              <a:avLst/>
            </a:prstGeom>
            <a:ln w="28575">
              <a:solidFill>
                <a:srgbClr val="B2D190"/>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35C1A39-CDB0-028F-E56A-7AFF4FDBD08C}"/>
                </a:ext>
              </a:extLst>
            </p:cNvPr>
            <p:cNvCxnSpPr>
              <a:cxnSpLocks/>
              <a:stCxn id="36" idx="3"/>
            </p:cNvCxnSpPr>
            <p:nvPr/>
          </p:nvCxnSpPr>
          <p:spPr>
            <a:xfrm flipV="1">
              <a:off x="2351960" y="3137336"/>
              <a:ext cx="1146140" cy="812727"/>
            </a:xfrm>
            <a:prstGeom prst="bentConnector2">
              <a:avLst/>
            </a:prstGeom>
            <a:ln w="28575">
              <a:solidFill>
                <a:srgbClr val="B2D190"/>
              </a:solidFill>
            </a:ln>
          </p:spPr>
          <p:style>
            <a:lnRef idx="1">
              <a:schemeClr val="accent1"/>
            </a:lnRef>
            <a:fillRef idx="0">
              <a:schemeClr val="accent1"/>
            </a:fillRef>
            <a:effectRef idx="0">
              <a:schemeClr val="accent1"/>
            </a:effectRef>
            <a:fontRef idx="minor">
              <a:schemeClr val="tx1"/>
            </a:fontRef>
          </p:style>
        </p:cxnSp>
        <p:pic>
          <p:nvPicPr>
            <p:cNvPr id="28" name="Graphic 27" descr="Medal outline">
              <a:extLst>
                <a:ext uri="{FF2B5EF4-FFF2-40B4-BE49-F238E27FC236}">
                  <a16:creationId xmlns:a16="http://schemas.microsoft.com/office/drawing/2014/main" id="{E4FA9218-CA2D-519C-8A15-9769F4082433}"/>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973839" y="1320261"/>
              <a:ext cx="378121" cy="378121"/>
            </a:xfrm>
            <a:prstGeom prst="rect">
              <a:avLst/>
            </a:prstGeom>
          </p:spPr>
        </p:pic>
        <p:pic>
          <p:nvPicPr>
            <p:cNvPr id="29" name="Graphic 28" descr="Classroom outline">
              <a:extLst>
                <a:ext uri="{FF2B5EF4-FFF2-40B4-BE49-F238E27FC236}">
                  <a16:creationId xmlns:a16="http://schemas.microsoft.com/office/drawing/2014/main" id="{F907FF0D-08B2-8F9E-ADB7-02F7598B2CD3}"/>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1946683" y="2492541"/>
              <a:ext cx="441445" cy="441445"/>
            </a:xfrm>
            <a:prstGeom prst="rect">
              <a:avLst/>
            </a:prstGeom>
          </p:spPr>
        </p:pic>
        <p:cxnSp>
          <p:nvCxnSpPr>
            <p:cNvPr id="30" name="Straight Connector 29">
              <a:extLst>
                <a:ext uri="{FF2B5EF4-FFF2-40B4-BE49-F238E27FC236}">
                  <a16:creationId xmlns:a16="http://schemas.microsoft.com/office/drawing/2014/main" id="{69C84E23-3903-CECC-094A-1A6C5743C72F}"/>
                </a:ext>
              </a:extLst>
            </p:cNvPr>
            <p:cNvCxnSpPr>
              <a:endCxn id="29" idx="3"/>
            </p:cNvCxnSpPr>
            <p:nvPr/>
          </p:nvCxnSpPr>
          <p:spPr>
            <a:xfrm flipH="1">
              <a:off x="2388128" y="2713264"/>
              <a:ext cx="931919" cy="0"/>
            </a:xfrm>
            <a:prstGeom prst="line">
              <a:avLst/>
            </a:prstGeom>
            <a:ln w="28575">
              <a:solidFill>
                <a:srgbClr val="B2D190"/>
              </a:solidFill>
            </a:ln>
          </p:spPr>
          <p:style>
            <a:lnRef idx="1">
              <a:schemeClr val="accent1"/>
            </a:lnRef>
            <a:fillRef idx="0">
              <a:schemeClr val="accent1"/>
            </a:fillRef>
            <a:effectRef idx="0">
              <a:schemeClr val="accent1"/>
            </a:effectRef>
            <a:fontRef idx="minor">
              <a:schemeClr val="tx1"/>
            </a:fontRef>
          </p:style>
        </p:cxnSp>
        <p:sp>
          <p:nvSpPr>
            <p:cNvPr id="34" name="TextBox 7">
              <a:extLst>
                <a:ext uri="{FF2B5EF4-FFF2-40B4-BE49-F238E27FC236}">
                  <a16:creationId xmlns:a16="http://schemas.microsoft.com/office/drawing/2014/main" id="{CF45A8EC-EA9E-F92C-5921-FADCCDA30908}"/>
                </a:ext>
              </a:extLst>
            </p:cNvPr>
            <p:cNvSpPr txBox="1">
              <a:spLocks/>
            </p:cNvSpPr>
            <p:nvPr>
              <p:custDataLst>
                <p:tags r:id="rId17"/>
              </p:custDataLst>
            </p:nvPr>
          </p:nvSpPr>
          <p:spPr bwMode="auto">
            <a:xfrm>
              <a:off x="450431" y="2571750"/>
              <a:ext cx="14012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a:spcBef>
                  <a:spcPts val="200"/>
                </a:spcBef>
                <a:spcAft>
                  <a:spcPct val="0"/>
                </a:spcAft>
                <a:buClr>
                  <a:schemeClr val="tx1"/>
                </a:buClr>
                <a:buNone/>
              </a:pPr>
              <a:r>
                <a:rPr lang="en-US" altLang="en-US" sz="1100" i="0">
                  <a:solidFill>
                    <a:schemeClr val="tx1">
                      <a:lumMod val="50000"/>
                    </a:schemeClr>
                  </a:solidFill>
                  <a:latin typeface="Montserrat" panose="00000500000000000000" pitchFamily="2" charset="0"/>
                </a:rPr>
                <a:t>Mentorship / Learning Initiatives</a:t>
              </a:r>
            </a:p>
          </p:txBody>
        </p:sp>
        <p:sp>
          <p:nvSpPr>
            <p:cNvPr id="35" name="TextBox 7">
              <a:extLst>
                <a:ext uri="{FF2B5EF4-FFF2-40B4-BE49-F238E27FC236}">
                  <a16:creationId xmlns:a16="http://schemas.microsoft.com/office/drawing/2014/main" id="{32A981A2-0301-DFB1-923E-D778518745FF}"/>
                </a:ext>
              </a:extLst>
            </p:cNvPr>
            <p:cNvSpPr txBox="1">
              <a:spLocks/>
            </p:cNvSpPr>
            <p:nvPr>
              <p:custDataLst>
                <p:tags r:id="rId18"/>
              </p:custDataLst>
            </p:nvPr>
          </p:nvSpPr>
          <p:spPr bwMode="auto">
            <a:xfrm>
              <a:off x="507664" y="3800768"/>
              <a:ext cx="1466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a:spcBef>
                  <a:spcPts val="200"/>
                </a:spcBef>
                <a:spcAft>
                  <a:spcPct val="0"/>
                </a:spcAft>
                <a:buClr>
                  <a:schemeClr val="tx1"/>
                </a:buClr>
                <a:buNone/>
              </a:pPr>
              <a:r>
                <a:rPr lang="en-US" altLang="en-US" sz="1100" i="0">
                  <a:solidFill>
                    <a:schemeClr val="tx1">
                      <a:lumMod val="50000"/>
                    </a:schemeClr>
                  </a:solidFill>
                  <a:latin typeface="Montserrat" panose="00000500000000000000" pitchFamily="2" charset="0"/>
                </a:rPr>
                <a:t>Periodic Employee Pulse Check</a:t>
              </a:r>
            </a:p>
          </p:txBody>
        </p:sp>
        <p:pic>
          <p:nvPicPr>
            <p:cNvPr id="36" name="Graphic 35" descr="Arrow circle outline">
              <a:extLst>
                <a:ext uri="{FF2B5EF4-FFF2-40B4-BE49-F238E27FC236}">
                  <a16:creationId xmlns:a16="http://schemas.microsoft.com/office/drawing/2014/main" id="{1FEB9497-F8B4-D2C7-114F-53E17064C681}"/>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1910514" y="3729340"/>
              <a:ext cx="441446" cy="441446"/>
            </a:xfrm>
            <a:prstGeom prst="rect">
              <a:avLst/>
            </a:prstGeom>
          </p:spPr>
        </p:pic>
      </p:grpSp>
      <p:grpSp>
        <p:nvGrpSpPr>
          <p:cNvPr id="71" name="Group 70">
            <a:extLst>
              <a:ext uri="{FF2B5EF4-FFF2-40B4-BE49-F238E27FC236}">
                <a16:creationId xmlns:a16="http://schemas.microsoft.com/office/drawing/2014/main" id="{6A968807-8035-D3BE-CDAC-04AA4CBAADA6}"/>
              </a:ext>
            </a:extLst>
          </p:cNvPr>
          <p:cNvGrpSpPr/>
          <p:nvPr/>
        </p:nvGrpSpPr>
        <p:grpSpPr>
          <a:xfrm>
            <a:off x="5217312" y="907200"/>
            <a:ext cx="3350688" cy="1752578"/>
            <a:chOff x="5746421" y="1013850"/>
            <a:chExt cx="3350688" cy="1752578"/>
          </a:xfrm>
        </p:grpSpPr>
        <p:grpSp>
          <p:nvGrpSpPr>
            <p:cNvPr id="53" name="Group 62">
              <a:extLst>
                <a:ext uri="{FF2B5EF4-FFF2-40B4-BE49-F238E27FC236}">
                  <a16:creationId xmlns:a16="http://schemas.microsoft.com/office/drawing/2014/main" id="{C6F4DD49-E1D6-B658-8828-DCBBD1C53F14}"/>
                </a:ext>
              </a:extLst>
            </p:cNvPr>
            <p:cNvGrpSpPr>
              <a:grpSpLocks/>
            </p:cNvGrpSpPr>
            <p:nvPr>
              <p:custDataLst>
                <p:tags r:id="rId10"/>
              </p:custDataLst>
            </p:nvPr>
          </p:nvGrpSpPr>
          <p:grpSpPr bwMode="auto">
            <a:xfrm flipH="1">
              <a:off x="5746421" y="1514175"/>
              <a:ext cx="434975" cy="168275"/>
              <a:chOff x="2247900" y="2009933"/>
              <a:chExt cx="434837" cy="167609"/>
            </a:xfrm>
          </p:grpSpPr>
          <p:sp>
            <p:nvSpPr>
              <p:cNvPr id="54" name="Oval 9">
                <a:extLst>
                  <a:ext uri="{FF2B5EF4-FFF2-40B4-BE49-F238E27FC236}">
                    <a16:creationId xmlns:a16="http://schemas.microsoft.com/office/drawing/2014/main" id="{CD777689-1022-A961-2BD7-EF4E1B8499CC}"/>
                  </a:ext>
                </a:extLst>
              </p:cNvPr>
              <p:cNvSpPr>
                <a:spLocks noChangeArrowheads="1"/>
              </p:cNvSpPr>
              <p:nvPr>
                <p:custDataLst>
                  <p:tags r:id="rId14"/>
                </p:custDataLst>
              </p:nvPr>
            </p:nvSpPr>
            <p:spPr bwMode="auto">
              <a:xfrm rot="16200000" flipH="1">
                <a:off x="2515245" y="2010051"/>
                <a:ext cx="167609" cy="1673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endParaRPr lang="en-US" altLang="en-US" sz="1200" b="0" i="0"/>
              </a:p>
            </p:txBody>
          </p:sp>
          <p:cxnSp>
            <p:nvCxnSpPr>
              <p:cNvPr id="55" name="Straight Connector 7">
                <a:extLst>
                  <a:ext uri="{FF2B5EF4-FFF2-40B4-BE49-F238E27FC236}">
                    <a16:creationId xmlns:a16="http://schemas.microsoft.com/office/drawing/2014/main" id="{92750F26-8C79-6499-2C86-98BC607D407A}"/>
                  </a:ext>
                </a:extLst>
              </p:cNvPr>
              <p:cNvCxnSpPr>
                <a:cxnSpLocks noChangeShapeType="1"/>
              </p:cNvCxnSpPr>
              <p:nvPr>
                <p:custDataLst>
                  <p:tags r:id="rId15"/>
                </p:custDataLst>
              </p:nvPr>
            </p:nvCxnSpPr>
            <p:spPr bwMode="auto">
              <a:xfrm>
                <a:off x="2247900" y="2177542"/>
                <a:ext cx="356147" cy="0"/>
              </a:xfrm>
              <a:prstGeom prst="line">
                <a:avLst/>
              </a:prstGeom>
              <a:noFill/>
              <a:ln w="28575" algn="ctr">
                <a:solidFill>
                  <a:srgbClr val="7F7F7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7" name="Rectangle 56">
              <a:extLst>
                <a:ext uri="{FF2B5EF4-FFF2-40B4-BE49-F238E27FC236}">
                  <a16:creationId xmlns:a16="http://schemas.microsoft.com/office/drawing/2014/main" id="{F30C1D5B-22FE-B96E-C07C-F9545AD6A462}"/>
                </a:ext>
              </a:extLst>
            </p:cNvPr>
            <p:cNvSpPr>
              <a:spLocks/>
            </p:cNvSpPr>
            <p:nvPr>
              <p:custDataLst>
                <p:tags r:id="rId11"/>
              </p:custDataLst>
            </p:nvPr>
          </p:nvSpPr>
          <p:spPr bwMode="auto">
            <a:xfrm rot="5400000" flipH="1" flipV="1">
              <a:off x="6803445" y="472764"/>
              <a:ext cx="1752578" cy="2834750"/>
            </a:xfrm>
            <a:prstGeom prst="rect">
              <a:avLst/>
            </a:prstGeom>
            <a:gradFill>
              <a:gsLst>
                <a:gs pos="0">
                  <a:schemeClr val="bg1">
                    <a:lumMod val="85000"/>
                  </a:schemeClr>
                </a:gs>
                <a:gs pos="100000">
                  <a:schemeClr val="bg1"/>
                </a:gs>
              </a:gsLst>
              <a:lin ang="5400000" scaled="0"/>
            </a:gradFill>
            <a:ln>
              <a:noFill/>
            </a:ln>
            <a:effectLst/>
          </p:spPr>
          <p:txBody>
            <a:bodyPr lIns="0" tIns="0" rIns="0" bIns="0" anchor="ctr"/>
            <a:lstStyle/>
            <a:p>
              <a:pPr algn="ctr" eaLnBrk="1" hangingPunct="1">
                <a:defRPr/>
              </a:pPr>
              <a:endParaRPr lang="en-US" sz="1400" b="0"/>
            </a:p>
          </p:txBody>
        </p:sp>
        <p:cxnSp>
          <p:nvCxnSpPr>
            <p:cNvPr id="59" name="Straight Connector 4">
              <a:extLst>
                <a:ext uri="{FF2B5EF4-FFF2-40B4-BE49-F238E27FC236}">
                  <a16:creationId xmlns:a16="http://schemas.microsoft.com/office/drawing/2014/main" id="{4C75EB55-916F-87DE-4AE3-D1489F12915A}"/>
                </a:ext>
              </a:extLst>
            </p:cNvPr>
            <p:cNvCxnSpPr>
              <a:cxnSpLocks/>
            </p:cNvCxnSpPr>
            <p:nvPr>
              <p:custDataLst>
                <p:tags r:id="rId12"/>
              </p:custDataLst>
            </p:nvPr>
          </p:nvCxnSpPr>
          <p:spPr bwMode="auto">
            <a:xfrm flipV="1">
              <a:off x="6181396" y="1013850"/>
              <a:ext cx="0" cy="1752578"/>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TextBox 7">
              <a:extLst>
                <a:ext uri="{FF2B5EF4-FFF2-40B4-BE49-F238E27FC236}">
                  <a16:creationId xmlns:a16="http://schemas.microsoft.com/office/drawing/2014/main" id="{F844DBE5-A679-4C91-064D-6C4A8D019A96}"/>
                </a:ext>
              </a:extLst>
            </p:cNvPr>
            <p:cNvSpPr txBox="1">
              <a:spLocks/>
            </p:cNvSpPr>
            <p:nvPr>
              <p:custDataLst>
                <p:tags r:id="rId13"/>
              </p:custDataLst>
            </p:nvPr>
          </p:nvSpPr>
          <p:spPr bwMode="auto">
            <a:xfrm>
              <a:off x="6337822" y="1854454"/>
              <a:ext cx="189063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spcBef>
                  <a:spcPts val="200"/>
                </a:spcBef>
                <a:spcAft>
                  <a:spcPct val="0"/>
                </a:spcAft>
                <a:buNone/>
              </a:pPr>
              <a:endParaRPr lang="en-US" altLang="en-US" sz="1100" b="0" i="0">
                <a:latin typeface="Montserrat" panose="00000500000000000000" pitchFamily="2" charset="0"/>
              </a:endParaRPr>
            </a:p>
          </p:txBody>
        </p:sp>
      </p:grpSp>
      <p:grpSp>
        <p:nvGrpSpPr>
          <p:cNvPr id="24" name="Group 7">
            <a:extLst>
              <a:ext uri="{FF2B5EF4-FFF2-40B4-BE49-F238E27FC236}">
                <a16:creationId xmlns:a16="http://schemas.microsoft.com/office/drawing/2014/main" id="{E72D0DC2-8C4A-9C53-A319-7B240ACE328D}"/>
              </a:ext>
            </a:extLst>
          </p:cNvPr>
          <p:cNvGrpSpPr>
            <a:grpSpLocks/>
          </p:cNvGrpSpPr>
          <p:nvPr>
            <p:custDataLst>
              <p:tags r:id="rId2"/>
            </p:custDataLst>
          </p:nvPr>
        </p:nvGrpSpPr>
        <p:grpSpPr bwMode="auto">
          <a:xfrm>
            <a:off x="5235715" y="3336774"/>
            <a:ext cx="3457853" cy="1479077"/>
            <a:chOff x="5217891" y="4305229"/>
            <a:chExt cx="3266677" cy="1405702"/>
          </a:xfrm>
        </p:grpSpPr>
        <p:sp>
          <p:nvSpPr>
            <p:cNvPr id="25" name="Rectangle 24">
              <a:extLst>
                <a:ext uri="{FF2B5EF4-FFF2-40B4-BE49-F238E27FC236}">
                  <a16:creationId xmlns:a16="http://schemas.microsoft.com/office/drawing/2014/main" id="{1891516B-F488-B3B6-1401-9FDF5358F1F1}"/>
                </a:ext>
              </a:extLst>
            </p:cNvPr>
            <p:cNvSpPr>
              <a:spLocks/>
            </p:cNvSpPr>
            <p:nvPr>
              <p:custDataLst>
                <p:tags r:id="rId5"/>
              </p:custDataLst>
            </p:nvPr>
          </p:nvSpPr>
          <p:spPr bwMode="auto">
            <a:xfrm rot="5400000" flipH="1" flipV="1">
              <a:off x="6400037" y="3626400"/>
              <a:ext cx="1405702" cy="2763360"/>
            </a:xfrm>
            <a:prstGeom prst="rect">
              <a:avLst/>
            </a:prstGeom>
            <a:gradFill>
              <a:gsLst>
                <a:gs pos="0">
                  <a:schemeClr val="bg1">
                    <a:lumMod val="85000"/>
                  </a:schemeClr>
                </a:gs>
                <a:gs pos="100000">
                  <a:schemeClr val="bg1"/>
                </a:gs>
              </a:gsLst>
              <a:lin ang="5400000" scaled="0"/>
            </a:gradFill>
            <a:ln>
              <a:noFill/>
            </a:ln>
            <a:effectLst/>
          </p:spPr>
          <p:txBody>
            <a:bodyPr lIns="0" tIns="0" rIns="0" bIns="0" anchor="ctr"/>
            <a:lstStyle/>
            <a:p>
              <a:pPr algn="ctr" eaLnBrk="1" hangingPunct="1">
                <a:defRPr/>
              </a:pPr>
              <a:endParaRPr lang="en-US" sz="1400" b="0"/>
            </a:p>
          </p:txBody>
        </p:sp>
        <p:grpSp>
          <p:nvGrpSpPr>
            <p:cNvPr id="27" name="Group 67">
              <a:extLst>
                <a:ext uri="{FF2B5EF4-FFF2-40B4-BE49-F238E27FC236}">
                  <a16:creationId xmlns:a16="http://schemas.microsoft.com/office/drawing/2014/main" id="{2D02636C-A831-3528-2DA6-CF920B929781}"/>
                </a:ext>
              </a:extLst>
            </p:cNvPr>
            <p:cNvGrpSpPr>
              <a:grpSpLocks/>
            </p:cNvGrpSpPr>
            <p:nvPr>
              <p:custDataLst>
                <p:tags r:id="rId6"/>
              </p:custDataLst>
            </p:nvPr>
          </p:nvGrpSpPr>
          <p:grpSpPr bwMode="auto">
            <a:xfrm flipH="1">
              <a:off x="5217891" y="4587434"/>
              <a:ext cx="412863" cy="167609"/>
              <a:chOff x="2269874" y="2009933"/>
              <a:chExt cx="412863" cy="167609"/>
            </a:xfrm>
          </p:grpSpPr>
          <p:sp>
            <p:nvSpPr>
              <p:cNvPr id="32" name="Oval 9">
                <a:extLst>
                  <a:ext uri="{FF2B5EF4-FFF2-40B4-BE49-F238E27FC236}">
                    <a16:creationId xmlns:a16="http://schemas.microsoft.com/office/drawing/2014/main" id="{714EBE32-6F78-0F69-48D1-D86F9E500AA0}"/>
                  </a:ext>
                </a:extLst>
              </p:cNvPr>
              <p:cNvSpPr>
                <a:spLocks noChangeArrowheads="1"/>
              </p:cNvSpPr>
              <p:nvPr>
                <p:custDataLst>
                  <p:tags r:id="rId8"/>
                </p:custDataLst>
              </p:nvPr>
            </p:nvSpPr>
            <p:spPr bwMode="auto">
              <a:xfrm rot="16200000" flipH="1">
                <a:off x="2515245" y="2010051"/>
                <a:ext cx="167609" cy="1673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endParaRPr lang="en-US" altLang="en-US" sz="1200" b="0" i="0"/>
              </a:p>
            </p:txBody>
          </p:sp>
          <p:cxnSp>
            <p:nvCxnSpPr>
              <p:cNvPr id="33" name="Straight Connector 7">
                <a:extLst>
                  <a:ext uri="{FF2B5EF4-FFF2-40B4-BE49-F238E27FC236}">
                    <a16:creationId xmlns:a16="http://schemas.microsoft.com/office/drawing/2014/main" id="{BD6CEA60-B8A7-76D1-FF16-13D9BB97AE8C}"/>
                  </a:ext>
                </a:extLst>
              </p:cNvPr>
              <p:cNvCxnSpPr>
                <a:cxnSpLocks noChangeShapeType="1"/>
              </p:cNvCxnSpPr>
              <p:nvPr>
                <p:custDataLst>
                  <p:tags r:id="rId9"/>
                </p:custDataLst>
              </p:nvPr>
            </p:nvCxnSpPr>
            <p:spPr bwMode="auto">
              <a:xfrm>
                <a:off x="2269874" y="2027584"/>
                <a:ext cx="355656" cy="0"/>
              </a:xfrm>
              <a:prstGeom prst="line">
                <a:avLst/>
              </a:prstGeom>
              <a:noFill/>
              <a:ln w="28575" algn="ctr">
                <a:solidFill>
                  <a:srgbClr val="B3ECB6"/>
                </a:solidFill>
                <a:round/>
                <a:headEnd/>
                <a:tailEnd type="oval" w="med" len="med"/>
              </a:ln>
              <a:effectLst/>
            </p:spPr>
          </p:cxnSp>
        </p:grpSp>
        <p:cxnSp>
          <p:nvCxnSpPr>
            <p:cNvPr id="31" name="Straight Connector 4">
              <a:extLst>
                <a:ext uri="{FF2B5EF4-FFF2-40B4-BE49-F238E27FC236}">
                  <a16:creationId xmlns:a16="http://schemas.microsoft.com/office/drawing/2014/main" id="{F08DA5DE-04AF-83C9-5C81-489F00EB845C}"/>
                </a:ext>
              </a:extLst>
            </p:cNvPr>
            <p:cNvCxnSpPr>
              <a:cxnSpLocks/>
            </p:cNvCxnSpPr>
            <p:nvPr>
              <p:custDataLst>
                <p:tags r:id="rId7"/>
              </p:custDataLst>
            </p:nvPr>
          </p:nvCxnSpPr>
          <p:spPr bwMode="auto">
            <a:xfrm flipV="1">
              <a:off x="5652934" y="4305229"/>
              <a:ext cx="0" cy="1405702"/>
            </a:xfrm>
            <a:prstGeom prst="line">
              <a:avLst/>
            </a:prstGeom>
            <a:noFill/>
            <a:ln w="28575" algn="ctr">
              <a:solidFill>
                <a:srgbClr val="B3ECB6"/>
              </a:solidFill>
              <a:round/>
              <a:headEnd/>
              <a:tailEnd/>
            </a:ln>
            <a:effectLst/>
          </p:spPr>
        </p:cxnSp>
      </p:grpSp>
      <p:sp>
        <p:nvSpPr>
          <p:cNvPr id="73" name="TextBox 7">
            <a:extLst>
              <a:ext uri="{FF2B5EF4-FFF2-40B4-BE49-F238E27FC236}">
                <a16:creationId xmlns:a16="http://schemas.microsoft.com/office/drawing/2014/main" id="{95D17BFF-CCEC-613A-8A91-B6007264C3C0}"/>
              </a:ext>
            </a:extLst>
          </p:cNvPr>
          <p:cNvSpPr txBox="1">
            <a:spLocks/>
          </p:cNvSpPr>
          <p:nvPr>
            <p:custDataLst>
              <p:tags r:id="rId3"/>
            </p:custDataLst>
          </p:nvPr>
        </p:nvSpPr>
        <p:spPr bwMode="auto">
          <a:xfrm>
            <a:off x="5768487" y="1060369"/>
            <a:ext cx="2899401"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171450" indent="-171450">
              <a:spcBef>
                <a:spcPts val="200"/>
              </a:spcBef>
              <a:spcAft>
                <a:spcPct val="0"/>
              </a:spcAft>
              <a:buClr>
                <a:schemeClr val="tx1">
                  <a:lumMod val="50000"/>
                </a:schemeClr>
              </a:buClr>
              <a:buFont typeface="Wingdings" panose="05000000000000000000" pitchFamily="2" charset="2"/>
              <a:buChar char="§"/>
            </a:pPr>
            <a:r>
              <a:rPr lang="en-US" altLang="en-US" sz="1200" i="0">
                <a:solidFill>
                  <a:schemeClr val="tx1">
                    <a:lumMod val="50000"/>
                  </a:schemeClr>
                </a:solidFill>
                <a:latin typeface="Montserrat" panose="00000500000000000000" pitchFamily="2" charset="0"/>
              </a:rPr>
              <a:t>Low Org. Engagement Satisfaction Score </a:t>
            </a:r>
            <a:r>
              <a:rPr lang="en-US" altLang="en-US" sz="1100" i="0">
                <a:solidFill>
                  <a:schemeClr val="tx1">
                    <a:lumMod val="50000"/>
                  </a:schemeClr>
                </a:solidFill>
                <a:latin typeface="Montserrat" panose="00000500000000000000" pitchFamily="2" charset="0"/>
              </a:rPr>
              <a:t>– </a:t>
            </a:r>
            <a:r>
              <a:rPr lang="en-US" altLang="en-US" sz="1100" b="0" i="0">
                <a:solidFill>
                  <a:schemeClr val="bg2">
                    <a:lumMod val="60000"/>
                    <a:lumOff val="40000"/>
                  </a:schemeClr>
                </a:solidFill>
                <a:latin typeface="Montserrat" panose="00000500000000000000" pitchFamily="2" charset="0"/>
              </a:rPr>
              <a:t>WFH employees </a:t>
            </a:r>
            <a:r>
              <a:rPr lang="en-US" altLang="en-US" sz="1200" i="0">
                <a:solidFill>
                  <a:schemeClr val="tx1">
                    <a:lumMod val="50000"/>
                  </a:schemeClr>
                </a:solidFill>
                <a:latin typeface="Montserrat" panose="00000500000000000000" pitchFamily="2" charset="0"/>
              </a:rPr>
              <a:t>(3.5/5)</a:t>
            </a:r>
            <a:endParaRPr lang="en-US" altLang="en-US" sz="1200" b="0" i="0" baseline="3000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endParaRPr lang="en-US" altLang="en-US" sz="1100" b="0" i="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endParaRPr lang="en-US" altLang="en-US" sz="1100" b="0" i="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r>
              <a:rPr lang="en-US" altLang="en-US" sz="1100" i="0">
                <a:solidFill>
                  <a:schemeClr val="tx1">
                    <a:lumMod val="50000"/>
                  </a:schemeClr>
                </a:solidFill>
                <a:latin typeface="Montserrat" panose="00000500000000000000" pitchFamily="2" charset="0"/>
              </a:rPr>
              <a:t>Low Cultural Quotient</a:t>
            </a:r>
            <a:r>
              <a:rPr lang="en-US" altLang="en-US" sz="1100" b="0" i="0">
                <a:solidFill>
                  <a:schemeClr val="tx1">
                    <a:lumMod val="50000"/>
                  </a:schemeClr>
                </a:solidFill>
                <a:latin typeface="Montserrat" panose="00000500000000000000" pitchFamily="2" charset="0"/>
              </a:rPr>
              <a:t> </a:t>
            </a:r>
            <a:r>
              <a:rPr lang="en-US" altLang="en-US" sz="1100" b="0" i="0">
                <a:solidFill>
                  <a:schemeClr val="bg2">
                    <a:lumMod val="60000"/>
                    <a:lumOff val="40000"/>
                  </a:schemeClr>
                </a:solidFill>
                <a:latin typeface="Montserrat" panose="00000500000000000000" pitchFamily="2" charset="0"/>
              </a:rPr>
              <a:t>(leadership expectations, community building, purpose) </a:t>
            </a:r>
            <a:r>
              <a:rPr lang="en-US" altLang="en-US" sz="1100" i="0">
                <a:solidFill>
                  <a:schemeClr val="tx1">
                    <a:lumMod val="50000"/>
                  </a:schemeClr>
                </a:solidFill>
                <a:latin typeface="Montserrat" panose="00000500000000000000" pitchFamily="2" charset="0"/>
              </a:rPr>
              <a:t>–</a:t>
            </a:r>
            <a:r>
              <a:rPr lang="en-US" altLang="en-US" sz="1100" b="0" i="0">
                <a:solidFill>
                  <a:schemeClr val="tx1">
                    <a:lumMod val="50000"/>
                  </a:schemeClr>
                </a:solidFill>
                <a:latin typeface="Montserrat" panose="00000500000000000000" pitchFamily="2" charset="0"/>
              </a:rPr>
              <a:t> </a:t>
            </a:r>
            <a:r>
              <a:rPr lang="en-US" altLang="en-US" sz="1100" b="0" i="0">
                <a:solidFill>
                  <a:schemeClr val="bg2">
                    <a:lumMod val="60000"/>
                    <a:lumOff val="40000"/>
                  </a:schemeClr>
                </a:solidFill>
                <a:latin typeface="Montserrat" panose="00000500000000000000" pitchFamily="2" charset="0"/>
              </a:rPr>
              <a:t>WFH employees </a:t>
            </a:r>
            <a:r>
              <a:rPr lang="en-US" altLang="en-US" sz="1200" i="0">
                <a:solidFill>
                  <a:schemeClr val="tx1">
                    <a:lumMod val="50000"/>
                  </a:schemeClr>
                </a:solidFill>
                <a:latin typeface="Montserrat" panose="00000500000000000000" pitchFamily="2" charset="0"/>
              </a:rPr>
              <a:t>(2.7/5) </a:t>
            </a:r>
            <a:endParaRPr lang="en-US" altLang="en-US" sz="1100" i="0">
              <a:solidFill>
                <a:schemeClr val="tx1">
                  <a:lumMod val="50000"/>
                </a:schemeClr>
              </a:solidFill>
              <a:latin typeface="Montserrat" panose="00000500000000000000" pitchFamily="2" charset="0"/>
            </a:endParaRPr>
          </a:p>
        </p:txBody>
      </p:sp>
      <p:sp>
        <p:nvSpPr>
          <p:cNvPr id="87" name="TextBox 7">
            <a:extLst>
              <a:ext uri="{FF2B5EF4-FFF2-40B4-BE49-F238E27FC236}">
                <a16:creationId xmlns:a16="http://schemas.microsoft.com/office/drawing/2014/main" id="{8D0E0FFF-89AD-9622-5072-CEA3D72C3749}"/>
              </a:ext>
            </a:extLst>
          </p:cNvPr>
          <p:cNvSpPr txBox="1">
            <a:spLocks/>
          </p:cNvSpPr>
          <p:nvPr>
            <p:custDataLst>
              <p:tags r:id="rId4"/>
            </p:custDataLst>
          </p:nvPr>
        </p:nvSpPr>
        <p:spPr bwMode="auto">
          <a:xfrm>
            <a:off x="5808713" y="3484059"/>
            <a:ext cx="2759287" cy="114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marL="171450" indent="-171450">
              <a:spcBef>
                <a:spcPts val="200"/>
              </a:spcBef>
              <a:spcAft>
                <a:spcPct val="0"/>
              </a:spcAft>
              <a:buClr>
                <a:schemeClr val="tx1">
                  <a:lumMod val="50000"/>
                </a:schemeClr>
              </a:buClr>
              <a:buFont typeface="Wingdings" panose="05000000000000000000" pitchFamily="2" charset="2"/>
              <a:buChar char="§"/>
            </a:pPr>
            <a:r>
              <a:rPr lang="en-US" altLang="en-US" sz="1200" i="0">
                <a:solidFill>
                  <a:schemeClr val="tx1">
                    <a:lumMod val="50000"/>
                  </a:schemeClr>
                </a:solidFill>
                <a:latin typeface="Montserrat" panose="00000500000000000000" pitchFamily="2" charset="0"/>
              </a:rPr>
              <a:t>Recognition</a:t>
            </a:r>
            <a:r>
              <a:rPr lang="en-US" altLang="en-US" sz="1100" i="0">
                <a:solidFill>
                  <a:schemeClr val="tx1">
                    <a:lumMod val="50000"/>
                  </a:schemeClr>
                </a:solidFill>
                <a:latin typeface="Montserrat" panose="00000500000000000000" pitchFamily="2" charset="0"/>
              </a:rPr>
              <a:t> &amp; Engagement </a:t>
            </a:r>
            <a:r>
              <a:rPr lang="en-US" altLang="en-US" sz="1100" b="0" i="0">
                <a:solidFill>
                  <a:schemeClr val="tx1">
                    <a:lumMod val="50000"/>
                  </a:schemeClr>
                </a:solidFill>
                <a:latin typeface="Montserrat" panose="00000500000000000000" pitchFamily="2" charset="0"/>
              </a:rPr>
              <a:t>– </a:t>
            </a:r>
            <a:r>
              <a:rPr lang="en-US" altLang="en-US" sz="1100" b="0" i="0">
                <a:solidFill>
                  <a:schemeClr val="bg1">
                    <a:lumMod val="75000"/>
                  </a:schemeClr>
                </a:solidFill>
                <a:latin typeface="Montserrat" panose="00000500000000000000" pitchFamily="2" charset="0"/>
              </a:rPr>
              <a:t>Can increase</a:t>
            </a:r>
            <a:r>
              <a:rPr lang="en-US" altLang="en-US" sz="1100" i="0">
                <a:solidFill>
                  <a:schemeClr val="bg1">
                    <a:lumMod val="75000"/>
                  </a:schemeClr>
                </a:solidFill>
                <a:latin typeface="Montserrat" panose="00000500000000000000" pitchFamily="2" charset="0"/>
              </a:rPr>
              <a:t> </a:t>
            </a:r>
            <a:r>
              <a:rPr lang="en-US" altLang="en-US" sz="1100" i="0">
                <a:solidFill>
                  <a:schemeClr val="tx1">
                    <a:lumMod val="50000"/>
                  </a:schemeClr>
                </a:solidFill>
                <a:latin typeface="Montserrat" panose="00000500000000000000" pitchFamily="2" charset="0"/>
              </a:rPr>
              <a:t>productivity</a:t>
            </a:r>
            <a:r>
              <a:rPr lang="en-US" altLang="en-US" sz="1100" b="0" i="0">
                <a:solidFill>
                  <a:schemeClr val="tx1">
                    <a:lumMod val="50000"/>
                  </a:schemeClr>
                </a:solidFill>
                <a:latin typeface="Montserrat" panose="00000500000000000000" pitchFamily="2" charset="0"/>
              </a:rPr>
              <a:t> by </a:t>
            </a:r>
            <a:r>
              <a:rPr lang="en-US" altLang="en-US" sz="1200" i="0">
                <a:solidFill>
                  <a:schemeClr val="tx1">
                    <a:lumMod val="50000"/>
                  </a:schemeClr>
                </a:solidFill>
                <a:latin typeface="Montserrat" panose="00000500000000000000" pitchFamily="2" charset="0"/>
              </a:rPr>
              <a:t>+7% </a:t>
            </a:r>
            <a:r>
              <a:rPr lang="en-US" altLang="en-US" sz="900" b="0" i="0" baseline="30000">
                <a:solidFill>
                  <a:schemeClr val="bg2">
                    <a:lumMod val="60000"/>
                    <a:lumOff val="40000"/>
                  </a:schemeClr>
                </a:solidFill>
                <a:latin typeface="Montserrat" panose="00000500000000000000" pitchFamily="2" charset="0"/>
              </a:rPr>
              <a:t>[3]</a:t>
            </a:r>
            <a:r>
              <a:rPr lang="en-US" altLang="en-US" sz="900" b="0" i="0" baseline="30000">
                <a:solidFill>
                  <a:schemeClr val="tx1">
                    <a:lumMod val="50000"/>
                  </a:schemeClr>
                </a:solidFill>
                <a:latin typeface="Montserrat" panose="00000500000000000000" pitchFamily="2" charset="0"/>
              </a:rPr>
              <a:t> </a:t>
            </a:r>
            <a:r>
              <a:rPr lang="en-US" altLang="en-US" sz="1200" b="0" i="0">
                <a:solidFill>
                  <a:schemeClr val="tx1">
                    <a:lumMod val="50000"/>
                  </a:schemeClr>
                </a:solidFill>
                <a:latin typeface="Montserrat" panose="00000500000000000000" pitchFamily="2" charset="0"/>
              </a:rPr>
              <a:t>&amp; </a:t>
            </a:r>
            <a:r>
              <a:rPr lang="en-US" altLang="en-US" sz="1200" i="0">
                <a:solidFill>
                  <a:schemeClr val="tx1">
                    <a:lumMod val="50000"/>
                  </a:schemeClr>
                </a:solidFill>
                <a:latin typeface="Montserrat" panose="00000500000000000000" pitchFamily="2" charset="0"/>
              </a:rPr>
              <a:t>reduce</a:t>
            </a:r>
            <a:r>
              <a:rPr lang="en-US" altLang="en-US" sz="1200" b="0" i="0">
                <a:solidFill>
                  <a:schemeClr val="bg1">
                    <a:lumMod val="75000"/>
                  </a:schemeClr>
                </a:solidFill>
                <a:latin typeface="Montserrat" panose="00000500000000000000" pitchFamily="2" charset="0"/>
              </a:rPr>
              <a:t> </a:t>
            </a:r>
            <a:r>
              <a:rPr lang="en-US" altLang="en-US" sz="1100" b="0" i="0">
                <a:solidFill>
                  <a:schemeClr val="bg1">
                    <a:lumMod val="75000"/>
                  </a:schemeClr>
                </a:solidFill>
                <a:latin typeface="Montserrat" panose="00000500000000000000" pitchFamily="2" charset="0"/>
              </a:rPr>
              <a:t>likelihood</a:t>
            </a:r>
            <a:r>
              <a:rPr lang="en-US" altLang="en-US" sz="1100" i="0">
                <a:solidFill>
                  <a:schemeClr val="bg1">
                    <a:lumMod val="75000"/>
                  </a:schemeClr>
                </a:solidFill>
                <a:latin typeface="Montserrat" panose="00000500000000000000" pitchFamily="2" charset="0"/>
              </a:rPr>
              <a:t> </a:t>
            </a:r>
            <a:r>
              <a:rPr lang="en-US" altLang="en-US" sz="1100" b="0" i="0">
                <a:solidFill>
                  <a:schemeClr val="bg1">
                    <a:lumMod val="75000"/>
                  </a:schemeClr>
                </a:solidFill>
                <a:latin typeface="Montserrat" panose="00000500000000000000" pitchFamily="2" charset="0"/>
              </a:rPr>
              <a:t>of</a:t>
            </a:r>
            <a:r>
              <a:rPr lang="en-US" altLang="en-US" sz="1100" i="0">
                <a:solidFill>
                  <a:schemeClr val="bg1">
                    <a:lumMod val="75000"/>
                  </a:schemeClr>
                </a:solidFill>
                <a:latin typeface="Montserrat" panose="00000500000000000000" pitchFamily="2" charset="0"/>
              </a:rPr>
              <a:t> </a:t>
            </a:r>
            <a:r>
              <a:rPr lang="en-US" altLang="en-US" sz="1200" i="0">
                <a:solidFill>
                  <a:schemeClr val="tx1">
                    <a:lumMod val="50000"/>
                  </a:schemeClr>
                </a:solidFill>
                <a:latin typeface="Montserrat" panose="00000500000000000000" pitchFamily="2" charset="0"/>
              </a:rPr>
              <a:t>quitting by 56% </a:t>
            </a:r>
            <a:r>
              <a:rPr lang="en-US" altLang="en-US" sz="900" b="0" i="0" baseline="30000">
                <a:solidFill>
                  <a:schemeClr val="bg2">
                    <a:lumMod val="60000"/>
                    <a:lumOff val="40000"/>
                  </a:schemeClr>
                </a:solidFill>
                <a:latin typeface="Montserrat" panose="00000500000000000000" pitchFamily="2" charset="0"/>
              </a:rPr>
              <a:t>[4]</a:t>
            </a:r>
            <a:endParaRPr lang="en-US" altLang="en-US" sz="1100" b="0" i="0" baseline="30000">
              <a:solidFill>
                <a:schemeClr val="bg2">
                  <a:lumMod val="60000"/>
                  <a:lumOff val="4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endParaRPr lang="en-US" altLang="en-US" sz="1100" b="0" i="0">
              <a:solidFill>
                <a:schemeClr val="tx1">
                  <a:lumMod val="50000"/>
                </a:schemeClr>
              </a:solidFill>
              <a:latin typeface="Montserrat" panose="00000500000000000000" pitchFamily="2" charset="0"/>
            </a:endParaRPr>
          </a:p>
          <a:p>
            <a:pPr marL="171450" indent="-171450">
              <a:spcBef>
                <a:spcPts val="200"/>
              </a:spcBef>
              <a:spcAft>
                <a:spcPct val="0"/>
              </a:spcAft>
              <a:buClr>
                <a:schemeClr val="tx1">
                  <a:lumMod val="50000"/>
                </a:schemeClr>
              </a:buClr>
              <a:buFont typeface="Wingdings" panose="05000000000000000000" pitchFamily="2" charset="2"/>
              <a:buChar char="§"/>
            </a:pPr>
            <a:r>
              <a:rPr lang="en-US" altLang="en-US" sz="1100" b="0" i="0">
                <a:solidFill>
                  <a:schemeClr val="bg2">
                    <a:lumMod val="60000"/>
                    <a:lumOff val="40000"/>
                  </a:schemeClr>
                </a:solidFill>
                <a:latin typeface="Montserrat" panose="00000500000000000000" pitchFamily="2" charset="0"/>
              </a:rPr>
              <a:t>Drive</a:t>
            </a:r>
            <a:r>
              <a:rPr lang="en-US" altLang="en-US" sz="1100" i="0">
                <a:solidFill>
                  <a:schemeClr val="tx1">
                    <a:lumMod val="50000"/>
                  </a:schemeClr>
                </a:solidFill>
                <a:latin typeface="Montserrat" panose="00000500000000000000" pitchFamily="2" charset="0"/>
              </a:rPr>
              <a:t> </a:t>
            </a:r>
            <a:r>
              <a:rPr lang="en-US" altLang="en-US" sz="1200" i="0">
                <a:solidFill>
                  <a:schemeClr val="tx1">
                    <a:lumMod val="50000"/>
                  </a:schemeClr>
                </a:solidFill>
                <a:latin typeface="Montserrat" panose="00000500000000000000" pitchFamily="2" charset="0"/>
              </a:rPr>
              <a:t>“ownership culture” </a:t>
            </a:r>
            <a:r>
              <a:rPr lang="en-US" altLang="en-US" sz="900" b="0" i="0" baseline="30000">
                <a:solidFill>
                  <a:schemeClr val="tx1">
                    <a:lumMod val="50000"/>
                  </a:schemeClr>
                </a:solidFill>
                <a:latin typeface="Montserrat" panose="00000500000000000000" pitchFamily="2" charset="0"/>
              </a:rPr>
              <a:t>[5]</a:t>
            </a:r>
            <a:endParaRPr lang="en-US" altLang="en-US" sz="800" b="0" i="0" baseline="30000">
              <a:solidFill>
                <a:schemeClr val="tx1">
                  <a:lumMod val="50000"/>
                </a:schemeClr>
              </a:solidFill>
              <a:latin typeface="Montserrat" panose="00000500000000000000" pitchFamily="2" charset="0"/>
            </a:endParaRPr>
          </a:p>
        </p:txBody>
      </p:sp>
      <p:sp>
        <p:nvSpPr>
          <p:cNvPr id="3" name="Title 2">
            <a:extLst>
              <a:ext uri="{FF2B5EF4-FFF2-40B4-BE49-F238E27FC236}">
                <a16:creationId xmlns:a16="http://schemas.microsoft.com/office/drawing/2014/main" id="{AB4848C7-1D0D-8E06-91BF-2C71B921475E}"/>
              </a:ext>
            </a:extLst>
          </p:cNvPr>
          <p:cNvSpPr>
            <a:spLocks noGrp="1"/>
          </p:cNvSpPr>
          <p:nvPr>
            <p:ph type="title" idx="4294967295"/>
          </p:nvPr>
        </p:nvSpPr>
        <p:spPr>
          <a:xfrm>
            <a:off x="309602" y="1161"/>
            <a:ext cx="7569478" cy="731837"/>
          </a:xfrm>
        </p:spPr>
        <p:txBody>
          <a:bodyPr vert="horz"/>
          <a:lstStyle/>
          <a:p>
            <a:r>
              <a:rPr lang="en-US" sz="1600">
                <a:solidFill>
                  <a:srgbClr val="000000"/>
                </a:solidFill>
              </a:rPr>
              <a:t>Merit Recognition &amp; Development Opportunities to help drive a sense of purpose and ownership</a:t>
            </a:r>
          </a:p>
        </p:txBody>
      </p:sp>
      <p:grpSp>
        <p:nvGrpSpPr>
          <p:cNvPr id="11" name="Group 5">
            <a:extLst>
              <a:ext uri="{FF2B5EF4-FFF2-40B4-BE49-F238E27FC236}">
                <a16:creationId xmlns:a16="http://schemas.microsoft.com/office/drawing/2014/main" id="{4A9705C6-DB05-522E-5931-232B3EF649E8}"/>
              </a:ext>
            </a:extLst>
          </p:cNvPr>
          <p:cNvGrpSpPr>
            <a:grpSpLocks/>
          </p:cNvGrpSpPr>
          <p:nvPr/>
        </p:nvGrpSpPr>
        <p:grpSpPr bwMode="auto">
          <a:xfrm>
            <a:off x="3017915" y="1360665"/>
            <a:ext cx="2534784" cy="2604230"/>
            <a:chOff x="3096650" y="1731140"/>
            <a:chExt cx="3155009" cy="3202091"/>
          </a:xfrm>
        </p:grpSpPr>
        <p:sp>
          <p:nvSpPr>
            <p:cNvPr id="20" name="Oval 3">
              <a:extLst>
                <a:ext uri="{FF2B5EF4-FFF2-40B4-BE49-F238E27FC236}">
                  <a16:creationId xmlns:a16="http://schemas.microsoft.com/office/drawing/2014/main" id="{78F25916-EA4B-2918-51C0-068A19E30E3D}"/>
                </a:ext>
              </a:extLst>
            </p:cNvPr>
            <p:cNvSpPr>
              <a:spLocks noChangeArrowheads="1"/>
            </p:cNvSpPr>
            <p:nvPr/>
          </p:nvSpPr>
          <p:spPr bwMode="auto">
            <a:xfrm>
              <a:off x="3096650" y="2591084"/>
              <a:ext cx="1513295" cy="1474820"/>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400" i="0">
                  <a:solidFill>
                    <a:schemeClr val="bg1"/>
                  </a:solidFill>
                  <a:latin typeface="Montserrat" panose="00000500000000000000" pitchFamily="2" charset="0"/>
                </a:rPr>
                <a:t>Initiatives</a:t>
              </a:r>
            </a:p>
          </p:txBody>
        </p:sp>
        <p:sp>
          <p:nvSpPr>
            <p:cNvPr id="21" name="Oval 47">
              <a:extLst>
                <a:ext uri="{FF2B5EF4-FFF2-40B4-BE49-F238E27FC236}">
                  <a16:creationId xmlns:a16="http://schemas.microsoft.com/office/drawing/2014/main" id="{79EC2DD5-E1EF-EEB7-0632-8FB4E7BE6160}"/>
                </a:ext>
              </a:extLst>
            </p:cNvPr>
            <p:cNvSpPr>
              <a:spLocks noChangeArrowheads="1"/>
            </p:cNvSpPr>
            <p:nvPr/>
          </p:nvSpPr>
          <p:spPr bwMode="auto">
            <a:xfrm>
              <a:off x="4699933" y="1731140"/>
              <a:ext cx="1513295" cy="1474820"/>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400" i="0">
                  <a:solidFill>
                    <a:schemeClr val="bg1"/>
                  </a:solidFill>
                  <a:latin typeface="Montserrat" panose="00000500000000000000" pitchFamily="2" charset="0"/>
                </a:rPr>
                <a:t>Rationale</a:t>
              </a:r>
              <a:endParaRPr lang="en-US" altLang="en-US" i="0">
                <a:solidFill>
                  <a:schemeClr val="bg1"/>
                </a:solidFill>
                <a:latin typeface="Montserrat" panose="00000500000000000000" pitchFamily="2" charset="0"/>
              </a:endParaRPr>
            </a:p>
          </p:txBody>
        </p:sp>
        <p:sp>
          <p:nvSpPr>
            <p:cNvPr id="22" name="Oval 21">
              <a:extLst>
                <a:ext uri="{FF2B5EF4-FFF2-40B4-BE49-F238E27FC236}">
                  <a16:creationId xmlns:a16="http://schemas.microsoft.com/office/drawing/2014/main" id="{8B0BCA52-0B8B-7856-0964-BAFD422FC359}"/>
                </a:ext>
              </a:extLst>
            </p:cNvPr>
            <p:cNvSpPr/>
            <p:nvPr/>
          </p:nvSpPr>
          <p:spPr bwMode="auto">
            <a:xfrm>
              <a:off x="4737933" y="3458416"/>
              <a:ext cx="1513726" cy="1474815"/>
            </a:xfrm>
            <a:prstGeom prst="ellipse">
              <a:avLst/>
            </a:prstGeom>
            <a:solidFill>
              <a:schemeClr val="accent1">
                <a:lumMod val="60000"/>
                <a:lumOff val="40000"/>
              </a:schemeClr>
            </a:solidFill>
            <a:ln>
              <a:noFill/>
            </a:ln>
            <a:effectLst/>
          </p:spPr>
          <p:txBody>
            <a:bodyPr wrap="none" lIns="0" tIns="0" rIns="0" bIns="0" anchor="ctr"/>
            <a:lstStyle/>
            <a:p>
              <a:pPr algn="ctr" eaLnBrk="1" hangingPunct="1">
                <a:defRPr/>
              </a:pPr>
              <a:r>
                <a:rPr lang="en-US" b="1">
                  <a:solidFill>
                    <a:schemeClr val="tx1">
                      <a:lumMod val="50000"/>
                    </a:schemeClr>
                  </a:solidFill>
                  <a:latin typeface="Montserrat" panose="00000500000000000000" pitchFamily="2" charset="0"/>
                  <a:cs typeface="Arial" charset="0"/>
                </a:rPr>
                <a:t>Impact</a:t>
              </a:r>
            </a:p>
          </p:txBody>
        </p:sp>
      </p:grpSp>
      <p:sp>
        <p:nvSpPr>
          <p:cNvPr id="2" name="Slide Number Placeholder 1">
            <a:extLst>
              <a:ext uri="{FF2B5EF4-FFF2-40B4-BE49-F238E27FC236}">
                <a16:creationId xmlns:a16="http://schemas.microsoft.com/office/drawing/2014/main" id="{40113F04-3CF5-DD98-7456-48B04BE1A17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12" name="TextBox 11">
            <a:extLst>
              <a:ext uri="{FF2B5EF4-FFF2-40B4-BE49-F238E27FC236}">
                <a16:creationId xmlns:a16="http://schemas.microsoft.com/office/drawing/2014/main" id="{374CECCB-45ED-C43A-2EC5-9A1864A25590}"/>
              </a:ext>
            </a:extLst>
          </p:cNvPr>
          <p:cNvSpPr txBox="1"/>
          <p:nvPr/>
        </p:nvSpPr>
        <p:spPr>
          <a:xfrm>
            <a:off x="17948" y="4769072"/>
            <a:ext cx="8325947" cy="400110"/>
          </a:xfrm>
          <a:prstGeom prst="rect">
            <a:avLst/>
          </a:prstGeom>
          <a:noFill/>
        </p:spPr>
        <p:txBody>
          <a:bodyPr wrap="square" rtlCol="0">
            <a:spAutoFit/>
          </a:bodyPr>
          <a:lstStyle/>
          <a:p>
            <a:r>
              <a:rPr lang="en-US" sz="400">
                <a:latin typeface="Montserrat" panose="00000500000000000000" pitchFamily="2" charset="0"/>
              </a:rPr>
              <a:t>[1]  Calculated on a scale of 0 (unsatisfied) to 5 (satisfied)</a:t>
            </a:r>
          </a:p>
          <a:p>
            <a:r>
              <a:rPr lang="en-US" sz="400">
                <a:latin typeface="Montserrat" panose="00000500000000000000" pitchFamily="2" charset="0"/>
              </a:rPr>
              <a:t>[2] Calculated on a scale of 0 (unimportant) to 5 (important)</a:t>
            </a:r>
          </a:p>
          <a:p>
            <a:r>
              <a:rPr lang="en-US" sz="400">
                <a:latin typeface="Montserrat" panose="00000500000000000000" pitchFamily="2" charset="0"/>
              </a:rPr>
              <a:t>[3] https://people.duke.edu/~dandan/webfiles/PapersPayoff/Scarcity_02June2015.pdf</a:t>
            </a:r>
          </a:p>
          <a:p>
            <a:r>
              <a:rPr lang="en-US" sz="400">
                <a:latin typeface="Montserrat" panose="00000500000000000000" pitchFamily="2" charset="0"/>
              </a:rPr>
              <a:t>[4] https://www.cnbc.com/2022/05/31/recognition-is-an-effective-way-to-keep-employees-from-quitting-.html </a:t>
            </a:r>
            <a:br>
              <a:rPr lang="en-US" sz="400">
                <a:latin typeface="Montserrat" panose="00000500000000000000" pitchFamily="2" charset="0"/>
              </a:rPr>
            </a:br>
            <a:r>
              <a:rPr lang="en-US" sz="400">
                <a:latin typeface="Montserrat" panose="00000500000000000000" pitchFamily="2" charset="0"/>
              </a:rPr>
              <a:t>[5] https://www.weinsteinspira.com/ownership-at-the-workplace-empowering-employees-to-drive-success/</a:t>
            </a:r>
          </a:p>
        </p:txBody>
      </p:sp>
    </p:spTree>
    <p:extLst>
      <p:ext uri="{BB962C8B-B14F-4D97-AF65-F5344CB8AC3E}">
        <p14:creationId xmlns:p14="http://schemas.microsoft.com/office/powerpoint/2010/main" val="1981069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94981-9841-F72F-9627-B0EF1ED60069}"/>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AF7415C6-612D-868F-269A-AC71B4D3FADF}"/>
              </a:ext>
            </a:extLst>
          </p:cNvPr>
          <p:cNvSpPr txBox="1">
            <a:spLocks/>
          </p:cNvSpPr>
          <p:nvPr/>
        </p:nvSpPr>
        <p:spPr>
          <a:xfrm>
            <a:off x="302400" y="32931"/>
            <a:ext cx="7650456"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i="0" u="none" strike="noStrike" kern="0" cap="none" spc="0" normalizeH="0" baseline="0" noProof="0">
                <a:ln>
                  <a:noFill/>
                </a:ln>
                <a:solidFill>
                  <a:srgbClr val="032A06"/>
                </a:solidFill>
                <a:effectLst/>
                <a:uLnTx/>
                <a:uFillTx/>
                <a:latin typeface="Alata" panose="020B0604020202020204" charset="0"/>
                <a:sym typeface="Arial"/>
              </a:rPr>
              <a:t>Tailored recommendations can potentially save productive hours and boost employee satisfaction</a:t>
            </a:r>
          </a:p>
        </p:txBody>
      </p:sp>
      <p:sp>
        <p:nvSpPr>
          <p:cNvPr id="6" name="Slide Number Placeholder 5">
            <a:extLst>
              <a:ext uri="{FF2B5EF4-FFF2-40B4-BE49-F238E27FC236}">
                <a16:creationId xmlns:a16="http://schemas.microsoft.com/office/drawing/2014/main" id="{03249F71-C5CE-C727-5060-8805CD9DF4CA}"/>
              </a:ext>
            </a:extLst>
          </p:cNvPr>
          <p:cNvSpPr>
            <a:spLocks noGrp="1"/>
          </p:cNvSpPr>
          <p:nvPr>
            <p:ph type="sldNum" idx="10"/>
          </p:nvPr>
        </p:nvSpPr>
        <p:spPr>
          <a:xfrm>
            <a:off x="8571056" y="4738473"/>
            <a:ext cx="548700" cy="393600"/>
          </a:xfrm>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3" name="TextBox 2">
            <a:extLst>
              <a:ext uri="{FF2B5EF4-FFF2-40B4-BE49-F238E27FC236}">
                <a16:creationId xmlns:a16="http://schemas.microsoft.com/office/drawing/2014/main" id="{EF3F60E6-EF0F-8EAF-431C-290E3ECCC21D}"/>
              </a:ext>
            </a:extLst>
          </p:cNvPr>
          <p:cNvSpPr txBox="1"/>
          <p:nvPr/>
        </p:nvSpPr>
        <p:spPr>
          <a:xfrm>
            <a:off x="-58351" y="4951140"/>
            <a:ext cx="8268656" cy="200055"/>
          </a:xfrm>
          <a:prstGeom prst="rect">
            <a:avLst/>
          </a:prstGeom>
          <a:noFill/>
        </p:spPr>
        <p:txBody>
          <a:bodyPr wrap="square" rtlCol="0">
            <a:spAutoFit/>
          </a:bodyPr>
          <a:lstStyle/>
          <a:p>
            <a:r>
              <a:rPr lang="en-US" sz="700">
                <a:latin typeface="Montserrat" panose="00000500000000000000" pitchFamily="2" charset="0"/>
              </a:rPr>
              <a:t>Assuming Implementation for a Medium Size Firm (500 Employee) | Assuming 60% Effectiveness of the proposed solutions | Satisfaction Scale: Very Unsatisfied (0) – (5) Very Satisfied</a:t>
            </a:r>
            <a:endParaRPr lang="en-US" sz="800">
              <a:latin typeface="Montserrat" panose="00000500000000000000" pitchFamily="2" charset="0"/>
            </a:endParaRPr>
          </a:p>
        </p:txBody>
      </p:sp>
      <p:grpSp>
        <p:nvGrpSpPr>
          <p:cNvPr id="24" name="Group 23">
            <a:extLst>
              <a:ext uri="{FF2B5EF4-FFF2-40B4-BE49-F238E27FC236}">
                <a16:creationId xmlns:a16="http://schemas.microsoft.com/office/drawing/2014/main" id="{FD0DB023-89CC-991F-6C64-7A7F5553EA71}"/>
              </a:ext>
            </a:extLst>
          </p:cNvPr>
          <p:cNvGrpSpPr/>
          <p:nvPr/>
        </p:nvGrpSpPr>
        <p:grpSpPr>
          <a:xfrm>
            <a:off x="402447" y="927670"/>
            <a:ext cx="7157058" cy="913988"/>
            <a:chOff x="521908" y="1582606"/>
            <a:chExt cx="7860230" cy="915793"/>
          </a:xfrm>
        </p:grpSpPr>
        <p:grpSp>
          <p:nvGrpSpPr>
            <p:cNvPr id="14" name="Group 13">
              <a:extLst>
                <a:ext uri="{FF2B5EF4-FFF2-40B4-BE49-F238E27FC236}">
                  <a16:creationId xmlns:a16="http://schemas.microsoft.com/office/drawing/2014/main" id="{F97473AC-1955-66E4-B630-171B72DB9C27}"/>
                </a:ext>
              </a:extLst>
            </p:cNvPr>
            <p:cNvGrpSpPr/>
            <p:nvPr/>
          </p:nvGrpSpPr>
          <p:grpSpPr>
            <a:xfrm>
              <a:off x="521908" y="1582606"/>
              <a:ext cx="7781701" cy="915793"/>
              <a:chOff x="205107" y="2417807"/>
              <a:chExt cx="7781701" cy="748800"/>
            </a:xfrm>
          </p:grpSpPr>
          <p:sp>
            <p:nvSpPr>
              <p:cNvPr id="11" name="Rectangle 10">
                <a:extLst>
                  <a:ext uri="{FF2B5EF4-FFF2-40B4-BE49-F238E27FC236}">
                    <a16:creationId xmlns:a16="http://schemas.microsoft.com/office/drawing/2014/main" id="{67AA6C31-35DC-513B-512C-C7EED6AF28F5}"/>
                  </a:ext>
                </a:extLst>
              </p:cNvPr>
              <p:cNvSpPr/>
              <p:nvPr/>
            </p:nvSpPr>
            <p:spPr>
              <a:xfrm>
                <a:off x="205108" y="2417807"/>
                <a:ext cx="7781700" cy="748800"/>
              </a:xfrm>
              <a:prstGeom prst="rect">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Pentagon 11">
                <a:extLst>
                  <a:ext uri="{FF2B5EF4-FFF2-40B4-BE49-F238E27FC236}">
                    <a16:creationId xmlns:a16="http://schemas.microsoft.com/office/drawing/2014/main" id="{C8ECC51D-9FF5-A1FA-D823-B43BC2C1A40F}"/>
                  </a:ext>
                </a:extLst>
              </p:cNvPr>
              <p:cNvSpPr/>
              <p:nvPr/>
            </p:nvSpPr>
            <p:spPr>
              <a:xfrm>
                <a:off x="205107" y="2417807"/>
                <a:ext cx="6558178" cy="748800"/>
              </a:xfrm>
              <a:prstGeom prst="homePlate">
                <a:avLst/>
              </a:prstGeom>
              <a:solidFill>
                <a:srgbClr val="E6F1DF"/>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grpSp>
        <p:sp>
          <p:nvSpPr>
            <p:cNvPr id="4" name="TextBox 3">
              <a:extLst>
                <a:ext uri="{FF2B5EF4-FFF2-40B4-BE49-F238E27FC236}">
                  <a16:creationId xmlns:a16="http://schemas.microsoft.com/office/drawing/2014/main" id="{CA5A2AA5-BB97-D66F-391B-1BEAEDB144ED}"/>
                </a:ext>
              </a:extLst>
            </p:cNvPr>
            <p:cNvSpPr txBox="1"/>
            <p:nvPr/>
          </p:nvSpPr>
          <p:spPr>
            <a:xfrm>
              <a:off x="706973" y="2067512"/>
              <a:ext cx="1201011" cy="400900"/>
            </a:xfrm>
            <a:prstGeom prst="rect">
              <a:avLst/>
            </a:prstGeom>
            <a:noFill/>
            <a:ln>
              <a:noFill/>
            </a:ln>
          </p:spPr>
          <p:txBody>
            <a:bodyPr wrap="none" rtlCol="0">
              <a:spAutoFit/>
            </a:bodyPr>
            <a:lstStyle/>
            <a:p>
              <a:pPr algn="ctr"/>
              <a:r>
                <a:rPr lang="en-US" sz="1000">
                  <a:solidFill>
                    <a:schemeClr val="bg2">
                      <a:lumMod val="75000"/>
                    </a:schemeClr>
                  </a:solidFill>
                  <a:latin typeface="Montserrat" panose="00000500000000000000" pitchFamily="2" charset="0"/>
                </a:rPr>
                <a:t>Office Cohort</a:t>
              </a:r>
              <a:br>
                <a:rPr lang="en-US" sz="1000">
                  <a:solidFill>
                    <a:schemeClr val="bg2">
                      <a:lumMod val="75000"/>
                    </a:schemeClr>
                  </a:solidFill>
                  <a:latin typeface="Montserrat" panose="00000500000000000000" pitchFamily="2" charset="0"/>
                </a:rPr>
              </a:br>
              <a:r>
                <a:rPr lang="en-US" sz="1000">
                  <a:solidFill>
                    <a:schemeClr val="bg2">
                      <a:lumMod val="75000"/>
                    </a:schemeClr>
                  </a:solidFill>
                  <a:latin typeface="Montserrat" panose="00000500000000000000" pitchFamily="2" charset="0"/>
                </a:rPr>
                <a:t>(</a:t>
              </a:r>
              <a:r>
                <a:rPr lang="en-US" sz="700">
                  <a:solidFill>
                    <a:schemeClr val="bg2">
                      <a:lumMod val="75000"/>
                    </a:schemeClr>
                  </a:solidFill>
                  <a:latin typeface="Montserrat" panose="00000500000000000000" pitchFamily="2" charset="0"/>
                </a:rPr>
                <a:t>Time Lost – Layout)</a:t>
              </a:r>
              <a:endParaRPr lang="en-US" sz="1000">
                <a:solidFill>
                  <a:schemeClr val="bg2">
                    <a:lumMod val="75000"/>
                  </a:schemeClr>
                </a:solidFill>
                <a:latin typeface="Montserrat" panose="00000500000000000000" pitchFamily="2" charset="0"/>
              </a:endParaRPr>
            </a:p>
          </p:txBody>
        </p:sp>
        <p:sp>
          <p:nvSpPr>
            <p:cNvPr id="5" name="TextBox 4">
              <a:extLst>
                <a:ext uri="{FF2B5EF4-FFF2-40B4-BE49-F238E27FC236}">
                  <a16:creationId xmlns:a16="http://schemas.microsoft.com/office/drawing/2014/main" id="{8D2B04BA-81E7-49D3-807C-5C6C0B8CD045}"/>
                </a:ext>
              </a:extLst>
            </p:cNvPr>
            <p:cNvSpPr txBox="1"/>
            <p:nvPr/>
          </p:nvSpPr>
          <p:spPr>
            <a:xfrm>
              <a:off x="2754081" y="2047629"/>
              <a:ext cx="2023962" cy="400900"/>
            </a:xfrm>
            <a:prstGeom prst="rect">
              <a:avLst/>
            </a:prstGeom>
            <a:noFill/>
            <a:ln>
              <a:noFill/>
            </a:ln>
          </p:spPr>
          <p:txBody>
            <a:bodyPr wrap="square" rtlCol="0">
              <a:spAutoFit/>
            </a:bodyPr>
            <a:lstStyle/>
            <a:p>
              <a:pPr algn="ctr"/>
              <a:r>
                <a:rPr lang="en-US" sz="1000">
                  <a:solidFill>
                    <a:schemeClr val="bg2">
                      <a:lumMod val="75000"/>
                    </a:schemeClr>
                  </a:solidFill>
                  <a:latin typeface="Montserrat" panose="00000500000000000000" pitchFamily="2" charset="0"/>
                </a:rPr>
                <a:t>Employees In This </a:t>
              </a:r>
              <a:br>
                <a:rPr lang="en-US" sz="1000">
                  <a:solidFill>
                    <a:schemeClr val="bg2">
                      <a:lumMod val="75000"/>
                    </a:schemeClr>
                  </a:solidFill>
                  <a:latin typeface="Montserrat" panose="00000500000000000000" pitchFamily="2" charset="0"/>
                </a:rPr>
              </a:br>
              <a:r>
                <a:rPr lang="en-US" sz="1000">
                  <a:solidFill>
                    <a:schemeClr val="bg2">
                      <a:lumMod val="75000"/>
                    </a:schemeClr>
                  </a:solidFill>
                  <a:latin typeface="Montserrat" panose="00000500000000000000" pitchFamily="2" charset="0"/>
                </a:rPr>
                <a:t>Group Facing Issue</a:t>
              </a:r>
              <a:endParaRPr lang="en-US" sz="1100">
                <a:solidFill>
                  <a:schemeClr val="bg2">
                    <a:lumMod val="75000"/>
                  </a:schemeClr>
                </a:solidFill>
                <a:latin typeface="Montserrat" panose="00000500000000000000" pitchFamily="2" charset="0"/>
              </a:endParaRPr>
            </a:p>
          </p:txBody>
        </p:sp>
        <p:sp>
          <p:nvSpPr>
            <p:cNvPr id="8" name="TextBox 7">
              <a:extLst>
                <a:ext uri="{FF2B5EF4-FFF2-40B4-BE49-F238E27FC236}">
                  <a16:creationId xmlns:a16="http://schemas.microsoft.com/office/drawing/2014/main" id="{69DAD7A1-771D-7E3B-7DA3-F0CA89592EDC}"/>
                </a:ext>
              </a:extLst>
            </p:cNvPr>
            <p:cNvSpPr txBox="1"/>
            <p:nvPr/>
          </p:nvSpPr>
          <p:spPr>
            <a:xfrm>
              <a:off x="5150208" y="2079955"/>
              <a:ext cx="1248544" cy="416319"/>
            </a:xfrm>
            <a:prstGeom prst="rect">
              <a:avLst/>
            </a:prstGeom>
            <a:noFill/>
            <a:ln>
              <a:noFill/>
            </a:ln>
          </p:spPr>
          <p:txBody>
            <a:bodyPr wrap="none" rtlCol="0">
              <a:spAutoFit/>
            </a:bodyPr>
            <a:lstStyle/>
            <a:p>
              <a:pPr algn="ctr"/>
              <a:r>
                <a:rPr lang="en-US" sz="1000">
                  <a:solidFill>
                    <a:schemeClr val="bg2">
                      <a:lumMod val="75000"/>
                    </a:schemeClr>
                  </a:solidFill>
                  <a:latin typeface="Montserrat" panose="00000500000000000000" pitchFamily="2" charset="0"/>
                </a:rPr>
                <a:t>Productive Hrs</a:t>
              </a:r>
              <a:br>
                <a:rPr lang="en-US" sz="1000">
                  <a:solidFill>
                    <a:schemeClr val="bg2">
                      <a:lumMod val="75000"/>
                    </a:schemeClr>
                  </a:solidFill>
                  <a:latin typeface="Montserrat" panose="00000500000000000000" pitchFamily="2" charset="0"/>
                </a:rPr>
              </a:br>
              <a:r>
                <a:rPr lang="en-US" sz="1000">
                  <a:solidFill>
                    <a:schemeClr val="bg2">
                      <a:lumMod val="75000"/>
                    </a:schemeClr>
                  </a:solidFill>
                  <a:latin typeface="Montserrat" panose="00000500000000000000" pitchFamily="2" charset="0"/>
                </a:rPr>
                <a:t>Increased</a:t>
              </a:r>
              <a:endParaRPr lang="en-US" sz="1100">
                <a:solidFill>
                  <a:schemeClr val="bg2">
                    <a:lumMod val="75000"/>
                  </a:schemeClr>
                </a:solidFill>
                <a:latin typeface="Montserrat" panose="00000500000000000000" pitchFamily="2" charset="0"/>
              </a:endParaRPr>
            </a:p>
          </p:txBody>
        </p:sp>
        <p:pic>
          <p:nvPicPr>
            <p:cNvPr id="17" name="Graphic 16" descr="Office worker female with solid fill">
              <a:extLst>
                <a:ext uri="{FF2B5EF4-FFF2-40B4-BE49-F238E27FC236}">
                  <a16:creationId xmlns:a16="http://schemas.microsoft.com/office/drawing/2014/main" id="{F3F53C01-2521-F734-53ED-FF5C0963FA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7553" y="1648750"/>
              <a:ext cx="439848" cy="439848"/>
            </a:xfrm>
            <a:prstGeom prst="rect">
              <a:avLst/>
            </a:prstGeom>
          </p:spPr>
        </p:pic>
        <p:sp>
          <p:nvSpPr>
            <p:cNvPr id="18" name="TextBox 17">
              <a:extLst>
                <a:ext uri="{FF2B5EF4-FFF2-40B4-BE49-F238E27FC236}">
                  <a16:creationId xmlns:a16="http://schemas.microsoft.com/office/drawing/2014/main" id="{08D4EEDE-D407-0D4A-7DCC-4ECC846351B5}"/>
                </a:ext>
              </a:extLst>
            </p:cNvPr>
            <p:cNvSpPr txBox="1"/>
            <p:nvPr/>
          </p:nvSpPr>
          <p:spPr>
            <a:xfrm>
              <a:off x="3256597" y="1710623"/>
              <a:ext cx="1183893" cy="369332"/>
            </a:xfrm>
            <a:prstGeom prst="rect">
              <a:avLst/>
            </a:prstGeom>
            <a:noFill/>
            <a:ln>
              <a:noFill/>
            </a:ln>
          </p:spPr>
          <p:txBody>
            <a:bodyPr wrap="square" rtlCol="0">
              <a:spAutoFit/>
            </a:bodyPr>
            <a:lstStyle/>
            <a:p>
              <a:r>
                <a:rPr lang="en-US" sz="1800" b="1">
                  <a:latin typeface="Montserrat" panose="00000500000000000000" pitchFamily="2" charset="0"/>
                </a:rPr>
                <a:t>~84%</a:t>
              </a:r>
            </a:p>
          </p:txBody>
        </p:sp>
        <p:sp>
          <p:nvSpPr>
            <p:cNvPr id="20" name="TextBox 19">
              <a:extLst>
                <a:ext uri="{FF2B5EF4-FFF2-40B4-BE49-F238E27FC236}">
                  <a16:creationId xmlns:a16="http://schemas.microsoft.com/office/drawing/2014/main" id="{555FF535-CD6B-1E5F-840B-FF761E909E92}"/>
                </a:ext>
              </a:extLst>
            </p:cNvPr>
            <p:cNvSpPr txBox="1"/>
            <p:nvPr/>
          </p:nvSpPr>
          <p:spPr>
            <a:xfrm>
              <a:off x="5160721" y="1723916"/>
              <a:ext cx="1183893" cy="369332"/>
            </a:xfrm>
            <a:prstGeom prst="rect">
              <a:avLst/>
            </a:prstGeom>
            <a:noFill/>
            <a:ln>
              <a:noFill/>
            </a:ln>
          </p:spPr>
          <p:txBody>
            <a:bodyPr wrap="square" rtlCol="0">
              <a:spAutoFit/>
            </a:bodyPr>
            <a:lstStyle/>
            <a:p>
              <a:pPr algn="ctr"/>
              <a:r>
                <a:rPr lang="en-US" sz="1800" b="1">
                  <a:latin typeface="Montserrat" panose="00000500000000000000" pitchFamily="2" charset="0"/>
                </a:rPr>
                <a:t>33.48</a:t>
              </a:r>
            </a:p>
          </p:txBody>
        </p:sp>
        <p:sp>
          <p:nvSpPr>
            <p:cNvPr id="22" name="TextBox 21">
              <a:extLst>
                <a:ext uri="{FF2B5EF4-FFF2-40B4-BE49-F238E27FC236}">
                  <a16:creationId xmlns:a16="http://schemas.microsoft.com/office/drawing/2014/main" id="{357595F4-212A-C299-D440-228E0BA35D1F}"/>
                </a:ext>
              </a:extLst>
            </p:cNvPr>
            <p:cNvSpPr txBox="1"/>
            <p:nvPr/>
          </p:nvSpPr>
          <p:spPr>
            <a:xfrm>
              <a:off x="7109093" y="1691683"/>
              <a:ext cx="1183893" cy="523220"/>
            </a:xfrm>
            <a:prstGeom prst="rect">
              <a:avLst/>
            </a:prstGeom>
            <a:noFill/>
            <a:ln>
              <a:noFill/>
            </a:ln>
          </p:spPr>
          <p:txBody>
            <a:bodyPr wrap="square" rtlCol="0">
              <a:spAutoFit/>
            </a:bodyPr>
            <a:lstStyle/>
            <a:p>
              <a:pPr algn="ctr"/>
              <a:r>
                <a:rPr lang="en-US" sz="2800" b="1">
                  <a:solidFill>
                    <a:schemeClr val="accent6">
                      <a:lumMod val="75000"/>
                    </a:schemeClr>
                  </a:solidFill>
                  <a:latin typeface="Montserrat" panose="00000500000000000000" pitchFamily="2" charset="0"/>
                </a:rPr>
                <a:t>1.5</a:t>
              </a:r>
              <a:r>
                <a:rPr lang="en-US" sz="1800" b="1">
                  <a:solidFill>
                    <a:schemeClr val="accent6">
                      <a:lumMod val="75000"/>
                    </a:schemeClr>
                  </a:solidFill>
                  <a:latin typeface="Montserrat" panose="00000500000000000000" pitchFamily="2" charset="0"/>
                </a:rPr>
                <a:t> </a:t>
              </a:r>
              <a:r>
                <a:rPr lang="en-US" sz="1050" b="1">
                  <a:solidFill>
                    <a:schemeClr val="accent6">
                      <a:lumMod val="75000"/>
                    </a:schemeClr>
                  </a:solidFill>
                  <a:latin typeface="Montserrat" panose="00000500000000000000" pitchFamily="2" charset="0"/>
                </a:rPr>
                <a:t>Pts</a:t>
              </a:r>
              <a:endParaRPr lang="en-US" sz="1800" b="1">
                <a:solidFill>
                  <a:schemeClr val="accent6">
                    <a:lumMod val="75000"/>
                  </a:schemeClr>
                </a:solidFill>
                <a:latin typeface="Montserrat" panose="00000500000000000000" pitchFamily="2" charset="0"/>
              </a:endParaRPr>
            </a:p>
          </p:txBody>
        </p:sp>
        <p:sp>
          <p:nvSpPr>
            <p:cNvPr id="23" name="TextBox 22">
              <a:extLst>
                <a:ext uri="{FF2B5EF4-FFF2-40B4-BE49-F238E27FC236}">
                  <a16:creationId xmlns:a16="http://schemas.microsoft.com/office/drawing/2014/main" id="{75ABF92D-B593-31A1-38BE-AA9E6080B3A8}"/>
                </a:ext>
              </a:extLst>
            </p:cNvPr>
            <p:cNvSpPr txBox="1"/>
            <p:nvPr/>
          </p:nvSpPr>
          <p:spPr>
            <a:xfrm>
              <a:off x="7001557" y="2101654"/>
              <a:ext cx="1380581" cy="370061"/>
            </a:xfrm>
            <a:prstGeom prst="rect">
              <a:avLst/>
            </a:prstGeom>
            <a:noFill/>
            <a:ln>
              <a:noFill/>
            </a:ln>
          </p:spPr>
          <p:txBody>
            <a:bodyPr wrap="none" rtlCol="0">
              <a:spAutoFit/>
            </a:bodyPr>
            <a:lstStyle/>
            <a:p>
              <a:pPr algn="ctr"/>
              <a:r>
                <a:rPr lang="en-US" sz="900">
                  <a:solidFill>
                    <a:schemeClr val="bg2">
                      <a:lumMod val="75000"/>
                    </a:schemeClr>
                  </a:solidFill>
                  <a:latin typeface="Montserrat" panose="00000500000000000000" pitchFamily="2" charset="0"/>
                </a:rPr>
                <a:t>Potential Increase </a:t>
              </a:r>
              <a:br>
                <a:rPr lang="en-US" sz="900">
                  <a:solidFill>
                    <a:schemeClr val="bg2">
                      <a:lumMod val="75000"/>
                    </a:schemeClr>
                  </a:solidFill>
                  <a:latin typeface="Montserrat" panose="00000500000000000000" pitchFamily="2" charset="0"/>
                </a:rPr>
              </a:br>
              <a:r>
                <a:rPr lang="en-US" sz="900">
                  <a:solidFill>
                    <a:schemeClr val="bg2">
                      <a:lumMod val="75000"/>
                    </a:schemeClr>
                  </a:solidFill>
                  <a:latin typeface="Montserrat" panose="00000500000000000000" pitchFamily="2" charset="0"/>
                </a:rPr>
                <a:t>in Satisfaction</a:t>
              </a:r>
              <a:endParaRPr lang="en-US" sz="1050">
                <a:solidFill>
                  <a:schemeClr val="bg2">
                    <a:lumMod val="75000"/>
                  </a:schemeClr>
                </a:solidFill>
                <a:latin typeface="Montserrat" panose="00000500000000000000" pitchFamily="2" charset="0"/>
              </a:endParaRPr>
            </a:p>
          </p:txBody>
        </p:sp>
      </p:grpSp>
      <p:grpSp>
        <p:nvGrpSpPr>
          <p:cNvPr id="64" name="Group 63">
            <a:extLst>
              <a:ext uri="{FF2B5EF4-FFF2-40B4-BE49-F238E27FC236}">
                <a16:creationId xmlns:a16="http://schemas.microsoft.com/office/drawing/2014/main" id="{3BA55D34-3042-9BEF-3901-1626DCFB33CD}"/>
              </a:ext>
            </a:extLst>
          </p:cNvPr>
          <p:cNvGrpSpPr/>
          <p:nvPr/>
        </p:nvGrpSpPr>
        <p:grpSpPr>
          <a:xfrm>
            <a:off x="395248" y="2057537"/>
            <a:ext cx="7092752" cy="885208"/>
            <a:chOff x="524848" y="2492110"/>
            <a:chExt cx="7092752" cy="885208"/>
          </a:xfrm>
        </p:grpSpPr>
        <p:grpSp>
          <p:nvGrpSpPr>
            <p:cNvPr id="56" name="Group 55">
              <a:extLst>
                <a:ext uri="{FF2B5EF4-FFF2-40B4-BE49-F238E27FC236}">
                  <a16:creationId xmlns:a16="http://schemas.microsoft.com/office/drawing/2014/main" id="{40BA5205-A1E7-9FB8-9D0D-DDE1917C84A6}"/>
                </a:ext>
              </a:extLst>
            </p:cNvPr>
            <p:cNvGrpSpPr/>
            <p:nvPr/>
          </p:nvGrpSpPr>
          <p:grpSpPr>
            <a:xfrm>
              <a:off x="524848" y="2492110"/>
              <a:ext cx="7092752" cy="885208"/>
              <a:chOff x="532047" y="2535308"/>
              <a:chExt cx="7781701" cy="915793"/>
            </a:xfrm>
            <a:solidFill>
              <a:srgbClr val="E6F1DF"/>
            </a:solidFill>
          </p:grpSpPr>
          <p:grpSp>
            <p:nvGrpSpPr>
              <p:cNvPr id="25" name="Group 24">
                <a:extLst>
                  <a:ext uri="{FF2B5EF4-FFF2-40B4-BE49-F238E27FC236}">
                    <a16:creationId xmlns:a16="http://schemas.microsoft.com/office/drawing/2014/main" id="{C800C6CD-1B9C-199D-4C74-8EC6ED051921}"/>
                  </a:ext>
                </a:extLst>
              </p:cNvPr>
              <p:cNvGrpSpPr/>
              <p:nvPr/>
            </p:nvGrpSpPr>
            <p:grpSpPr>
              <a:xfrm>
                <a:off x="532047" y="2535308"/>
                <a:ext cx="7781701" cy="915793"/>
                <a:chOff x="521908" y="1582606"/>
                <a:chExt cx="7781701" cy="915793"/>
              </a:xfrm>
              <a:grpFill/>
            </p:grpSpPr>
            <p:grpSp>
              <p:nvGrpSpPr>
                <p:cNvPr id="26" name="Group 25">
                  <a:extLst>
                    <a:ext uri="{FF2B5EF4-FFF2-40B4-BE49-F238E27FC236}">
                      <a16:creationId xmlns:a16="http://schemas.microsoft.com/office/drawing/2014/main" id="{1DB9F8A6-A314-F1AA-BD5F-4D819BD75ADF}"/>
                    </a:ext>
                  </a:extLst>
                </p:cNvPr>
                <p:cNvGrpSpPr/>
                <p:nvPr/>
              </p:nvGrpSpPr>
              <p:grpSpPr>
                <a:xfrm>
                  <a:off x="521908" y="1582606"/>
                  <a:ext cx="7781701" cy="915793"/>
                  <a:chOff x="205107" y="2417807"/>
                  <a:chExt cx="7781701" cy="748800"/>
                </a:xfrm>
                <a:grpFill/>
              </p:grpSpPr>
              <p:sp>
                <p:nvSpPr>
                  <p:cNvPr id="37" name="Rectangle 36">
                    <a:extLst>
                      <a:ext uri="{FF2B5EF4-FFF2-40B4-BE49-F238E27FC236}">
                        <a16:creationId xmlns:a16="http://schemas.microsoft.com/office/drawing/2014/main" id="{6F01B713-DE18-4D0D-C0BE-7EF42FB33C15}"/>
                      </a:ext>
                    </a:extLst>
                  </p:cNvPr>
                  <p:cNvSpPr/>
                  <p:nvPr/>
                </p:nvSpPr>
                <p:spPr>
                  <a:xfrm>
                    <a:off x="205108" y="2417807"/>
                    <a:ext cx="7781700" cy="748800"/>
                  </a:xfrm>
                  <a:prstGeom prst="rect">
                    <a:avLst/>
                  </a:prstGeom>
                  <a:no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Pentagon 37">
                    <a:extLst>
                      <a:ext uri="{FF2B5EF4-FFF2-40B4-BE49-F238E27FC236}">
                        <a16:creationId xmlns:a16="http://schemas.microsoft.com/office/drawing/2014/main" id="{558F8989-6171-F403-159A-96BB3CABD289}"/>
                      </a:ext>
                    </a:extLst>
                  </p:cNvPr>
                  <p:cNvSpPr/>
                  <p:nvPr/>
                </p:nvSpPr>
                <p:spPr>
                  <a:xfrm>
                    <a:off x="205107" y="2417807"/>
                    <a:ext cx="6558178" cy="748800"/>
                  </a:xfrm>
                  <a:prstGeom prst="homePlate">
                    <a:avLst/>
                  </a:prstGeom>
                  <a:grp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grpSp>
            <p:sp>
              <p:nvSpPr>
                <p:cNvPr id="27" name="TextBox 26">
                  <a:extLst>
                    <a:ext uri="{FF2B5EF4-FFF2-40B4-BE49-F238E27FC236}">
                      <a16:creationId xmlns:a16="http://schemas.microsoft.com/office/drawing/2014/main" id="{2F376FA3-C877-DA7D-A66A-CE0F90258B58}"/>
                    </a:ext>
                  </a:extLst>
                </p:cNvPr>
                <p:cNvSpPr txBox="1"/>
                <p:nvPr/>
              </p:nvSpPr>
              <p:spPr>
                <a:xfrm>
                  <a:off x="697910" y="2067512"/>
                  <a:ext cx="1219138" cy="413934"/>
                </a:xfrm>
                <a:prstGeom prst="rect">
                  <a:avLst/>
                </a:prstGeom>
                <a:grpFill/>
              </p:spPr>
              <p:txBody>
                <a:bodyPr wrap="none" rtlCol="0">
                  <a:spAutoFit/>
                </a:bodyPr>
                <a:lstStyle/>
                <a:p>
                  <a:pPr algn="ctr"/>
                  <a:r>
                    <a:rPr lang="en-US" sz="1000">
                      <a:solidFill>
                        <a:schemeClr val="bg2">
                          <a:lumMod val="75000"/>
                        </a:schemeClr>
                      </a:solidFill>
                      <a:latin typeface="Montserrat" panose="00000500000000000000" pitchFamily="2" charset="0"/>
                    </a:rPr>
                    <a:t>Hybrid Force</a:t>
                  </a:r>
                  <a:br>
                    <a:rPr lang="en-US" sz="1000">
                      <a:solidFill>
                        <a:schemeClr val="bg2">
                          <a:lumMod val="75000"/>
                        </a:schemeClr>
                      </a:solidFill>
                      <a:latin typeface="Montserrat" panose="00000500000000000000" pitchFamily="2" charset="0"/>
                    </a:rPr>
                  </a:br>
                  <a:r>
                    <a:rPr lang="en-US" sz="1000">
                      <a:solidFill>
                        <a:schemeClr val="bg2">
                          <a:lumMod val="75000"/>
                        </a:schemeClr>
                      </a:solidFill>
                      <a:latin typeface="Montserrat" panose="00000500000000000000" pitchFamily="2" charset="0"/>
                    </a:rPr>
                    <a:t>(</a:t>
                  </a:r>
                  <a:r>
                    <a:rPr lang="en-US" sz="700">
                      <a:solidFill>
                        <a:schemeClr val="bg2">
                          <a:lumMod val="75000"/>
                        </a:schemeClr>
                      </a:solidFill>
                      <a:latin typeface="Montserrat" panose="00000500000000000000" pitchFamily="2" charset="0"/>
                    </a:rPr>
                    <a:t>Time Lost – Visitors)</a:t>
                  </a:r>
                  <a:endParaRPr lang="en-US" sz="1000">
                    <a:solidFill>
                      <a:schemeClr val="bg2">
                        <a:lumMod val="75000"/>
                      </a:schemeClr>
                    </a:solidFill>
                    <a:latin typeface="Montserrat" panose="00000500000000000000" pitchFamily="2" charset="0"/>
                  </a:endParaRPr>
                </a:p>
              </p:txBody>
            </p:sp>
            <p:sp>
              <p:nvSpPr>
                <p:cNvPr id="32" name="TextBox 31">
                  <a:extLst>
                    <a:ext uri="{FF2B5EF4-FFF2-40B4-BE49-F238E27FC236}">
                      <a16:creationId xmlns:a16="http://schemas.microsoft.com/office/drawing/2014/main" id="{FDB5F286-97A0-FE59-3F33-E6D6370FE44E}"/>
                    </a:ext>
                  </a:extLst>
                </p:cNvPr>
                <p:cNvSpPr txBox="1"/>
                <p:nvPr/>
              </p:nvSpPr>
              <p:spPr>
                <a:xfrm>
                  <a:off x="3282759" y="1665117"/>
                  <a:ext cx="1183893" cy="369332"/>
                </a:xfrm>
                <a:prstGeom prst="rect">
                  <a:avLst/>
                </a:prstGeom>
                <a:grpFill/>
              </p:spPr>
              <p:txBody>
                <a:bodyPr wrap="square" rtlCol="0">
                  <a:spAutoFit/>
                </a:bodyPr>
                <a:lstStyle/>
                <a:p>
                  <a:r>
                    <a:rPr lang="en-US" sz="1800" b="1">
                      <a:latin typeface="Montserrat" panose="00000500000000000000" pitchFamily="2" charset="0"/>
                    </a:rPr>
                    <a:t>~78%</a:t>
                  </a:r>
                </a:p>
              </p:txBody>
            </p:sp>
            <p:sp>
              <p:nvSpPr>
                <p:cNvPr id="34" name="TextBox 33">
                  <a:extLst>
                    <a:ext uri="{FF2B5EF4-FFF2-40B4-BE49-F238E27FC236}">
                      <a16:creationId xmlns:a16="http://schemas.microsoft.com/office/drawing/2014/main" id="{DF4671C2-A08F-A611-C36F-D40AD0CCDFCB}"/>
                    </a:ext>
                  </a:extLst>
                </p:cNvPr>
                <p:cNvSpPr txBox="1"/>
                <p:nvPr/>
              </p:nvSpPr>
              <p:spPr>
                <a:xfrm>
                  <a:off x="5166630" y="1724689"/>
                  <a:ext cx="1183893" cy="369332"/>
                </a:xfrm>
                <a:prstGeom prst="rect">
                  <a:avLst/>
                </a:prstGeom>
                <a:grpFill/>
              </p:spPr>
              <p:txBody>
                <a:bodyPr wrap="square" rtlCol="0">
                  <a:spAutoFit/>
                </a:bodyPr>
                <a:lstStyle/>
                <a:p>
                  <a:pPr algn="ctr"/>
                  <a:r>
                    <a:rPr lang="en-US" sz="1800" b="1">
                      <a:latin typeface="Montserrat" panose="00000500000000000000" pitchFamily="2" charset="0"/>
                    </a:rPr>
                    <a:t>192.07</a:t>
                  </a:r>
                </a:p>
              </p:txBody>
            </p:sp>
            <p:sp>
              <p:nvSpPr>
                <p:cNvPr id="35" name="TextBox 34">
                  <a:extLst>
                    <a:ext uri="{FF2B5EF4-FFF2-40B4-BE49-F238E27FC236}">
                      <a16:creationId xmlns:a16="http://schemas.microsoft.com/office/drawing/2014/main" id="{1E8705D2-8FC7-10B4-4B64-EDC131707CAF}"/>
                    </a:ext>
                  </a:extLst>
                </p:cNvPr>
                <p:cNvSpPr txBox="1"/>
                <p:nvPr/>
              </p:nvSpPr>
              <p:spPr>
                <a:xfrm>
                  <a:off x="7109093" y="1691683"/>
                  <a:ext cx="1183893" cy="541298"/>
                </a:xfrm>
                <a:prstGeom prst="rect">
                  <a:avLst/>
                </a:prstGeom>
                <a:noFill/>
              </p:spPr>
              <p:txBody>
                <a:bodyPr wrap="square" rtlCol="0">
                  <a:spAutoFit/>
                </a:bodyPr>
                <a:lstStyle/>
                <a:p>
                  <a:pPr algn="ctr"/>
                  <a:r>
                    <a:rPr lang="en-US" sz="2800" b="1">
                      <a:solidFill>
                        <a:schemeClr val="accent6">
                          <a:lumMod val="75000"/>
                        </a:schemeClr>
                      </a:solidFill>
                      <a:latin typeface="Montserrat" panose="00000500000000000000" pitchFamily="2" charset="0"/>
                    </a:rPr>
                    <a:t>1.4</a:t>
                  </a:r>
                  <a:r>
                    <a:rPr lang="en-US" sz="1800" b="1">
                      <a:solidFill>
                        <a:schemeClr val="accent6">
                          <a:lumMod val="75000"/>
                        </a:schemeClr>
                      </a:solidFill>
                      <a:latin typeface="Montserrat" panose="00000500000000000000" pitchFamily="2" charset="0"/>
                    </a:rPr>
                    <a:t> </a:t>
                  </a:r>
                  <a:r>
                    <a:rPr lang="en-US" sz="1050" b="1">
                      <a:solidFill>
                        <a:schemeClr val="accent6">
                          <a:lumMod val="75000"/>
                        </a:schemeClr>
                      </a:solidFill>
                      <a:latin typeface="Montserrat" panose="00000500000000000000" pitchFamily="2" charset="0"/>
                    </a:rPr>
                    <a:t>Pts</a:t>
                  </a:r>
                  <a:endParaRPr lang="en-US" sz="1800" b="1">
                    <a:solidFill>
                      <a:schemeClr val="accent6">
                        <a:lumMod val="75000"/>
                      </a:schemeClr>
                    </a:solidFill>
                    <a:latin typeface="Montserrat" panose="00000500000000000000" pitchFamily="2" charset="0"/>
                  </a:endParaRPr>
                </a:p>
              </p:txBody>
            </p:sp>
          </p:grpSp>
          <p:pic>
            <p:nvPicPr>
              <p:cNvPr id="40" name="Graphic 39" descr="Social network with solid fill">
                <a:extLst>
                  <a:ext uri="{FF2B5EF4-FFF2-40B4-BE49-F238E27FC236}">
                    <a16:creationId xmlns:a16="http://schemas.microsoft.com/office/drawing/2014/main" id="{430E6B79-AE7A-70CF-4C52-87A6179148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089" y="2562148"/>
                <a:ext cx="500984" cy="500985"/>
              </a:xfrm>
              <a:prstGeom prst="rect">
                <a:avLst/>
              </a:prstGeom>
            </p:spPr>
          </p:pic>
        </p:grpSp>
        <p:sp>
          <p:nvSpPr>
            <p:cNvPr id="61" name="TextBox 60">
              <a:extLst>
                <a:ext uri="{FF2B5EF4-FFF2-40B4-BE49-F238E27FC236}">
                  <a16:creationId xmlns:a16="http://schemas.microsoft.com/office/drawing/2014/main" id="{EB2D441C-4866-6CED-DCBF-4DC4C149D16C}"/>
                </a:ext>
              </a:extLst>
            </p:cNvPr>
            <p:cNvSpPr txBox="1"/>
            <p:nvPr/>
          </p:nvSpPr>
          <p:spPr>
            <a:xfrm>
              <a:off x="4731211" y="2933430"/>
              <a:ext cx="1136851" cy="400110"/>
            </a:xfrm>
            <a:prstGeom prst="rect">
              <a:avLst/>
            </a:prstGeom>
            <a:noFill/>
          </p:spPr>
          <p:txBody>
            <a:bodyPr wrap="none" rtlCol="0">
              <a:spAutoFit/>
            </a:bodyPr>
            <a:lstStyle/>
            <a:p>
              <a:pPr algn="ctr"/>
              <a:r>
                <a:rPr lang="en-US" sz="1000">
                  <a:solidFill>
                    <a:schemeClr val="bg2">
                      <a:lumMod val="75000"/>
                    </a:schemeClr>
                  </a:solidFill>
                  <a:latin typeface="Montserrat" panose="00000500000000000000" pitchFamily="2" charset="0"/>
                </a:rPr>
                <a:t>Productive Hrs</a:t>
              </a:r>
              <a:br>
                <a:rPr lang="en-US" sz="1000">
                  <a:solidFill>
                    <a:schemeClr val="bg2">
                      <a:lumMod val="75000"/>
                    </a:schemeClr>
                  </a:solidFill>
                  <a:latin typeface="Montserrat" panose="00000500000000000000" pitchFamily="2" charset="0"/>
                </a:rPr>
              </a:br>
              <a:r>
                <a:rPr lang="en-US" sz="1000">
                  <a:solidFill>
                    <a:schemeClr val="bg2">
                      <a:lumMod val="75000"/>
                    </a:schemeClr>
                  </a:solidFill>
                  <a:latin typeface="Montserrat" panose="00000500000000000000" pitchFamily="2" charset="0"/>
                </a:rPr>
                <a:t>Increased</a:t>
              </a:r>
              <a:endParaRPr lang="en-US" sz="1100">
                <a:solidFill>
                  <a:schemeClr val="bg2">
                    <a:lumMod val="75000"/>
                  </a:schemeClr>
                </a:solidFill>
                <a:latin typeface="Montserrat" panose="00000500000000000000" pitchFamily="2" charset="0"/>
              </a:endParaRPr>
            </a:p>
          </p:txBody>
        </p:sp>
      </p:grpSp>
      <p:grpSp>
        <p:nvGrpSpPr>
          <p:cNvPr id="65" name="Group 64">
            <a:extLst>
              <a:ext uri="{FF2B5EF4-FFF2-40B4-BE49-F238E27FC236}">
                <a16:creationId xmlns:a16="http://schemas.microsoft.com/office/drawing/2014/main" id="{E388F1BC-1A45-EB67-CC4A-810AE6B35DD5}"/>
              </a:ext>
            </a:extLst>
          </p:cNvPr>
          <p:cNvGrpSpPr/>
          <p:nvPr/>
        </p:nvGrpSpPr>
        <p:grpSpPr>
          <a:xfrm>
            <a:off x="395249" y="3152240"/>
            <a:ext cx="7092752" cy="939834"/>
            <a:chOff x="524849" y="3586813"/>
            <a:chExt cx="7092752" cy="939834"/>
          </a:xfrm>
        </p:grpSpPr>
        <p:grpSp>
          <p:nvGrpSpPr>
            <p:cNvPr id="59" name="Group 58">
              <a:extLst>
                <a:ext uri="{FF2B5EF4-FFF2-40B4-BE49-F238E27FC236}">
                  <a16:creationId xmlns:a16="http://schemas.microsoft.com/office/drawing/2014/main" id="{6504D67E-30C5-C625-62E0-B9D990F92F31}"/>
                </a:ext>
              </a:extLst>
            </p:cNvPr>
            <p:cNvGrpSpPr/>
            <p:nvPr/>
          </p:nvGrpSpPr>
          <p:grpSpPr>
            <a:xfrm>
              <a:off x="524849" y="3586813"/>
              <a:ext cx="7092752" cy="939834"/>
              <a:chOff x="532047" y="3729979"/>
              <a:chExt cx="7781701" cy="915793"/>
            </a:xfrm>
            <a:solidFill>
              <a:srgbClr val="E6F1DF"/>
            </a:solidFill>
          </p:grpSpPr>
          <p:grpSp>
            <p:nvGrpSpPr>
              <p:cNvPr id="43" name="Group 42">
                <a:extLst>
                  <a:ext uri="{FF2B5EF4-FFF2-40B4-BE49-F238E27FC236}">
                    <a16:creationId xmlns:a16="http://schemas.microsoft.com/office/drawing/2014/main" id="{36686C8E-459E-4B91-84D1-FDA43288E77C}"/>
                  </a:ext>
                </a:extLst>
              </p:cNvPr>
              <p:cNvGrpSpPr/>
              <p:nvPr/>
            </p:nvGrpSpPr>
            <p:grpSpPr>
              <a:xfrm>
                <a:off x="532047" y="3729979"/>
                <a:ext cx="7781701" cy="915793"/>
                <a:chOff x="521908" y="1582606"/>
                <a:chExt cx="7781701" cy="915793"/>
              </a:xfrm>
              <a:grpFill/>
            </p:grpSpPr>
            <p:grpSp>
              <p:nvGrpSpPr>
                <p:cNvPr id="44" name="Group 43">
                  <a:extLst>
                    <a:ext uri="{FF2B5EF4-FFF2-40B4-BE49-F238E27FC236}">
                      <a16:creationId xmlns:a16="http://schemas.microsoft.com/office/drawing/2014/main" id="{150DDA03-C3BF-19B4-0F10-36DBD2827C9C}"/>
                    </a:ext>
                  </a:extLst>
                </p:cNvPr>
                <p:cNvGrpSpPr/>
                <p:nvPr/>
              </p:nvGrpSpPr>
              <p:grpSpPr>
                <a:xfrm>
                  <a:off x="521908" y="1582606"/>
                  <a:ext cx="7781701" cy="915793"/>
                  <a:chOff x="205107" y="2417807"/>
                  <a:chExt cx="7781701" cy="748800"/>
                </a:xfrm>
                <a:grpFill/>
              </p:grpSpPr>
              <p:sp>
                <p:nvSpPr>
                  <p:cNvPr id="54" name="Rectangle 53">
                    <a:extLst>
                      <a:ext uri="{FF2B5EF4-FFF2-40B4-BE49-F238E27FC236}">
                        <a16:creationId xmlns:a16="http://schemas.microsoft.com/office/drawing/2014/main" id="{81D2119D-428B-5356-888F-218188064886}"/>
                      </a:ext>
                    </a:extLst>
                  </p:cNvPr>
                  <p:cNvSpPr/>
                  <p:nvPr/>
                </p:nvSpPr>
                <p:spPr>
                  <a:xfrm>
                    <a:off x="205108" y="2417807"/>
                    <a:ext cx="7781700" cy="748800"/>
                  </a:xfrm>
                  <a:prstGeom prst="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Pentagon 54">
                    <a:extLst>
                      <a:ext uri="{FF2B5EF4-FFF2-40B4-BE49-F238E27FC236}">
                        <a16:creationId xmlns:a16="http://schemas.microsoft.com/office/drawing/2014/main" id="{2FF86DD4-7E27-61F2-2BC2-E95FCEE30B38}"/>
                      </a:ext>
                    </a:extLst>
                  </p:cNvPr>
                  <p:cNvSpPr/>
                  <p:nvPr/>
                </p:nvSpPr>
                <p:spPr>
                  <a:xfrm>
                    <a:off x="205107" y="2417807"/>
                    <a:ext cx="6558178" cy="748800"/>
                  </a:xfrm>
                  <a:prstGeom prst="homePlate">
                    <a:avLst/>
                  </a:prstGeom>
                  <a:grp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50000"/>
                        </a:schemeClr>
                      </a:solidFill>
                    </a:endParaRPr>
                  </a:p>
                </p:txBody>
              </p:sp>
            </p:grpSp>
            <p:sp>
              <p:nvSpPr>
                <p:cNvPr id="45" name="TextBox 44">
                  <a:extLst>
                    <a:ext uri="{FF2B5EF4-FFF2-40B4-BE49-F238E27FC236}">
                      <a16:creationId xmlns:a16="http://schemas.microsoft.com/office/drawing/2014/main" id="{BA5D64B6-BAFA-751D-F78C-728A80290622}"/>
                    </a:ext>
                  </a:extLst>
                </p:cNvPr>
                <p:cNvSpPr txBox="1"/>
                <p:nvPr/>
              </p:nvSpPr>
              <p:spPr>
                <a:xfrm>
                  <a:off x="678565" y="2067512"/>
                  <a:ext cx="1257829" cy="389875"/>
                </a:xfrm>
                <a:prstGeom prst="rect">
                  <a:avLst/>
                </a:prstGeom>
                <a:grpFill/>
                <a:ln>
                  <a:noFill/>
                </a:ln>
              </p:spPr>
              <p:txBody>
                <a:bodyPr wrap="none" rtlCol="0">
                  <a:spAutoFit/>
                </a:bodyPr>
                <a:lstStyle/>
                <a:p>
                  <a:pPr algn="ctr"/>
                  <a:r>
                    <a:rPr lang="en-US" sz="1000">
                      <a:solidFill>
                        <a:schemeClr val="bg2">
                          <a:lumMod val="75000"/>
                        </a:schemeClr>
                      </a:solidFill>
                      <a:latin typeface="Montserrat" panose="00000500000000000000" pitchFamily="2" charset="0"/>
                    </a:rPr>
                    <a:t>Home Anchors</a:t>
                  </a:r>
                  <a:br>
                    <a:rPr lang="en-US" sz="1000">
                      <a:solidFill>
                        <a:schemeClr val="bg2">
                          <a:lumMod val="75000"/>
                        </a:schemeClr>
                      </a:solidFill>
                      <a:latin typeface="Montserrat" panose="00000500000000000000" pitchFamily="2" charset="0"/>
                    </a:rPr>
                  </a:br>
                  <a:r>
                    <a:rPr lang="en-US" sz="1000">
                      <a:solidFill>
                        <a:schemeClr val="bg2">
                          <a:lumMod val="75000"/>
                        </a:schemeClr>
                      </a:solidFill>
                      <a:latin typeface="Montserrat" panose="00000500000000000000" pitchFamily="2" charset="0"/>
                    </a:rPr>
                    <a:t>(</a:t>
                  </a:r>
                  <a:r>
                    <a:rPr lang="en-US" sz="700">
                      <a:solidFill>
                        <a:schemeClr val="bg2">
                          <a:lumMod val="75000"/>
                        </a:schemeClr>
                      </a:solidFill>
                      <a:latin typeface="Montserrat" panose="00000500000000000000" pitchFamily="2" charset="0"/>
                    </a:rPr>
                    <a:t>Time Lost – Noise)</a:t>
                  </a:r>
                  <a:endParaRPr lang="en-US" sz="1000">
                    <a:solidFill>
                      <a:schemeClr val="bg2">
                        <a:lumMod val="75000"/>
                      </a:schemeClr>
                    </a:solidFill>
                    <a:latin typeface="Montserrat" panose="00000500000000000000" pitchFamily="2" charset="0"/>
                  </a:endParaRPr>
                </a:p>
              </p:txBody>
            </p:sp>
            <p:sp>
              <p:nvSpPr>
                <p:cNvPr id="49" name="TextBox 48">
                  <a:extLst>
                    <a:ext uri="{FF2B5EF4-FFF2-40B4-BE49-F238E27FC236}">
                      <a16:creationId xmlns:a16="http://schemas.microsoft.com/office/drawing/2014/main" id="{6AC1C6F4-D49C-E383-4AC2-A063A9A0DF53}"/>
                    </a:ext>
                  </a:extLst>
                </p:cNvPr>
                <p:cNvSpPr txBox="1"/>
                <p:nvPr/>
              </p:nvSpPr>
              <p:spPr>
                <a:xfrm>
                  <a:off x="3209049" y="1711808"/>
                  <a:ext cx="1183893" cy="369332"/>
                </a:xfrm>
                <a:prstGeom prst="rect">
                  <a:avLst/>
                </a:prstGeom>
                <a:grpFill/>
                <a:ln>
                  <a:noFill/>
                </a:ln>
              </p:spPr>
              <p:txBody>
                <a:bodyPr wrap="square" rtlCol="0">
                  <a:spAutoFit/>
                </a:bodyPr>
                <a:lstStyle/>
                <a:p>
                  <a:r>
                    <a:rPr lang="en-US" sz="1800" b="1">
                      <a:latin typeface="Montserrat" panose="00000500000000000000" pitchFamily="2" charset="0"/>
                    </a:rPr>
                    <a:t>~76%</a:t>
                  </a:r>
                </a:p>
              </p:txBody>
            </p:sp>
            <p:sp>
              <p:nvSpPr>
                <p:cNvPr id="51" name="TextBox 50">
                  <a:extLst>
                    <a:ext uri="{FF2B5EF4-FFF2-40B4-BE49-F238E27FC236}">
                      <a16:creationId xmlns:a16="http://schemas.microsoft.com/office/drawing/2014/main" id="{1D8C7FC9-7797-759B-B885-5EAF8369A8DD}"/>
                    </a:ext>
                  </a:extLst>
                </p:cNvPr>
                <p:cNvSpPr txBox="1"/>
                <p:nvPr/>
              </p:nvSpPr>
              <p:spPr>
                <a:xfrm>
                  <a:off x="5162709" y="1745299"/>
                  <a:ext cx="1183893" cy="369332"/>
                </a:xfrm>
                <a:prstGeom prst="rect">
                  <a:avLst/>
                </a:prstGeom>
                <a:grpFill/>
                <a:ln>
                  <a:noFill/>
                </a:ln>
              </p:spPr>
              <p:txBody>
                <a:bodyPr wrap="square" rtlCol="0">
                  <a:spAutoFit/>
                </a:bodyPr>
                <a:lstStyle/>
                <a:p>
                  <a:pPr algn="ctr"/>
                  <a:r>
                    <a:rPr lang="en-US" sz="1800" b="1">
                      <a:latin typeface="Montserrat" panose="00000500000000000000" pitchFamily="2" charset="0"/>
                    </a:rPr>
                    <a:t>193</a:t>
                  </a:r>
                </a:p>
              </p:txBody>
            </p:sp>
            <p:sp>
              <p:nvSpPr>
                <p:cNvPr id="52" name="TextBox 51">
                  <a:extLst>
                    <a:ext uri="{FF2B5EF4-FFF2-40B4-BE49-F238E27FC236}">
                      <a16:creationId xmlns:a16="http://schemas.microsoft.com/office/drawing/2014/main" id="{B6702628-B465-6591-2197-9D9838682A6B}"/>
                    </a:ext>
                  </a:extLst>
                </p:cNvPr>
                <p:cNvSpPr txBox="1"/>
                <p:nvPr/>
              </p:nvSpPr>
              <p:spPr>
                <a:xfrm>
                  <a:off x="7109093" y="1691683"/>
                  <a:ext cx="1183893" cy="523220"/>
                </a:xfrm>
                <a:prstGeom prst="rect">
                  <a:avLst/>
                </a:prstGeom>
                <a:noFill/>
                <a:ln>
                  <a:noFill/>
                </a:ln>
              </p:spPr>
              <p:txBody>
                <a:bodyPr wrap="square" rtlCol="0">
                  <a:spAutoFit/>
                </a:bodyPr>
                <a:lstStyle/>
                <a:p>
                  <a:pPr algn="ctr"/>
                  <a:r>
                    <a:rPr lang="en-US" sz="2800" b="1">
                      <a:solidFill>
                        <a:schemeClr val="accent6">
                          <a:lumMod val="75000"/>
                        </a:schemeClr>
                      </a:solidFill>
                      <a:latin typeface="Montserrat" panose="00000500000000000000" pitchFamily="2" charset="0"/>
                    </a:rPr>
                    <a:t>1.8</a:t>
                  </a:r>
                  <a:r>
                    <a:rPr lang="en-US" sz="1800" b="1">
                      <a:solidFill>
                        <a:schemeClr val="accent6">
                          <a:lumMod val="75000"/>
                        </a:schemeClr>
                      </a:solidFill>
                      <a:latin typeface="Montserrat" panose="00000500000000000000" pitchFamily="2" charset="0"/>
                    </a:rPr>
                    <a:t> </a:t>
                  </a:r>
                  <a:r>
                    <a:rPr lang="en-US" sz="1050" b="1">
                      <a:solidFill>
                        <a:schemeClr val="accent6">
                          <a:lumMod val="75000"/>
                        </a:schemeClr>
                      </a:solidFill>
                      <a:latin typeface="Montserrat" panose="00000500000000000000" pitchFamily="2" charset="0"/>
                    </a:rPr>
                    <a:t>Pts</a:t>
                  </a:r>
                  <a:endParaRPr lang="en-US" sz="1800" b="1">
                    <a:solidFill>
                      <a:schemeClr val="accent6">
                        <a:lumMod val="75000"/>
                      </a:schemeClr>
                    </a:solidFill>
                    <a:latin typeface="Montserrat" panose="00000500000000000000" pitchFamily="2" charset="0"/>
                  </a:endParaRPr>
                </a:p>
              </p:txBody>
            </p:sp>
          </p:grpSp>
          <p:pic>
            <p:nvPicPr>
              <p:cNvPr id="58" name="Graphic 57" descr="Programmer male with solid fill">
                <a:extLst>
                  <a:ext uri="{FF2B5EF4-FFF2-40B4-BE49-F238E27FC236}">
                    <a16:creationId xmlns:a16="http://schemas.microsoft.com/office/drawing/2014/main" id="{69C58B7D-2434-E292-BF55-1900991153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28" y="3752971"/>
                <a:ext cx="516228" cy="516228"/>
              </a:xfrm>
              <a:prstGeom prst="rect">
                <a:avLst/>
              </a:prstGeom>
            </p:spPr>
          </p:pic>
        </p:grpSp>
        <p:sp>
          <p:nvSpPr>
            <p:cNvPr id="63" name="TextBox 62">
              <a:extLst>
                <a:ext uri="{FF2B5EF4-FFF2-40B4-BE49-F238E27FC236}">
                  <a16:creationId xmlns:a16="http://schemas.microsoft.com/office/drawing/2014/main" id="{7D59998B-0C4D-D9C7-D210-3F1D36E84A4F}"/>
                </a:ext>
              </a:extLst>
            </p:cNvPr>
            <p:cNvSpPr txBox="1"/>
            <p:nvPr/>
          </p:nvSpPr>
          <p:spPr>
            <a:xfrm>
              <a:off x="4725892" y="4056730"/>
              <a:ext cx="1136851" cy="400110"/>
            </a:xfrm>
            <a:prstGeom prst="rect">
              <a:avLst/>
            </a:prstGeom>
            <a:noFill/>
            <a:ln>
              <a:noFill/>
            </a:ln>
          </p:spPr>
          <p:txBody>
            <a:bodyPr wrap="none" rtlCol="0">
              <a:spAutoFit/>
            </a:bodyPr>
            <a:lstStyle/>
            <a:p>
              <a:pPr algn="ctr"/>
              <a:r>
                <a:rPr lang="en-US" sz="1000">
                  <a:solidFill>
                    <a:schemeClr val="bg2">
                      <a:lumMod val="75000"/>
                    </a:schemeClr>
                  </a:solidFill>
                  <a:latin typeface="Montserrat" panose="00000500000000000000" pitchFamily="2" charset="0"/>
                </a:rPr>
                <a:t>Productive Hrs</a:t>
              </a:r>
              <a:br>
                <a:rPr lang="en-US" sz="1000">
                  <a:solidFill>
                    <a:schemeClr val="bg2">
                      <a:lumMod val="75000"/>
                    </a:schemeClr>
                  </a:solidFill>
                  <a:latin typeface="Montserrat" panose="00000500000000000000" pitchFamily="2" charset="0"/>
                </a:rPr>
              </a:br>
              <a:r>
                <a:rPr lang="en-US" sz="1000">
                  <a:solidFill>
                    <a:schemeClr val="bg2">
                      <a:lumMod val="75000"/>
                    </a:schemeClr>
                  </a:solidFill>
                  <a:latin typeface="Montserrat" panose="00000500000000000000" pitchFamily="2" charset="0"/>
                </a:rPr>
                <a:t>Increased</a:t>
              </a:r>
              <a:endParaRPr lang="en-US" sz="1100">
                <a:solidFill>
                  <a:schemeClr val="bg2">
                    <a:lumMod val="75000"/>
                  </a:schemeClr>
                </a:solidFill>
                <a:latin typeface="Montserrat" panose="00000500000000000000" pitchFamily="2" charset="0"/>
              </a:endParaRPr>
            </a:p>
          </p:txBody>
        </p:sp>
      </p:grpSp>
      <p:sp>
        <p:nvSpPr>
          <p:cNvPr id="66" name="TextBox 65">
            <a:extLst>
              <a:ext uri="{FF2B5EF4-FFF2-40B4-BE49-F238E27FC236}">
                <a16:creationId xmlns:a16="http://schemas.microsoft.com/office/drawing/2014/main" id="{19929A97-45F5-F2C9-0047-58FA7B44E232}"/>
              </a:ext>
            </a:extLst>
          </p:cNvPr>
          <p:cNvSpPr txBox="1"/>
          <p:nvPr/>
        </p:nvSpPr>
        <p:spPr>
          <a:xfrm>
            <a:off x="6284516" y="2567734"/>
            <a:ext cx="1257075" cy="369332"/>
          </a:xfrm>
          <a:prstGeom prst="rect">
            <a:avLst/>
          </a:prstGeom>
          <a:noFill/>
          <a:ln>
            <a:noFill/>
          </a:ln>
        </p:spPr>
        <p:txBody>
          <a:bodyPr wrap="none" rtlCol="0">
            <a:spAutoFit/>
          </a:bodyPr>
          <a:lstStyle/>
          <a:p>
            <a:pPr algn="ctr"/>
            <a:r>
              <a:rPr lang="en-US" sz="900">
                <a:solidFill>
                  <a:schemeClr val="bg2">
                    <a:lumMod val="75000"/>
                  </a:schemeClr>
                </a:solidFill>
                <a:latin typeface="Montserrat" panose="00000500000000000000" pitchFamily="2" charset="0"/>
              </a:rPr>
              <a:t>Potential Increase </a:t>
            </a:r>
            <a:br>
              <a:rPr lang="en-US" sz="900">
                <a:solidFill>
                  <a:schemeClr val="bg2">
                    <a:lumMod val="75000"/>
                  </a:schemeClr>
                </a:solidFill>
                <a:latin typeface="Montserrat" panose="00000500000000000000" pitchFamily="2" charset="0"/>
              </a:rPr>
            </a:br>
            <a:r>
              <a:rPr lang="en-US" sz="900">
                <a:solidFill>
                  <a:schemeClr val="bg2">
                    <a:lumMod val="75000"/>
                  </a:schemeClr>
                </a:solidFill>
                <a:latin typeface="Montserrat" panose="00000500000000000000" pitchFamily="2" charset="0"/>
              </a:rPr>
              <a:t>in Satisfaction</a:t>
            </a:r>
            <a:endParaRPr lang="en-US" sz="1050">
              <a:solidFill>
                <a:schemeClr val="bg2">
                  <a:lumMod val="75000"/>
                </a:schemeClr>
              </a:solidFill>
              <a:latin typeface="Montserrat" panose="00000500000000000000" pitchFamily="2" charset="0"/>
            </a:endParaRPr>
          </a:p>
        </p:txBody>
      </p:sp>
      <p:sp>
        <p:nvSpPr>
          <p:cNvPr id="67" name="TextBox 66">
            <a:extLst>
              <a:ext uri="{FF2B5EF4-FFF2-40B4-BE49-F238E27FC236}">
                <a16:creationId xmlns:a16="http://schemas.microsoft.com/office/drawing/2014/main" id="{DDB32C4F-696A-BB6E-B2B9-BE81A303E310}"/>
              </a:ext>
            </a:extLst>
          </p:cNvPr>
          <p:cNvSpPr txBox="1"/>
          <p:nvPr/>
        </p:nvSpPr>
        <p:spPr>
          <a:xfrm>
            <a:off x="6264929" y="3722742"/>
            <a:ext cx="1257075" cy="369332"/>
          </a:xfrm>
          <a:prstGeom prst="rect">
            <a:avLst/>
          </a:prstGeom>
          <a:noFill/>
          <a:ln>
            <a:noFill/>
          </a:ln>
        </p:spPr>
        <p:txBody>
          <a:bodyPr wrap="none" rtlCol="0">
            <a:spAutoFit/>
          </a:bodyPr>
          <a:lstStyle/>
          <a:p>
            <a:pPr algn="ctr"/>
            <a:r>
              <a:rPr lang="en-US" sz="900">
                <a:solidFill>
                  <a:schemeClr val="bg2">
                    <a:lumMod val="75000"/>
                  </a:schemeClr>
                </a:solidFill>
                <a:latin typeface="Montserrat" panose="00000500000000000000" pitchFamily="2" charset="0"/>
              </a:rPr>
              <a:t>Potential Increase </a:t>
            </a:r>
            <a:br>
              <a:rPr lang="en-US" sz="900">
                <a:solidFill>
                  <a:schemeClr val="bg2">
                    <a:lumMod val="75000"/>
                  </a:schemeClr>
                </a:solidFill>
                <a:latin typeface="Montserrat" panose="00000500000000000000" pitchFamily="2" charset="0"/>
              </a:rPr>
            </a:br>
            <a:r>
              <a:rPr lang="en-US" sz="900">
                <a:solidFill>
                  <a:schemeClr val="bg2">
                    <a:lumMod val="75000"/>
                  </a:schemeClr>
                </a:solidFill>
                <a:latin typeface="Montserrat" panose="00000500000000000000" pitchFamily="2" charset="0"/>
              </a:rPr>
              <a:t>in Satisfaction</a:t>
            </a:r>
            <a:endParaRPr lang="en-US" sz="1050">
              <a:solidFill>
                <a:schemeClr val="bg2">
                  <a:lumMod val="75000"/>
                </a:schemeClr>
              </a:solidFill>
              <a:latin typeface="Montserrat" panose="00000500000000000000" pitchFamily="2" charset="0"/>
            </a:endParaRPr>
          </a:p>
        </p:txBody>
      </p:sp>
      <p:sp>
        <p:nvSpPr>
          <p:cNvPr id="68" name="Right Brace 67">
            <a:extLst>
              <a:ext uri="{FF2B5EF4-FFF2-40B4-BE49-F238E27FC236}">
                <a16:creationId xmlns:a16="http://schemas.microsoft.com/office/drawing/2014/main" id="{08F63F6C-59F9-7A25-7FC8-47DEE2750A67}"/>
              </a:ext>
            </a:extLst>
          </p:cNvPr>
          <p:cNvSpPr/>
          <p:nvPr/>
        </p:nvSpPr>
        <p:spPr>
          <a:xfrm>
            <a:off x="7568725" y="1320265"/>
            <a:ext cx="451416" cy="2416471"/>
          </a:xfrm>
          <a:prstGeom prst="rightBrac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CBBA0DCF-FEE0-36F4-DC81-23BC663413C5}"/>
              </a:ext>
            </a:extLst>
          </p:cNvPr>
          <p:cNvSpPr txBox="1"/>
          <p:nvPr/>
        </p:nvSpPr>
        <p:spPr>
          <a:xfrm>
            <a:off x="7910101" y="2100227"/>
            <a:ext cx="1023533" cy="1077218"/>
          </a:xfrm>
          <a:prstGeom prst="rect">
            <a:avLst/>
          </a:prstGeom>
          <a:noFill/>
        </p:spPr>
        <p:txBody>
          <a:bodyPr wrap="square" rtlCol="0">
            <a:spAutoFit/>
          </a:bodyPr>
          <a:lstStyle/>
          <a:p>
            <a:pPr algn="ctr"/>
            <a:r>
              <a:rPr lang="en-US" sz="2000" b="1">
                <a:latin typeface="Montserrat" panose="00000500000000000000" pitchFamily="2" charset="0"/>
              </a:rPr>
              <a:t>1.6</a:t>
            </a:r>
            <a:r>
              <a:rPr lang="en-US" sz="1600" b="1">
                <a:latin typeface="Montserrat" panose="00000500000000000000" pitchFamily="2" charset="0"/>
              </a:rPr>
              <a:t> </a:t>
            </a:r>
            <a:r>
              <a:rPr lang="en-US" sz="1050" b="1">
                <a:latin typeface="Montserrat" panose="00000500000000000000" pitchFamily="2" charset="0"/>
              </a:rPr>
              <a:t>Pts</a:t>
            </a:r>
            <a:endParaRPr lang="en-US" sz="1600" b="1">
              <a:latin typeface="Montserrat" panose="00000500000000000000" pitchFamily="2" charset="0"/>
            </a:endParaRPr>
          </a:p>
          <a:p>
            <a:pPr algn="ctr"/>
            <a:r>
              <a:rPr lang="en-US" sz="1100">
                <a:latin typeface="Montserrat" panose="00000500000000000000" pitchFamily="2" charset="0"/>
              </a:rPr>
              <a:t>Overall Increase in Potential Satisfaction</a:t>
            </a:r>
          </a:p>
        </p:txBody>
      </p:sp>
      <p:sp>
        <p:nvSpPr>
          <p:cNvPr id="70" name="Right Brace 69">
            <a:extLst>
              <a:ext uri="{FF2B5EF4-FFF2-40B4-BE49-F238E27FC236}">
                <a16:creationId xmlns:a16="http://schemas.microsoft.com/office/drawing/2014/main" id="{1F0C6F2E-3E85-4F7E-B044-785BB34326AE}"/>
              </a:ext>
            </a:extLst>
          </p:cNvPr>
          <p:cNvSpPr/>
          <p:nvPr/>
        </p:nvSpPr>
        <p:spPr>
          <a:xfrm rot="5400000">
            <a:off x="5056699" y="3641330"/>
            <a:ext cx="200055" cy="1220945"/>
          </a:xfrm>
          <a:prstGeom prst="rightBrac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TextBox 70">
            <a:extLst>
              <a:ext uri="{FF2B5EF4-FFF2-40B4-BE49-F238E27FC236}">
                <a16:creationId xmlns:a16="http://schemas.microsoft.com/office/drawing/2014/main" id="{AED589D5-A12B-9B94-D427-C1619BD33B76}"/>
              </a:ext>
            </a:extLst>
          </p:cNvPr>
          <p:cNvSpPr txBox="1"/>
          <p:nvPr/>
        </p:nvSpPr>
        <p:spPr>
          <a:xfrm>
            <a:off x="3199117" y="4289389"/>
            <a:ext cx="3960000" cy="507831"/>
          </a:xfrm>
          <a:prstGeom prst="rect">
            <a:avLst/>
          </a:prstGeom>
          <a:noFill/>
        </p:spPr>
        <p:txBody>
          <a:bodyPr wrap="square" rtlCol="0">
            <a:spAutoFit/>
          </a:bodyPr>
          <a:lstStyle/>
          <a:p>
            <a:pPr algn="ctr"/>
            <a:r>
              <a:rPr lang="en-US" sz="1600" b="1">
                <a:latin typeface="Montserrat" panose="00000500000000000000" pitchFamily="2" charset="0"/>
              </a:rPr>
              <a:t>~418 Hours</a:t>
            </a:r>
          </a:p>
          <a:p>
            <a:pPr algn="ctr"/>
            <a:r>
              <a:rPr lang="en-US" sz="1100">
                <a:latin typeface="Montserrat" panose="00000500000000000000" pitchFamily="2" charset="0"/>
              </a:rPr>
              <a:t>Overall Increase in Potential Productive Hrs Per Week</a:t>
            </a:r>
          </a:p>
        </p:txBody>
      </p:sp>
      <p:sp>
        <p:nvSpPr>
          <p:cNvPr id="72" name="TextBox 71">
            <a:extLst>
              <a:ext uri="{FF2B5EF4-FFF2-40B4-BE49-F238E27FC236}">
                <a16:creationId xmlns:a16="http://schemas.microsoft.com/office/drawing/2014/main" id="{F686BCC6-EEAE-78CA-8BE7-DF903B1930CD}"/>
              </a:ext>
            </a:extLst>
          </p:cNvPr>
          <p:cNvSpPr txBox="1"/>
          <p:nvPr/>
        </p:nvSpPr>
        <p:spPr>
          <a:xfrm>
            <a:off x="2425823" y="2458751"/>
            <a:ext cx="1842899" cy="400110"/>
          </a:xfrm>
          <a:prstGeom prst="rect">
            <a:avLst/>
          </a:prstGeom>
          <a:noFill/>
          <a:ln>
            <a:noFill/>
          </a:ln>
        </p:spPr>
        <p:txBody>
          <a:bodyPr wrap="square" rtlCol="0">
            <a:spAutoFit/>
          </a:bodyPr>
          <a:lstStyle/>
          <a:p>
            <a:pPr algn="ctr"/>
            <a:r>
              <a:rPr lang="en-US" sz="1000">
                <a:solidFill>
                  <a:schemeClr val="bg2">
                    <a:lumMod val="75000"/>
                  </a:schemeClr>
                </a:solidFill>
                <a:latin typeface="Montserrat" panose="00000500000000000000" pitchFamily="2" charset="0"/>
              </a:rPr>
              <a:t>Employees In This </a:t>
            </a:r>
            <a:br>
              <a:rPr lang="en-US" sz="1000">
                <a:solidFill>
                  <a:schemeClr val="bg2">
                    <a:lumMod val="75000"/>
                  </a:schemeClr>
                </a:solidFill>
                <a:latin typeface="Montserrat" panose="00000500000000000000" pitchFamily="2" charset="0"/>
              </a:rPr>
            </a:br>
            <a:r>
              <a:rPr lang="en-US" sz="1000">
                <a:solidFill>
                  <a:schemeClr val="bg2">
                    <a:lumMod val="75000"/>
                  </a:schemeClr>
                </a:solidFill>
                <a:latin typeface="Montserrat" panose="00000500000000000000" pitchFamily="2" charset="0"/>
              </a:rPr>
              <a:t>Group Facing Issue</a:t>
            </a:r>
            <a:endParaRPr lang="en-US" sz="1100">
              <a:solidFill>
                <a:schemeClr val="bg2">
                  <a:lumMod val="75000"/>
                </a:schemeClr>
              </a:solidFill>
              <a:latin typeface="Montserrat" panose="00000500000000000000" pitchFamily="2" charset="0"/>
            </a:endParaRPr>
          </a:p>
        </p:txBody>
      </p:sp>
      <p:sp>
        <p:nvSpPr>
          <p:cNvPr id="73" name="TextBox 72">
            <a:extLst>
              <a:ext uri="{FF2B5EF4-FFF2-40B4-BE49-F238E27FC236}">
                <a16:creationId xmlns:a16="http://schemas.microsoft.com/office/drawing/2014/main" id="{AD505526-4775-ED93-7379-F68BA4B3A399}"/>
              </a:ext>
            </a:extLst>
          </p:cNvPr>
          <p:cNvSpPr txBox="1"/>
          <p:nvPr/>
        </p:nvSpPr>
        <p:spPr>
          <a:xfrm>
            <a:off x="2384055" y="3609574"/>
            <a:ext cx="1842899" cy="400110"/>
          </a:xfrm>
          <a:prstGeom prst="rect">
            <a:avLst/>
          </a:prstGeom>
          <a:noFill/>
          <a:ln>
            <a:noFill/>
          </a:ln>
        </p:spPr>
        <p:txBody>
          <a:bodyPr wrap="square" rtlCol="0">
            <a:spAutoFit/>
          </a:bodyPr>
          <a:lstStyle/>
          <a:p>
            <a:pPr algn="ctr"/>
            <a:r>
              <a:rPr lang="en-US" sz="1000">
                <a:solidFill>
                  <a:schemeClr val="bg2">
                    <a:lumMod val="75000"/>
                  </a:schemeClr>
                </a:solidFill>
                <a:latin typeface="Montserrat" panose="00000500000000000000" pitchFamily="2" charset="0"/>
              </a:rPr>
              <a:t>Employees In This </a:t>
            </a:r>
            <a:br>
              <a:rPr lang="en-US" sz="1000">
                <a:solidFill>
                  <a:schemeClr val="bg2">
                    <a:lumMod val="75000"/>
                  </a:schemeClr>
                </a:solidFill>
                <a:latin typeface="Montserrat" panose="00000500000000000000" pitchFamily="2" charset="0"/>
              </a:rPr>
            </a:br>
            <a:r>
              <a:rPr lang="en-US" sz="1000">
                <a:solidFill>
                  <a:schemeClr val="bg2">
                    <a:lumMod val="75000"/>
                  </a:schemeClr>
                </a:solidFill>
                <a:latin typeface="Montserrat" panose="00000500000000000000" pitchFamily="2" charset="0"/>
              </a:rPr>
              <a:t>Group Facing Issue</a:t>
            </a:r>
            <a:endParaRPr lang="en-US" sz="1100">
              <a:solidFill>
                <a:schemeClr val="bg2">
                  <a:lumMod val="75000"/>
                </a:schemeClr>
              </a:solidFill>
              <a:latin typeface="Montserrat" panose="00000500000000000000" pitchFamily="2" charset="0"/>
            </a:endParaRPr>
          </a:p>
        </p:txBody>
      </p:sp>
    </p:spTree>
    <p:extLst>
      <p:ext uri="{BB962C8B-B14F-4D97-AF65-F5344CB8AC3E}">
        <p14:creationId xmlns:p14="http://schemas.microsoft.com/office/powerpoint/2010/main" val="2769584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71E23F1A-A85D-1E54-EBD1-9CAF3586FE6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58DF76B-BB1C-17D2-C460-A86701018777}"/>
              </a:ext>
            </a:extLst>
          </p:cNvPr>
          <p:cNvGraphicFramePr>
            <a:graphicFrameLocks noChangeAspect="1"/>
          </p:cNvGraphicFramePr>
          <p:nvPr>
            <p:custDataLst>
              <p:tags r:id="rId1"/>
            </p:custDataLst>
            <p:extLst>
              <p:ext uri="{D42A27DB-BD31-4B8C-83A1-F6EECF244321}">
                <p14:modId xmlns:p14="http://schemas.microsoft.com/office/powerpoint/2010/main" val="2112724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4" name="think-cell data - do not delete" hidden="1">
                        <a:extLst>
                          <a:ext uri="{FF2B5EF4-FFF2-40B4-BE49-F238E27FC236}">
                            <a16:creationId xmlns:a16="http://schemas.microsoft.com/office/drawing/2014/main" id="{A58DF76B-BB1C-17D2-C460-A867010187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A25C1BE9-6E11-9B98-0055-A9919F492C06}"/>
              </a:ext>
            </a:extLst>
          </p:cNvPr>
          <p:cNvGrpSpPr/>
          <p:nvPr/>
        </p:nvGrpSpPr>
        <p:grpSpPr>
          <a:xfrm>
            <a:off x="377773" y="953207"/>
            <a:ext cx="8048873" cy="2981275"/>
            <a:chOff x="423585" y="1082686"/>
            <a:chExt cx="8048873" cy="2805369"/>
          </a:xfrm>
        </p:grpSpPr>
        <p:grpSp>
          <p:nvGrpSpPr>
            <p:cNvPr id="14" name="Group 13">
              <a:extLst>
                <a:ext uri="{FF2B5EF4-FFF2-40B4-BE49-F238E27FC236}">
                  <a16:creationId xmlns:a16="http://schemas.microsoft.com/office/drawing/2014/main" id="{974BEBE5-5086-2B36-26B0-BE281B8B6D25}"/>
                </a:ext>
              </a:extLst>
            </p:cNvPr>
            <p:cNvGrpSpPr/>
            <p:nvPr/>
          </p:nvGrpSpPr>
          <p:grpSpPr>
            <a:xfrm>
              <a:off x="423585" y="1082686"/>
              <a:ext cx="8048873" cy="2591820"/>
              <a:chOff x="21814" y="414333"/>
              <a:chExt cx="8160118" cy="8697506"/>
            </a:xfrm>
          </p:grpSpPr>
          <p:graphicFrame>
            <p:nvGraphicFramePr>
              <p:cNvPr id="16" name="Google Shape;1711;p48">
                <a:extLst>
                  <a:ext uri="{FF2B5EF4-FFF2-40B4-BE49-F238E27FC236}">
                    <a16:creationId xmlns:a16="http://schemas.microsoft.com/office/drawing/2014/main" id="{58BF5606-59F7-83C1-A8D0-D7A36E7164BD}"/>
                  </a:ext>
                </a:extLst>
              </p:cNvPr>
              <p:cNvGraphicFramePr/>
              <p:nvPr>
                <p:extLst>
                  <p:ext uri="{D42A27DB-BD31-4B8C-83A1-F6EECF244321}">
                    <p14:modId xmlns:p14="http://schemas.microsoft.com/office/powerpoint/2010/main" val="803654042"/>
                  </p:ext>
                </p:extLst>
              </p:nvPr>
            </p:nvGraphicFramePr>
            <p:xfrm>
              <a:off x="1719791" y="604521"/>
              <a:ext cx="5134005" cy="8444391"/>
            </p:xfrm>
            <a:graphic>
              <a:graphicData uri="http://schemas.openxmlformats.org/drawingml/2006/table">
                <a:tbl>
                  <a:tblPr>
                    <a:noFill/>
                    <a:tableStyleId>{3C5361E7-DA70-4391-9E19-CDB0772468EE}</a:tableStyleId>
                  </a:tblPr>
                  <a:tblGrid>
                    <a:gridCol w="2504994">
                      <a:extLst>
                        <a:ext uri="{9D8B030D-6E8A-4147-A177-3AD203B41FA5}">
                          <a16:colId xmlns:a16="http://schemas.microsoft.com/office/drawing/2014/main" val="20001"/>
                        </a:ext>
                      </a:extLst>
                    </a:gridCol>
                    <a:gridCol w="2559020">
                      <a:extLst>
                        <a:ext uri="{9D8B030D-6E8A-4147-A177-3AD203B41FA5}">
                          <a16:colId xmlns:a16="http://schemas.microsoft.com/office/drawing/2014/main" val="20002"/>
                        </a:ext>
                      </a:extLst>
                    </a:gridCol>
                  </a:tblGrid>
                  <a:tr h="1300679">
                    <a:tc>
                      <a:txBody>
                        <a:bodyPr/>
                        <a:lstStyle/>
                        <a:p>
                          <a:pPr marL="0" lvl="0" indent="0" algn="ctr" rtl="0">
                            <a:spcBef>
                              <a:spcPts val="0"/>
                            </a:spcBef>
                            <a:spcAft>
                              <a:spcPts val="0"/>
                            </a:spcAft>
                            <a:buNone/>
                          </a:pPr>
                          <a:r>
                            <a:rPr lang="en-US" sz="1300" b="1">
                              <a:solidFill>
                                <a:schemeClr val="bg2">
                                  <a:lumMod val="50000"/>
                                </a:schemeClr>
                              </a:solidFill>
                              <a:latin typeface="Montserrat"/>
                              <a:ea typeface="Montserrat"/>
                              <a:cs typeface="Montserrat"/>
                              <a:sym typeface="Montserrat"/>
                            </a:rPr>
                            <a:t>Immediate Attention</a:t>
                          </a:r>
                          <a:br>
                            <a:rPr lang="en-US" sz="1300" b="1">
                              <a:solidFill>
                                <a:schemeClr val="bg2">
                                  <a:lumMod val="50000"/>
                                </a:schemeClr>
                              </a:solidFill>
                              <a:latin typeface="Montserrat"/>
                              <a:ea typeface="Montserrat"/>
                              <a:cs typeface="Montserrat"/>
                              <a:sym typeface="Montserrat"/>
                            </a:rPr>
                          </a:br>
                          <a:endParaRPr lang="en-US" sz="1300" b="1">
                            <a:solidFill>
                              <a:schemeClr val="bg2">
                                <a:lumMod val="50000"/>
                              </a:schemeClr>
                            </a:solidFill>
                            <a:latin typeface="Montserrat"/>
                            <a:ea typeface="Montserrat"/>
                            <a:cs typeface="Montserrat"/>
                            <a:sym typeface="Montserrat"/>
                          </a:endParaRPr>
                        </a:p>
                        <a:p>
                          <a:pPr marL="171450" lvl="0" indent="-171450" algn="l" rtl="0">
                            <a:lnSpc>
                              <a:spcPct val="150000"/>
                            </a:lnSpc>
                            <a:spcBef>
                              <a:spcPts val="100"/>
                            </a:spcBef>
                            <a:spcAft>
                              <a:spcPts val="100"/>
                            </a:spcAft>
                            <a:buFont typeface="Arial" panose="020B0604020202020204" pitchFamily="34" charset="0"/>
                            <a:buChar char="•"/>
                          </a:pPr>
                          <a:r>
                            <a:rPr lang="en-US" sz="1000" b="0">
                              <a:solidFill>
                                <a:schemeClr val="dk2"/>
                              </a:solidFill>
                              <a:latin typeface="Montserrat"/>
                              <a:ea typeface="Montserrat"/>
                              <a:cs typeface="Montserrat"/>
                              <a:sym typeface="Montserrat"/>
                            </a:rPr>
                            <a:t>Noise Canceling Headphones</a:t>
                          </a:r>
                        </a:p>
                        <a:p>
                          <a:pPr marL="171450" marR="0" lvl="0" indent="-171450" algn="l" defTabSz="914400" rtl="0" eaLnBrk="1" fontAlgn="auto" latinLnBrk="0" hangingPunct="1">
                            <a:lnSpc>
                              <a:spcPct val="150000"/>
                            </a:lnSpc>
                            <a:spcBef>
                              <a:spcPts val="100"/>
                            </a:spcBef>
                            <a:spcAft>
                              <a:spcPts val="100"/>
                            </a:spcAft>
                            <a:buClr>
                              <a:srgbClr val="000000"/>
                            </a:buClr>
                            <a:buSzTx/>
                            <a:buFont typeface="Arial" panose="020B0604020202020204" pitchFamily="34" charset="0"/>
                            <a:buChar char="•"/>
                            <a:tabLst/>
                            <a:defRPr/>
                          </a:pPr>
                          <a:r>
                            <a:rPr lang="en-US" sz="1000" b="0">
                              <a:solidFill>
                                <a:schemeClr val="dk2"/>
                              </a:solidFill>
                              <a:latin typeface="Montserrat"/>
                              <a:ea typeface="Montserrat"/>
                              <a:cs typeface="Montserrat"/>
                              <a:sym typeface="Montserrat"/>
                            </a:rPr>
                            <a:t>Merit Spotlight Programs</a:t>
                          </a:r>
                        </a:p>
                        <a:p>
                          <a:pPr marL="171450" marR="0" lvl="0" indent="-171450" algn="l" defTabSz="914400" rtl="0" eaLnBrk="1" fontAlgn="auto" latinLnBrk="0" hangingPunct="1">
                            <a:lnSpc>
                              <a:spcPct val="150000"/>
                            </a:lnSpc>
                            <a:spcBef>
                              <a:spcPts val="100"/>
                            </a:spcBef>
                            <a:spcAft>
                              <a:spcPts val="100"/>
                            </a:spcAft>
                            <a:buClr>
                              <a:srgbClr val="000000"/>
                            </a:buClr>
                            <a:buSzTx/>
                            <a:buFont typeface="Arial" panose="020B0604020202020204" pitchFamily="34" charset="0"/>
                            <a:buChar char="•"/>
                            <a:tabLst/>
                            <a:defRPr/>
                          </a:pPr>
                          <a:r>
                            <a:rPr lang="en-US" sz="1000" b="0">
                              <a:solidFill>
                                <a:schemeClr val="dk2"/>
                              </a:solidFill>
                              <a:latin typeface="Montserrat"/>
                              <a:ea typeface="Montserrat"/>
                              <a:cs typeface="Montserrat"/>
                              <a:sym typeface="Montserrat"/>
                            </a:rPr>
                            <a:t>Mentorship/Learning Initiatives</a:t>
                          </a:r>
                        </a:p>
                      </a:txBody>
                      <a:tcPr marL="91425" marR="91425" marT="91425" marB="91425">
                        <a:lnL w="19050" cap="flat" cmpd="sng">
                          <a:solidFill>
                            <a:schemeClr val="lt1"/>
                          </a:solidFill>
                          <a:prstDash val="solid"/>
                          <a:round/>
                          <a:headEnd type="none" w="sm" len="sm"/>
                          <a:tailEnd type="none" w="sm" len="sm"/>
                        </a:lnL>
                        <a:lnR w="38100" cap="flat" cmpd="sng" algn="ctr">
                          <a:solidFill>
                            <a:schemeClr val="bg1"/>
                          </a:solidFill>
                          <a:prstDash val="solid"/>
                          <a:round/>
                          <a:headEnd type="none" w="med" len="med"/>
                          <a:tailEnd type="none" w="med" len="med"/>
                        </a:lnR>
                        <a:lnT w="19050" cap="flat" cmpd="sng" algn="ctr">
                          <a:solidFill>
                            <a:schemeClr val="lt1"/>
                          </a:solidFill>
                          <a:prstDash val="solid"/>
                          <a:round/>
                          <a:headEnd type="none" w="sm" len="sm"/>
                          <a:tailEnd type="none" w="sm" len="sm"/>
                        </a:lnT>
                        <a:lnB w="38100"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300" b="1">
                              <a:solidFill>
                                <a:srgbClr val="000000"/>
                              </a:solidFill>
                              <a:latin typeface="Montserrat"/>
                              <a:ea typeface="Montserrat"/>
                              <a:cs typeface="Montserrat"/>
                              <a:sym typeface="Montserrat"/>
                            </a:rPr>
                            <a:t>Medium Term Initiatives</a:t>
                          </a:r>
                        </a:p>
                        <a:p>
                          <a:pPr marL="0" lvl="0" indent="0" algn="ctr" rtl="0">
                            <a:spcBef>
                              <a:spcPts val="0"/>
                            </a:spcBef>
                            <a:spcAft>
                              <a:spcPts val="0"/>
                            </a:spcAft>
                            <a:buNone/>
                          </a:pPr>
                          <a:endParaRPr lang="en-US" sz="1300" b="1">
                            <a:solidFill>
                              <a:schemeClr val="dk2"/>
                            </a:solidFill>
                            <a:latin typeface="Montserrat"/>
                            <a:ea typeface="Montserrat"/>
                            <a:cs typeface="Montserrat"/>
                            <a:sym typeface="Montserrat"/>
                          </a:endParaRPr>
                        </a:p>
                        <a:p>
                          <a:pPr marL="171450" marR="0" lvl="0" indent="-171450" algn="l" defTabSz="914400" rtl="0" eaLnBrk="1" fontAlgn="auto" latinLnBrk="0" hangingPunct="1">
                            <a:lnSpc>
                              <a:spcPct val="150000"/>
                            </a:lnSpc>
                            <a:spcBef>
                              <a:spcPts val="20"/>
                            </a:spcBef>
                            <a:spcAft>
                              <a:spcPts val="20"/>
                            </a:spcAft>
                            <a:buClr>
                              <a:srgbClr val="000000"/>
                            </a:buClr>
                            <a:buSzTx/>
                            <a:buFont typeface="Arial" panose="020B0604020202020204" pitchFamily="34" charset="0"/>
                            <a:buChar char="•"/>
                            <a:tabLst/>
                            <a:defRPr/>
                          </a:pPr>
                          <a:r>
                            <a:rPr lang="en-US" sz="1000" b="0">
                              <a:solidFill>
                                <a:schemeClr val="dk2"/>
                              </a:solidFill>
                              <a:latin typeface="Montserrat"/>
                              <a:ea typeface="Montserrat"/>
                              <a:cs typeface="Montserrat"/>
                              <a:sym typeface="Montserrat"/>
                            </a:rPr>
                            <a:t>Workforce Copilot</a:t>
                          </a:r>
                          <a:endParaRPr lang="en-US" sz="1000" b="1">
                            <a:solidFill>
                              <a:schemeClr val="dk2"/>
                            </a:solidFill>
                            <a:latin typeface="Montserrat"/>
                            <a:ea typeface="Montserrat"/>
                            <a:cs typeface="Montserrat"/>
                            <a:sym typeface="Montserrat"/>
                          </a:endParaRPr>
                        </a:p>
                        <a:p>
                          <a:pPr marL="171450" marR="0" lvl="0" indent="-171450" algn="l" defTabSz="914400" rtl="0" eaLnBrk="1" fontAlgn="auto" latinLnBrk="0" hangingPunct="1">
                            <a:lnSpc>
                              <a:spcPct val="150000"/>
                            </a:lnSpc>
                            <a:spcBef>
                              <a:spcPts val="20"/>
                            </a:spcBef>
                            <a:spcAft>
                              <a:spcPts val="20"/>
                            </a:spcAft>
                            <a:buClr>
                              <a:srgbClr val="000000"/>
                            </a:buClr>
                            <a:buSzTx/>
                            <a:buFont typeface="Arial" panose="020B0604020202020204" pitchFamily="34" charset="0"/>
                            <a:buChar char="•"/>
                            <a:tabLst/>
                            <a:defRPr/>
                          </a:pPr>
                          <a:r>
                            <a:rPr lang="en-US" sz="1000" b="0">
                              <a:solidFill>
                                <a:schemeClr val="dk2"/>
                              </a:solidFill>
                              <a:latin typeface="Montserrat"/>
                              <a:ea typeface="Montserrat"/>
                              <a:cs typeface="Montserrat"/>
                              <a:sym typeface="Montserrat"/>
                            </a:rPr>
                            <a:t>Cubicles/Focus Rooms</a:t>
                          </a:r>
                        </a:p>
                      </a:txBody>
                      <a:tcPr marL="91425" marR="91425" marT="91425" marB="91425">
                        <a:lnL w="38100" cap="flat" cmpd="sng" algn="ctr">
                          <a:solidFill>
                            <a:schemeClr val="bg1"/>
                          </a:solidFill>
                          <a:prstDash val="solid"/>
                          <a:round/>
                          <a:headEnd type="none" w="med" len="med"/>
                          <a:tailEnd type="none" w="med" len="med"/>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38100"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2"/>
                      </a:ext>
                    </a:extLst>
                  </a:tr>
                  <a:tr h="1347796">
                    <a:tc>
                      <a:txBody>
                        <a:bodyPr/>
                        <a:lstStyle/>
                        <a:p>
                          <a:pPr marL="0" lvl="0" indent="0" algn="ctr" rtl="0">
                            <a:spcBef>
                              <a:spcPts val="0"/>
                            </a:spcBef>
                            <a:spcAft>
                              <a:spcPts val="0"/>
                            </a:spcAft>
                            <a:buNone/>
                          </a:pPr>
                          <a:r>
                            <a:rPr lang="en-US" sz="1300" b="1">
                              <a:solidFill>
                                <a:srgbClr val="000000"/>
                              </a:solidFill>
                              <a:latin typeface="Montserrat"/>
                              <a:ea typeface="Montserrat"/>
                              <a:cs typeface="Montserrat"/>
                              <a:sym typeface="Montserrat"/>
                            </a:rPr>
                            <a:t>Major Projects</a:t>
                          </a:r>
                        </a:p>
                        <a:p>
                          <a:pPr marL="0" lvl="0" indent="0" algn="ctr" rtl="0">
                            <a:spcBef>
                              <a:spcPts val="0"/>
                            </a:spcBef>
                            <a:spcAft>
                              <a:spcPts val="0"/>
                            </a:spcAft>
                            <a:buNone/>
                          </a:pPr>
                          <a:endParaRPr lang="en-US" sz="1300" b="1">
                            <a:solidFill>
                              <a:schemeClr val="dk2"/>
                            </a:solidFill>
                            <a:latin typeface="Montserrat"/>
                            <a:ea typeface="Montserrat"/>
                            <a:cs typeface="Montserrat"/>
                            <a:sym typeface="Montserrat"/>
                          </a:endParaRPr>
                        </a:p>
                        <a:p>
                          <a:pPr marL="171450" lvl="0" indent="-171450" algn="l" rtl="0">
                            <a:spcBef>
                              <a:spcPts val="0"/>
                            </a:spcBef>
                            <a:spcAft>
                              <a:spcPts val="0"/>
                            </a:spcAft>
                            <a:buFont typeface="Arial" panose="020B0604020202020204" pitchFamily="34" charset="0"/>
                            <a:buChar char="•"/>
                          </a:pPr>
                          <a:r>
                            <a:rPr lang="en-US" sz="1000" b="0">
                              <a:solidFill>
                                <a:schemeClr val="dk2"/>
                              </a:solidFill>
                              <a:latin typeface="Montserrat"/>
                              <a:ea typeface="Montserrat"/>
                              <a:cs typeface="Montserrat"/>
                              <a:sym typeface="Montserrat"/>
                            </a:rPr>
                            <a:t>Strategic Workplace Design</a:t>
                          </a:r>
                        </a:p>
                      </a:txBody>
                      <a:tcPr marL="91425" marR="91425" marT="91425" marB="91425">
                        <a:lnL w="19050" cap="flat" cmpd="sng">
                          <a:solidFill>
                            <a:schemeClr val="lt1"/>
                          </a:solidFill>
                          <a:prstDash val="solid"/>
                          <a:round/>
                          <a:headEnd type="none" w="sm" len="sm"/>
                          <a:tailEnd type="none" w="sm" len="sm"/>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solidFill>
                            <a:schemeClr val="lt1"/>
                          </a:solidFill>
                          <a:prstDash val="solid"/>
                          <a:round/>
                          <a:headEnd type="none" w="sm" len="sm"/>
                          <a:tailEnd type="none" w="sm" len="sm"/>
                        </a:lnB>
                        <a:solidFill>
                          <a:schemeClr val="bg1">
                            <a:lumMod val="95000"/>
                          </a:schemeClr>
                        </a:solidFill>
                      </a:tcPr>
                    </a:tc>
                    <a:tc>
                      <a:txBody>
                        <a:bodyPr/>
                        <a:lstStyle/>
                        <a:p>
                          <a:pPr marL="0" lvl="0" indent="0" algn="ctr" rtl="0">
                            <a:spcBef>
                              <a:spcPts val="0"/>
                            </a:spcBef>
                            <a:spcAft>
                              <a:spcPts val="0"/>
                            </a:spcAft>
                            <a:buNone/>
                          </a:pPr>
                          <a:r>
                            <a:rPr lang="en-US" sz="1300" b="1">
                              <a:solidFill>
                                <a:schemeClr val="bg2">
                                  <a:lumMod val="50000"/>
                                </a:schemeClr>
                              </a:solidFill>
                              <a:latin typeface="Montserrat"/>
                              <a:ea typeface="Montserrat"/>
                              <a:cs typeface="Montserrat"/>
                              <a:sym typeface="Montserrat"/>
                            </a:rPr>
                            <a:t>Long Term Strategies</a:t>
                          </a:r>
                        </a:p>
                        <a:p>
                          <a:pPr marL="0" lvl="0" indent="0" algn="ctr" rtl="0">
                            <a:spcBef>
                              <a:spcPts val="0"/>
                            </a:spcBef>
                            <a:spcAft>
                              <a:spcPts val="0"/>
                            </a:spcAft>
                            <a:buNone/>
                          </a:pPr>
                          <a:endParaRPr lang="en-US" sz="1300" b="0">
                            <a:solidFill>
                              <a:schemeClr val="dk2"/>
                            </a:solidFill>
                            <a:latin typeface="Montserrat"/>
                            <a:ea typeface="Montserrat"/>
                            <a:cs typeface="Montserrat"/>
                            <a:sym typeface="Montserrat"/>
                          </a:endParaRPr>
                        </a:p>
                        <a:p>
                          <a:pPr marL="171450" lvl="0" indent="-171450" algn="l" rtl="0">
                            <a:lnSpc>
                              <a:spcPct val="150000"/>
                            </a:lnSpc>
                            <a:spcBef>
                              <a:spcPts val="0"/>
                            </a:spcBef>
                            <a:spcAft>
                              <a:spcPts val="0"/>
                            </a:spcAft>
                            <a:buFont typeface="Arial" panose="020B0604020202020204" pitchFamily="34" charset="0"/>
                            <a:buChar char="•"/>
                          </a:pPr>
                          <a:r>
                            <a:rPr lang="en-US" sz="1000" b="0">
                              <a:solidFill>
                                <a:schemeClr val="dk2"/>
                              </a:solidFill>
                              <a:latin typeface="Montserrat"/>
                              <a:ea typeface="Montserrat"/>
                              <a:cs typeface="Montserrat"/>
                              <a:sym typeface="Montserrat"/>
                            </a:rPr>
                            <a:t>Periodic Employee Pulse Check</a:t>
                          </a:r>
                        </a:p>
                        <a:p>
                          <a:pPr marL="171450" lvl="0" indent="-171450" algn="l" rtl="0">
                            <a:lnSpc>
                              <a:spcPct val="150000"/>
                            </a:lnSpc>
                            <a:spcBef>
                              <a:spcPts val="0"/>
                            </a:spcBef>
                            <a:spcAft>
                              <a:spcPts val="0"/>
                            </a:spcAft>
                            <a:buFont typeface="Arial" panose="020B0604020202020204" pitchFamily="34" charset="0"/>
                            <a:buChar char="•"/>
                          </a:pPr>
                          <a:r>
                            <a:rPr lang="en-US" sz="1000" b="0">
                              <a:solidFill>
                                <a:schemeClr val="dk2"/>
                              </a:solidFill>
                              <a:latin typeface="Montserrat"/>
                              <a:ea typeface="Montserrat"/>
                              <a:cs typeface="Montserrat"/>
                              <a:sym typeface="Montserrat"/>
                            </a:rPr>
                            <a:t> Feedback Implementation</a:t>
                          </a:r>
                        </a:p>
                        <a:p>
                          <a:pPr marL="0" lvl="0" indent="0" algn="ctr" rtl="0">
                            <a:spcBef>
                              <a:spcPts val="0"/>
                            </a:spcBef>
                            <a:spcAft>
                              <a:spcPts val="0"/>
                            </a:spcAft>
                            <a:buNone/>
                          </a:pPr>
                          <a:endParaRPr lang="en-US" sz="1100" b="0">
                            <a:solidFill>
                              <a:schemeClr val="dk2"/>
                            </a:solidFill>
                            <a:latin typeface="Montserrat"/>
                            <a:ea typeface="Montserrat"/>
                            <a:cs typeface="Montserrat"/>
                            <a:sym typeface="Montserrat"/>
                          </a:endParaRPr>
                        </a:p>
                        <a:p>
                          <a:pPr marL="0" lvl="0" indent="0" algn="ctr" rtl="0">
                            <a:spcBef>
                              <a:spcPts val="0"/>
                            </a:spcBef>
                            <a:spcAft>
                              <a:spcPts val="0"/>
                            </a:spcAft>
                            <a:buNone/>
                          </a:pPr>
                          <a:endParaRPr lang="en-US" sz="1100" b="0">
                            <a:solidFill>
                              <a:schemeClr val="dk2"/>
                            </a:solidFill>
                            <a:latin typeface="Montserrat"/>
                            <a:ea typeface="Montserrat"/>
                            <a:cs typeface="Montserrat"/>
                            <a:sym typeface="Montserrat"/>
                          </a:endParaRPr>
                        </a:p>
                      </a:txBody>
                      <a:tcPr marL="91425" marR="91425" marT="91425" marB="91425">
                        <a:lnL w="38100" cap="flat" cmpd="sng" algn="ctr">
                          <a:solidFill>
                            <a:schemeClr val="bg1"/>
                          </a:solidFill>
                          <a:prstDash val="solid"/>
                          <a:round/>
                          <a:headEnd type="none" w="med" len="med"/>
                          <a:tailEnd type="none" w="med" len="med"/>
                        </a:lnL>
                        <a:lnR w="19050" cap="flat" cmpd="sng">
                          <a:solidFill>
                            <a:schemeClr val="lt1"/>
                          </a:solidFill>
                          <a:prstDash val="solid"/>
                          <a:round/>
                          <a:headEnd type="none" w="sm" len="sm"/>
                          <a:tailEnd type="none" w="sm" len="sm"/>
                        </a:lnR>
                        <a:lnT w="38100" cap="flat" cmpd="sng" algn="ctr">
                          <a:solidFill>
                            <a:schemeClr val="bg1"/>
                          </a:solidFill>
                          <a:prstDash val="solid"/>
                          <a:round/>
                          <a:headEnd type="none" w="med" len="med"/>
                          <a:tailEnd type="none" w="med" len="med"/>
                        </a:lnT>
                        <a:lnB w="19050" cap="flat" cmpd="sng">
                          <a:solidFill>
                            <a:schemeClr val="lt1"/>
                          </a:solidFill>
                          <a:prstDash val="solid"/>
                          <a:round/>
                          <a:headEnd type="none" w="sm" len="sm"/>
                          <a:tailEnd type="none" w="sm" len="sm"/>
                        </a:lnB>
                        <a:solidFill>
                          <a:schemeClr val="bg1">
                            <a:lumMod val="95000"/>
                          </a:schemeClr>
                        </a:solidFill>
                      </a:tcPr>
                    </a:tc>
                    <a:extLst>
                      <a:ext uri="{0D108BD9-81ED-4DB2-BD59-A6C34878D82A}">
                        <a16:rowId xmlns:a16="http://schemas.microsoft.com/office/drawing/2014/main" val="10003"/>
                      </a:ext>
                    </a:extLst>
                  </a:tr>
                </a:tbl>
              </a:graphicData>
            </a:graphic>
          </p:graphicFrame>
          <p:grpSp>
            <p:nvGrpSpPr>
              <p:cNvPr id="13" name="Group 12">
                <a:extLst>
                  <a:ext uri="{FF2B5EF4-FFF2-40B4-BE49-F238E27FC236}">
                    <a16:creationId xmlns:a16="http://schemas.microsoft.com/office/drawing/2014/main" id="{AE05CC04-ED58-D87F-116A-84622CCC0C0F}"/>
                  </a:ext>
                </a:extLst>
              </p:cNvPr>
              <p:cNvGrpSpPr/>
              <p:nvPr/>
            </p:nvGrpSpPr>
            <p:grpSpPr>
              <a:xfrm>
                <a:off x="21814" y="414333"/>
                <a:ext cx="8160118" cy="8697506"/>
                <a:chOff x="21814" y="414333"/>
                <a:chExt cx="8160118" cy="8697506"/>
              </a:xfrm>
            </p:grpSpPr>
            <p:sp>
              <p:nvSpPr>
                <p:cNvPr id="10" name="Google Shape;2094;p57">
                  <a:extLst>
                    <a:ext uri="{FF2B5EF4-FFF2-40B4-BE49-F238E27FC236}">
                      <a16:creationId xmlns:a16="http://schemas.microsoft.com/office/drawing/2014/main" id="{CEF91F9E-763F-0571-05E6-17DE46DFA68A}"/>
                    </a:ext>
                  </a:extLst>
                </p:cNvPr>
                <p:cNvSpPr txBox="1">
                  <a:spLocks/>
                </p:cNvSpPr>
                <p:nvPr/>
              </p:nvSpPr>
              <p:spPr>
                <a:xfrm>
                  <a:off x="21814" y="414333"/>
                  <a:ext cx="1409709" cy="171563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Aft>
                      <a:spcPts val="1200"/>
                    </a:spcAft>
                  </a:pPr>
                  <a:r>
                    <a:rPr lang="en-US" sz="1000" b="1">
                      <a:latin typeface="Montserrat" panose="00000500000000000000" pitchFamily="2" charset="0"/>
                    </a:rPr>
                    <a:t>Estimated Immediate Impact</a:t>
                  </a:r>
                </a:p>
              </p:txBody>
            </p:sp>
            <p:sp>
              <p:nvSpPr>
                <p:cNvPr id="12" name="Google Shape;2094;p57">
                  <a:extLst>
                    <a:ext uri="{FF2B5EF4-FFF2-40B4-BE49-F238E27FC236}">
                      <a16:creationId xmlns:a16="http://schemas.microsoft.com/office/drawing/2014/main" id="{5D287E9E-CE9F-2CF0-B449-FFB980D5B914}"/>
                    </a:ext>
                  </a:extLst>
                </p:cNvPr>
                <p:cNvSpPr txBox="1">
                  <a:spLocks/>
                </p:cNvSpPr>
                <p:nvPr/>
              </p:nvSpPr>
              <p:spPr>
                <a:xfrm>
                  <a:off x="6853796" y="8699088"/>
                  <a:ext cx="1328136" cy="4127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200"/>
                    </a:spcAft>
                  </a:pPr>
                  <a:r>
                    <a:rPr lang="en-US" sz="1000" b="1">
                      <a:latin typeface="Montserrat" panose="00000500000000000000" pitchFamily="2" charset="0"/>
                    </a:rPr>
                    <a:t>Implementation Effort</a:t>
                  </a:r>
                </a:p>
              </p:txBody>
            </p:sp>
          </p:grpSp>
        </p:grpSp>
        <p:sp>
          <p:nvSpPr>
            <p:cNvPr id="28" name="Flowchart: Manual Operation 937">
              <a:extLst>
                <a:ext uri="{FF2B5EF4-FFF2-40B4-BE49-F238E27FC236}">
                  <a16:creationId xmlns:a16="http://schemas.microsoft.com/office/drawing/2014/main" id="{607B22DA-4D1A-F114-6F64-3C5C05E47054}"/>
                </a:ext>
              </a:extLst>
            </p:cNvPr>
            <p:cNvSpPr/>
            <p:nvPr/>
          </p:nvSpPr>
          <p:spPr>
            <a:xfrm flipH="1">
              <a:off x="1831470" y="1144185"/>
              <a:ext cx="220196" cy="257297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187"/>
                <a:gd name="connsiteY0" fmla="*/ 0 h 10000"/>
                <a:gd name="connsiteX1" fmla="*/ 15187 w 15187"/>
                <a:gd name="connsiteY1" fmla="*/ 0 h 10000"/>
                <a:gd name="connsiteX2" fmla="*/ 13187 w 15187"/>
                <a:gd name="connsiteY2" fmla="*/ 10000 h 10000"/>
                <a:gd name="connsiteX3" fmla="*/ 7187 w 15187"/>
                <a:gd name="connsiteY3" fmla="*/ 10000 h 10000"/>
                <a:gd name="connsiteX4" fmla="*/ 0 w 15187"/>
                <a:gd name="connsiteY4" fmla="*/ 0 h 10000"/>
                <a:gd name="connsiteX0" fmla="*/ 0 w 19621"/>
                <a:gd name="connsiteY0" fmla="*/ 0 h 10000"/>
                <a:gd name="connsiteX1" fmla="*/ 19621 w 19621"/>
                <a:gd name="connsiteY1" fmla="*/ 0 h 10000"/>
                <a:gd name="connsiteX2" fmla="*/ 13187 w 19621"/>
                <a:gd name="connsiteY2" fmla="*/ 10000 h 10000"/>
                <a:gd name="connsiteX3" fmla="*/ 7187 w 19621"/>
                <a:gd name="connsiteY3" fmla="*/ 10000 h 10000"/>
                <a:gd name="connsiteX4" fmla="*/ 0 w 19621"/>
                <a:gd name="connsiteY4" fmla="*/ 0 h 10000"/>
                <a:gd name="connsiteX0" fmla="*/ 0 w 24424"/>
                <a:gd name="connsiteY0" fmla="*/ 0 h 10000"/>
                <a:gd name="connsiteX1" fmla="*/ 24424 w 24424"/>
                <a:gd name="connsiteY1" fmla="*/ 0 h 10000"/>
                <a:gd name="connsiteX2" fmla="*/ 13187 w 24424"/>
                <a:gd name="connsiteY2" fmla="*/ 10000 h 10000"/>
                <a:gd name="connsiteX3" fmla="*/ 7187 w 24424"/>
                <a:gd name="connsiteY3" fmla="*/ 10000 h 10000"/>
                <a:gd name="connsiteX4" fmla="*/ 0 w 24424"/>
                <a:gd name="connsiteY4" fmla="*/ 0 h 10000"/>
                <a:gd name="connsiteX0" fmla="*/ 0 w 27544"/>
                <a:gd name="connsiteY0" fmla="*/ 0 h 10000"/>
                <a:gd name="connsiteX1" fmla="*/ 27544 w 27544"/>
                <a:gd name="connsiteY1" fmla="*/ 4 h 10000"/>
                <a:gd name="connsiteX2" fmla="*/ 13187 w 27544"/>
                <a:gd name="connsiteY2" fmla="*/ 10000 h 10000"/>
                <a:gd name="connsiteX3" fmla="*/ 7187 w 27544"/>
                <a:gd name="connsiteY3" fmla="*/ 10000 h 10000"/>
                <a:gd name="connsiteX4" fmla="*/ 0 w 27544"/>
                <a:gd name="connsiteY4" fmla="*/ 0 h 10000"/>
                <a:gd name="connsiteX0" fmla="*/ 0 w 31109"/>
                <a:gd name="connsiteY0" fmla="*/ 0 h 10000"/>
                <a:gd name="connsiteX1" fmla="*/ 31109 w 31109"/>
                <a:gd name="connsiteY1" fmla="*/ 4 h 10000"/>
                <a:gd name="connsiteX2" fmla="*/ 16752 w 31109"/>
                <a:gd name="connsiteY2" fmla="*/ 10000 h 10000"/>
                <a:gd name="connsiteX3" fmla="*/ 10752 w 31109"/>
                <a:gd name="connsiteY3" fmla="*/ 10000 h 10000"/>
                <a:gd name="connsiteX4" fmla="*/ 0 w 31109"/>
                <a:gd name="connsiteY4" fmla="*/ 0 h 10000"/>
                <a:gd name="connsiteX0" fmla="*/ 0 w 41210"/>
                <a:gd name="connsiteY0" fmla="*/ 0 h 10000"/>
                <a:gd name="connsiteX1" fmla="*/ 41210 w 41210"/>
                <a:gd name="connsiteY1" fmla="*/ 4 h 10000"/>
                <a:gd name="connsiteX2" fmla="*/ 16752 w 41210"/>
                <a:gd name="connsiteY2" fmla="*/ 10000 h 10000"/>
                <a:gd name="connsiteX3" fmla="*/ 10752 w 41210"/>
                <a:gd name="connsiteY3" fmla="*/ 10000 h 10000"/>
                <a:gd name="connsiteX4" fmla="*/ 0 w 412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10" h="10000">
                  <a:moveTo>
                    <a:pt x="0" y="0"/>
                  </a:moveTo>
                  <a:lnTo>
                    <a:pt x="41210" y="4"/>
                  </a:lnTo>
                  <a:lnTo>
                    <a:pt x="16752" y="10000"/>
                  </a:lnTo>
                  <a:lnTo>
                    <a:pt x="10752" y="10000"/>
                  </a:lnTo>
                  <a:lnTo>
                    <a:pt x="0" y="0"/>
                  </a:lnTo>
                  <a:close/>
                </a:path>
              </a:pathLst>
            </a:custGeom>
            <a:solidFill>
              <a:srgbClr val="48B1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Manual Operation 937">
              <a:extLst>
                <a:ext uri="{FF2B5EF4-FFF2-40B4-BE49-F238E27FC236}">
                  <a16:creationId xmlns:a16="http://schemas.microsoft.com/office/drawing/2014/main" id="{54921DFF-C5A9-5922-B5F9-B9C4390D2A68}"/>
                </a:ext>
              </a:extLst>
            </p:cNvPr>
            <p:cNvSpPr/>
            <p:nvPr/>
          </p:nvSpPr>
          <p:spPr>
            <a:xfrm rot="5400000">
              <a:off x="4468527" y="1194154"/>
              <a:ext cx="208586" cy="517921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5187"/>
                <a:gd name="connsiteY0" fmla="*/ 0 h 10000"/>
                <a:gd name="connsiteX1" fmla="*/ 15187 w 15187"/>
                <a:gd name="connsiteY1" fmla="*/ 0 h 10000"/>
                <a:gd name="connsiteX2" fmla="*/ 13187 w 15187"/>
                <a:gd name="connsiteY2" fmla="*/ 10000 h 10000"/>
                <a:gd name="connsiteX3" fmla="*/ 7187 w 15187"/>
                <a:gd name="connsiteY3" fmla="*/ 10000 h 10000"/>
                <a:gd name="connsiteX4" fmla="*/ 0 w 15187"/>
                <a:gd name="connsiteY4" fmla="*/ 0 h 10000"/>
                <a:gd name="connsiteX0" fmla="*/ 0 w 19621"/>
                <a:gd name="connsiteY0" fmla="*/ 0 h 10000"/>
                <a:gd name="connsiteX1" fmla="*/ 19621 w 19621"/>
                <a:gd name="connsiteY1" fmla="*/ 0 h 10000"/>
                <a:gd name="connsiteX2" fmla="*/ 13187 w 19621"/>
                <a:gd name="connsiteY2" fmla="*/ 10000 h 10000"/>
                <a:gd name="connsiteX3" fmla="*/ 7187 w 19621"/>
                <a:gd name="connsiteY3" fmla="*/ 10000 h 10000"/>
                <a:gd name="connsiteX4" fmla="*/ 0 w 19621"/>
                <a:gd name="connsiteY4" fmla="*/ 0 h 10000"/>
                <a:gd name="connsiteX0" fmla="*/ 0 w 24424"/>
                <a:gd name="connsiteY0" fmla="*/ 0 h 10000"/>
                <a:gd name="connsiteX1" fmla="*/ 24424 w 24424"/>
                <a:gd name="connsiteY1" fmla="*/ 0 h 10000"/>
                <a:gd name="connsiteX2" fmla="*/ 13187 w 24424"/>
                <a:gd name="connsiteY2" fmla="*/ 10000 h 10000"/>
                <a:gd name="connsiteX3" fmla="*/ 7187 w 24424"/>
                <a:gd name="connsiteY3" fmla="*/ 10000 h 10000"/>
                <a:gd name="connsiteX4" fmla="*/ 0 w 24424"/>
                <a:gd name="connsiteY4" fmla="*/ 0 h 10000"/>
                <a:gd name="connsiteX0" fmla="*/ 0 w 27544"/>
                <a:gd name="connsiteY0" fmla="*/ 0 h 10000"/>
                <a:gd name="connsiteX1" fmla="*/ 27544 w 27544"/>
                <a:gd name="connsiteY1" fmla="*/ 4 h 10000"/>
                <a:gd name="connsiteX2" fmla="*/ 13187 w 27544"/>
                <a:gd name="connsiteY2" fmla="*/ 10000 h 10000"/>
                <a:gd name="connsiteX3" fmla="*/ 7187 w 27544"/>
                <a:gd name="connsiteY3" fmla="*/ 10000 h 10000"/>
                <a:gd name="connsiteX4" fmla="*/ 0 w 27544"/>
                <a:gd name="connsiteY4" fmla="*/ 0 h 10000"/>
                <a:gd name="connsiteX0" fmla="*/ 0 w 31109"/>
                <a:gd name="connsiteY0" fmla="*/ 0 h 10000"/>
                <a:gd name="connsiteX1" fmla="*/ 31109 w 31109"/>
                <a:gd name="connsiteY1" fmla="*/ 4 h 10000"/>
                <a:gd name="connsiteX2" fmla="*/ 16752 w 31109"/>
                <a:gd name="connsiteY2" fmla="*/ 10000 h 10000"/>
                <a:gd name="connsiteX3" fmla="*/ 10752 w 31109"/>
                <a:gd name="connsiteY3" fmla="*/ 10000 h 10000"/>
                <a:gd name="connsiteX4" fmla="*/ 0 w 31109"/>
                <a:gd name="connsiteY4" fmla="*/ 0 h 10000"/>
                <a:gd name="connsiteX0" fmla="*/ 0 w 41210"/>
                <a:gd name="connsiteY0" fmla="*/ 0 h 10000"/>
                <a:gd name="connsiteX1" fmla="*/ 41210 w 41210"/>
                <a:gd name="connsiteY1" fmla="*/ 4 h 10000"/>
                <a:gd name="connsiteX2" fmla="*/ 16752 w 41210"/>
                <a:gd name="connsiteY2" fmla="*/ 10000 h 10000"/>
                <a:gd name="connsiteX3" fmla="*/ 10752 w 41210"/>
                <a:gd name="connsiteY3" fmla="*/ 10000 h 10000"/>
                <a:gd name="connsiteX4" fmla="*/ 0 w 4121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10" h="10000">
                  <a:moveTo>
                    <a:pt x="0" y="0"/>
                  </a:moveTo>
                  <a:lnTo>
                    <a:pt x="41210" y="4"/>
                  </a:lnTo>
                  <a:lnTo>
                    <a:pt x="16752" y="10000"/>
                  </a:lnTo>
                  <a:lnTo>
                    <a:pt x="10752" y="10000"/>
                  </a:lnTo>
                  <a:lnTo>
                    <a:pt x="0" y="0"/>
                  </a:lnTo>
                  <a:close/>
                </a:path>
              </a:pathLst>
            </a:custGeom>
            <a:solidFill>
              <a:srgbClr val="48B1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B0D016C5-6BD8-773C-CB70-F47503104AC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25</a:t>
            </a:fld>
            <a:endParaRPr lang="en"/>
          </a:p>
        </p:txBody>
      </p:sp>
      <p:grpSp>
        <p:nvGrpSpPr>
          <p:cNvPr id="48" name="Group 47">
            <a:extLst>
              <a:ext uri="{FF2B5EF4-FFF2-40B4-BE49-F238E27FC236}">
                <a16:creationId xmlns:a16="http://schemas.microsoft.com/office/drawing/2014/main" id="{4715DB0D-3C24-4EB5-9480-94861E99766C}"/>
              </a:ext>
            </a:extLst>
          </p:cNvPr>
          <p:cNvGrpSpPr/>
          <p:nvPr/>
        </p:nvGrpSpPr>
        <p:grpSpPr>
          <a:xfrm>
            <a:off x="679604" y="4190293"/>
            <a:ext cx="7810007" cy="511253"/>
            <a:chOff x="648484" y="4106874"/>
            <a:chExt cx="8010435" cy="556343"/>
          </a:xfrm>
        </p:grpSpPr>
        <p:sp>
          <p:nvSpPr>
            <p:cNvPr id="39" name="Google Shape;867;p43">
              <a:extLst>
                <a:ext uri="{FF2B5EF4-FFF2-40B4-BE49-F238E27FC236}">
                  <a16:creationId xmlns:a16="http://schemas.microsoft.com/office/drawing/2014/main" id="{95B323BE-F885-808A-7C90-DAF3667BF118}"/>
                </a:ext>
              </a:extLst>
            </p:cNvPr>
            <p:cNvSpPr/>
            <p:nvPr/>
          </p:nvSpPr>
          <p:spPr>
            <a:xfrm>
              <a:off x="2601014" y="4106876"/>
              <a:ext cx="2152845" cy="556341"/>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roup 46">
              <a:extLst>
                <a:ext uri="{FF2B5EF4-FFF2-40B4-BE49-F238E27FC236}">
                  <a16:creationId xmlns:a16="http://schemas.microsoft.com/office/drawing/2014/main" id="{7EA6EA7D-F391-F489-12F2-D6BDA65B0AA7}"/>
                </a:ext>
              </a:extLst>
            </p:cNvPr>
            <p:cNvGrpSpPr/>
            <p:nvPr/>
          </p:nvGrpSpPr>
          <p:grpSpPr>
            <a:xfrm>
              <a:off x="648484" y="4106874"/>
              <a:ext cx="8010435" cy="556343"/>
              <a:chOff x="648484" y="4106874"/>
              <a:chExt cx="8010435" cy="556343"/>
            </a:xfrm>
          </p:grpSpPr>
          <p:sp>
            <p:nvSpPr>
              <p:cNvPr id="40" name="Google Shape;870;p43">
                <a:extLst>
                  <a:ext uri="{FF2B5EF4-FFF2-40B4-BE49-F238E27FC236}">
                    <a16:creationId xmlns:a16="http://schemas.microsoft.com/office/drawing/2014/main" id="{247C7412-3448-4B10-D5D8-67A311F52905}"/>
                  </a:ext>
                </a:extLst>
              </p:cNvPr>
              <p:cNvSpPr/>
              <p:nvPr/>
            </p:nvSpPr>
            <p:spPr>
              <a:xfrm>
                <a:off x="6506074" y="4106876"/>
                <a:ext cx="2152845" cy="556341"/>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3;p43">
                <a:extLst>
                  <a:ext uri="{FF2B5EF4-FFF2-40B4-BE49-F238E27FC236}">
                    <a16:creationId xmlns:a16="http://schemas.microsoft.com/office/drawing/2014/main" id="{BB5273B1-40AA-85ED-FB8B-EF6CFD942268}"/>
                  </a:ext>
                </a:extLst>
              </p:cNvPr>
              <p:cNvSpPr/>
              <p:nvPr/>
            </p:nvSpPr>
            <p:spPr>
              <a:xfrm>
                <a:off x="648484" y="4106876"/>
                <a:ext cx="2152845" cy="556341"/>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6;p43">
                <a:extLst>
                  <a:ext uri="{FF2B5EF4-FFF2-40B4-BE49-F238E27FC236}">
                    <a16:creationId xmlns:a16="http://schemas.microsoft.com/office/drawing/2014/main" id="{2D4383E6-3162-2AEE-A1A9-06E625AF8684}"/>
                  </a:ext>
                </a:extLst>
              </p:cNvPr>
              <p:cNvSpPr/>
              <p:nvPr/>
            </p:nvSpPr>
            <p:spPr>
              <a:xfrm>
                <a:off x="4553544" y="4106876"/>
                <a:ext cx="2152845" cy="556341"/>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82;p43">
                <a:extLst>
                  <a:ext uri="{FF2B5EF4-FFF2-40B4-BE49-F238E27FC236}">
                    <a16:creationId xmlns:a16="http://schemas.microsoft.com/office/drawing/2014/main" id="{FE183E43-AAAC-7F11-3A56-DEB64D641F9E}"/>
                  </a:ext>
                </a:extLst>
              </p:cNvPr>
              <p:cNvSpPr txBox="1"/>
              <p:nvPr/>
            </p:nvSpPr>
            <p:spPr>
              <a:xfrm>
                <a:off x="817116" y="4106874"/>
                <a:ext cx="1815580" cy="556341"/>
              </a:xfrm>
              <a:prstGeom prst="rect">
                <a:avLst/>
              </a:prstGeom>
              <a:noFill/>
              <a:ln>
                <a:noFill/>
              </a:ln>
            </p:spPr>
            <p:txBody>
              <a:bodyPr spcFirstLastPara="1" wrap="square" lIns="91425" tIns="45720" rIns="91425" bIns="91425" anchor="t" anchorCtr="0">
                <a:noAutofit/>
              </a:bodyPr>
              <a:lstStyle/>
              <a:p>
                <a:pPr marL="0" lvl="0" indent="0" algn="ctr" rtl="0">
                  <a:spcBef>
                    <a:spcPts val="0"/>
                  </a:spcBef>
                  <a:spcAft>
                    <a:spcPts val="0"/>
                  </a:spcAft>
                  <a:buNone/>
                </a:pPr>
                <a:r>
                  <a:rPr lang="en" sz="1100">
                    <a:solidFill>
                      <a:schemeClr val="lt1"/>
                    </a:solidFill>
                    <a:latin typeface="Montserrat" panose="00000500000000000000" pitchFamily="2" charset="0"/>
                    <a:ea typeface="Alata"/>
                    <a:cs typeface="Alata"/>
                    <a:sym typeface="Alata"/>
                  </a:rPr>
                  <a:t>Phase 1</a:t>
                </a:r>
              </a:p>
              <a:p>
                <a:pPr marL="0" lvl="0" indent="0" algn="ctr" rtl="0">
                  <a:spcBef>
                    <a:spcPts val="0"/>
                  </a:spcBef>
                  <a:spcAft>
                    <a:spcPts val="0"/>
                  </a:spcAft>
                  <a:buNone/>
                </a:pPr>
                <a:r>
                  <a:rPr lang="en" sz="1100">
                    <a:solidFill>
                      <a:schemeClr val="lt1"/>
                    </a:solidFill>
                    <a:latin typeface="Montserrat" panose="00000500000000000000" pitchFamily="2" charset="0"/>
                    <a:ea typeface="Alata"/>
                    <a:cs typeface="Alata"/>
                    <a:sym typeface="Alata"/>
                  </a:rPr>
                  <a:t>Immediate Attention</a:t>
                </a:r>
                <a:endParaRPr sz="1100">
                  <a:solidFill>
                    <a:schemeClr val="lt1"/>
                  </a:solidFill>
                  <a:latin typeface="Montserrat" panose="00000500000000000000" pitchFamily="2" charset="0"/>
                  <a:ea typeface="Alata"/>
                  <a:cs typeface="Alata"/>
                  <a:sym typeface="Alata"/>
                </a:endParaRPr>
              </a:p>
            </p:txBody>
          </p:sp>
          <p:sp>
            <p:nvSpPr>
              <p:cNvPr id="44" name="Google Shape;883;p43">
                <a:extLst>
                  <a:ext uri="{FF2B5EF4-FFF2-40B4-BE49-F238E27FC236}">
                    <a16:creationId xmlns:a16="http://schemas.microsoft.com/office/drawing/2014/main" id="{5D52FB48-C591-14D6-803D-E4DE6749E5F5}"/>
                  </a:ext>
                </a:extLst>
              </p:cNvPr>
              <p:cNvSpPr txBox="1"/>
              <p:nvPr/>
            </p:nvSpPr>
            <p:spPr>
              <a:xfrm>
                <a:off x="2812121" y="4106875"/>
                <a:ext cx="1959457" cy="556341"/>
              </a:xfrm>
              <a:prstGeom prst="rect">
                <a:avLst/>
              </a:prstGeom>
              <a:noFill/>
              <a:ln>
                <a:noFill/>
              </a:ln>
            </p:spPr>
            <p:txBody>
              <a:bodyPr spcFirstLastPara="1" wrap="square" lIns="91425" tIns="45720" rIns="91425" bIns="91425" anchor="t" anchorCtr="0">
                <a:noAutofit/>
              </a:bodyPr>
              <a:lstStyle/>
              <a:p>
                <a:pPr marL="0" lvl="0" indent="0" algn="ctr" rtl="0">
                  <a:spcBef>
                    <a:spcPts val="0"/>
                  </a:spcBef>
                  <a:spcAft>
                    <a:spcPts val="0"/>
                  </a:spcAft>
                  <a:buNone/>
                </a:pPr>
                <a:r>
                  <a:rPr lang="en-US" sz="1100">
                    <a:solidFill>
                      <a:schemeClr val="lt1"/>
                    </a:solidFill>
                    <a:latin typeface="Montserrat" panose="00000500000000000000" pitchFamily="2" charset="0"/>
                    <a:ea typeface="Alata"/>
                    <a:cs typeface="Alata"/>
                    <a:sym typeface="Alata"/>
                  </a:rPr>
                  <a:t>Phase 2</a:t>
                </a:r>
              </a:p>
              <a:p>
                <a:pPr marL="0" lvl="0" indent="0" algn="l" rtl="0">
                  <a:spcBef>
                    <a:spcPts val="0"/>
                  </a:spcBef>
                  <a:spcAft>
                    <a:spcPts val="0"/>
                  </a:spcAft>
                  <a:buNone/>
                </a:pPr>
                <a:r>
                  <a:rPr lang="en-US" sz="1100">
                    <a:solidFill>
                      <a:schemeClr val="lt1"/>
                    </a:solidFill>
                    <a:latin typeface="Montserrat" panose="00000500000000000000" pitchFamily="2" charset="0"/>
                    <a:ea typeface="Alata"/>
                    <a:cs typeface="Alata"/>
                    <a:sym typeface="Alata"/>
                  </a:rPr>
                  <a:t>Medium Term Initiatives</a:t>
                </a:r>
              </a:p>
            </p:txBody>
          </p:sp>
          <p:sp>
            <p:nvSpPr>
              <p:cNvPr id="45" name="Google Shape;884;p43">
                <a:extLst>
                  <a:ext uri="{FF2B5EF4-FFF2-40B4-BE49-F238E27FC236}">
                    <a16:creationId xmlns:a16="http://schemas.microsoft.com/office/drawing/2014/main" id="{B5CE9FD3-22BA-68BD-9DC1-7C9AA1D3045F}"/>
                  </a:ext>
                </a:extLst>
              </p:cNvPr>
              <p:cNvSpPr txBox="1"/>
              <p:nvPr/>
            </p:nvSpPr>
            <p:spPr>
              <a:xfrm>
                <a:off x="4729104" y="4106875"/>
                <a:ext cx="1815580" cy="556340"/>
              </a:xfrm>
              <a:prstGeom prst="rect">
                <a:avLst/>
              </a:prstGeom>
              <a:noFill/>
              <a:ln>
                <a:noFill/>
              </a:ln>
            </p:spPr>
            <p:txBody>
              <a:bodyPr spcFirstLastPara="1" wrap="square" lIns="91425" tIns="45720" rIns="91425" bIns="91425" anchor="t" anchorCtr="0">
                <a:noAutofit/>
              </a:bodyPr>
              <a:lstStyle/>
              <a:p>
                <a:pPr marL="0" lvl="0" indent="0" algn="ctr" rtl="0">
                  <a:spcBef>
                    <a:spcPts val="0"/>
                  </a:spcBef>
                  <a:spcAft>
                    <a:spcPts val="0"/>
                  </a:spcAft>
                  <a:buNone/>
                </a:pPr>
                <a:r>
                  <a:rPr lang="en-US" sz="1100">
                    <a:solidFill>
                      <a:schemeClr val="lt1"/>
                    </a:solidFill>
                    <a:latin typeface="Montserrat" panose="00000500000000000000" pitchFamily="2" charset="0"/>
                    <a:ea typeface="Alata"/>
                    <a:cs typeface="Alata"/>
                    <a:sym typeface="Alata"/>
                  </a:rPr>
                  <a:t>Phase 3</a:t>
                </a:r>
              </a:p>
              <a:p>
                <a:pPr marL="0" lvl="0" indent="0" algn="ctr" rtl="0">
                  <a:spcBef>
                    <a:spcPts val="0"/>
                  </a:spcBef>
                  <a:spcAft>
                    <a:spcPts val="0"/>
                  </a:spcAft>
                  <a:buNone/>
                </a:pPr>
                <a:r>
                  <a:rPr lang="en-US" sz="1100">
                    <a:solidFill>
                      <a:schemeClr val="lt1"/>
                    </a:solidFill>
                    <a:latin typeface="Montserrat" panose="00000500000000000000" pitchFamily="2" charset="0"/>
                    <a:ea typeface="Alata"/>
                    <a:cs typeface="Alata"/>
                    <a:sym typeface="Alata"/>
                  </a:rPr>
                  <a:t>Major Projects</a:t>
                </a:r>
                <a:endParaRPr sz="1100">
                  <a:solidFill>
                    <a:schemeClr val="lt1"/>
                  </a:solidFill>
                  <a:latin typeface="Montserrat" panose="00000500000000000000" pitchFamily="2" charset="0"/>
                  <a:ea typeface="Alata"/>
                  <a:cs typeface="Alata"/>
                  <a:sym typeface="Alata"/>
                </a:endParaRPr>
              </a:p>
            </p:txBody>
          </p:sp>
          <p:sp>
            <p:nvSpPr>
              <p:cNvPr id="46" name="Google Shape;885;p43">
                <a:extLst>
                  <a:ext uri="{FF2B5EF4-FFF2-40B4-BE49-F238E27FC236}">
                    <a16:creationId xmlns:a16="http://schemas.microsoft.com/office/drawing/2014/main" id="{4017D3C3-0BD7-878B-55A9-D520A0AB4090}"/>
                  </a:ext>
                </a:extLst>
              </p:cNvPr>
              <p:cNvSpPr txBox="1"/>
              <p:nvPr/>
            </p:nvSpPr>
            <p:spPr>
              <a:xfrm>
                <a:off x="6731768" y="4116799"/>
                <a:ext cx="1815580" cy="546414"/>
              </a:xfrm>
              <a:prstGeom prst="rect">
                <a:avLst/>
              </a:prstGeom>
              <a:noFill/>
              <a:ln>
                <a:noFill/>
              </a:ln>
            </p:spPr>
            <p:txBody>
              <a:bodyPr spcFirstLastPara="1" wrap="square" lIns="91425" tIns="45720" rIns="91425" bIns="91425" anchor="t" anchorCtr="0">
                <a:noAutofit/>
              </a:bodyPr>
              <a:lstStyle/>
              <a:p>
                <a:pPr marL="0" lvl="0" indent="0" algn="ctr" rtl="0">
                  <a:spcBef>
                    <a:spcPts val="0"/>
                  </a:spcBef>
                  <a:spcAft>
                    <a:spcPts val="0"/>
                  </a:spcAft>
                  <a:buNone/>
                </a:pPr>
                <a:r>
                  <a:rPr lang="en" sz="1100">
                    <a:solidFill>
                      <a:srgbClr val="FFFFFF"/>
                    </a:solidFill>
                    <a:latin typeface="Montserrat" panose="00000500000000000000" pitchFamily="2" charset="0"/>
                    <a:ea typeface="Alata"/>
                    <a:cs typeface="Alata"/>
                    <a:sym typeface="Alata"/>
                  </a:rPr>
                  <a:t>Phase 4</a:t>
                </a:r>
              </a:p>
              <a:p>
                <a:pPr marL="0" lvl="0" indent="0" algn="l" rtl="0">
                  <a:spcBef>
                    <a:spcPts val="0"/>
                  </a:spcBef>
                  <a:spcAft>
                    <a:spcPts val="0"/>
                  </a:spcAft>
                  <a:buNone/>
                </a:pPr>
                <a:r>
                  <a:rPr lang="en-US" sz="1100">
                    <a:solidFill>
                      <a:srgbClr val="FFFFFF"/>
                    </a:solidFill>
                    <a:latin typeface="Montserrat" panose="00000500000000000000" pitchFamily="2" charset="0"/>
                    <a:ea typeface="Alata"/>
                    <a:cs typeface="Alata"/>
                    <a:sym typeface="Alata"/>
                  </a:rPr>
                  <a:t>Long Term Strategies</a:t>
                </a:r>
              </a:p>
            </p:txBody>
          </p:sp>
        </p:grpSp>
      </p:grpSp>
      <p:sp>
        <p:nvSpPr>
          <p:cNvPr id="2" name="Google Shape;407;p34">
            <a:extLst>
              <a:ext uri="{FF2B5EF4-FFF2-40B4-BE49-F238E27FC236}">
                <a16:creationId xmlns:a16="http://schemas.microsoft.com/office/drawing/2014/main" id="{9CEE3361-0774-FA5B-FA8B-A05245156C71}"/>
              </a:ext>
            </a:extLst>
          </p:cNvPr>
          <p:cNvSpPr txBox="1">
            <a:spLocks/>
          </p:cNvSpPr>
          <p:nvPr/>
        </p:nvSpPr>
        <p:spPr>
          <a:xfrm>
            <a:off x="302400" y="25730"/>
            <a:ext cx="7650456" cy="664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600">
                <a:solidFill>
                  <a:srgbClr val="000000"/>
                </a:solidFill>
              </a:rPr>
              <a:t>Estimated Immediate Impact vs Implementation Effort can be used to </a:t>
            </a:r>
            <a:br>
              <a:rPr lang="en-US" sz="1600">
                <a:solidFill>
                  <a:srgbClr val="000000"/>
                </a:solidFill>
              </a:rPr>
            </a:br>
            <a:r>
              <a:rPr lang="en-US" sz="1600">
                <a:solidFill>
                  <a:srgbClr val="000000"/>
                </a:solidFill>
              </a:rPr>
              <a:t>prioritize proposed solutions </a:t>
            </a:r>
            <a:endParaRPr kumimoji="0" lang="en-US" sz="1600" i="0" u="none" strike="noStrike" kern="0" cap="none" spc="0" normalizeH="0" baseline="0" noProof="0">
              <a:ln>
                <a:noFill/>
              </a:ln>
              <a:solidFill>
                <a:srgbClr val="032A06"/>
              </a:solidFill>
              <a:effectLst/>
              <a:uLnTx/>
              <a:uFillTx/>
              <a:latin typeface="Alata" panose="020B0604020202020204" charset="0"/>
              <a:sym typeface="Arial"/>
            </a:endParaRPr>
          </a:p>
        </p:txBody>
      </p:sp>
    </p:spTree>
    <p:extLst>
      <p:ext uri="{BB962C8B-B14F-4D97-AF65-F5344CB8AC3E}">
        <p14:creationId xmlns:p14="http://schemas.microsoft.com/office/powerpoint/2010/main" val="3433030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4517F-23FD-3462-29A9-D6E367C36B2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8CC5C3C-518A-8E58-97D4-890541B36190}"/>
              </a:ext>
            </a:extLst>
          </p:cNvPr>
          <p:cNvGraphicFramePr>
            <a:graphicFrameLocks noChangeAspect="1"/>
          </p:cNvGraphicFramePr>
          <p:nvPr>
            <p:custDataLst>
              <p:tags r:id="rId1"/>
            </p:custDataLst>
            <p:extLst>
              <p:ext uri="{D42A27DB-BD31-4B8C-83A1-F6EECF244321}">
                <p14:modId xmlns:p14="http://schemas.microsoft.com/office/powerpoint/2010/main" val="19704370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F8CC5C3C-518A-8E58-97D4-890541B361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A6F9734-8EF8-53CC-79CC-89301CEA9961}"/>
              </a:ext>
            </a:extLst>
          </p:cNvPr>
          <p:cNvSpPr>
            <a:spLocks noGrp="1"/>
          </p:cNvSpPr>
          <p:nvPr>
            <p:ph type="title" idx="4294967295"/>
          </p:nvPr>
        </p:nvSpPr>
        <p:spPr>
          <a:xfrm>
            <a:off x="866311" y="295352"/>
            <a:ext cx="7715250" cy="947775"/>
          </a:xfrm>
        </p:spPr>
        <p:txBody>
          <a:bodyPr vert="horz"/>
          <a:lstStyle/>
          <a:p>
            <a:r>
              <a:rPr lang="en-US" sz="5400"/>
              <a:t>Thank You! Questions?</a:t>
            </a:r>
          </a:p>
        </p:txBody>
      </p:sp>
      <p:cxnSp>
        <p:nvCxnSpPr>
          <p:cNvPr id="6" name="Straight Connector 5">
            <a:extLst>
              <a:ext uri="{FF2B5EF4-FFF2-40B4-BE49-F238E27FC236}">
                <a16:creationId xmlns:a16="http://schemas.microsoft.com/office/drawing/2014/main" id="{DE0B960D-0876-3B38-8D3A-6A211555D990}"/>
              </a:ext>
            </a:extLst>
          </p:cNvPr>
          <p:cNvCxnSpPr>
            <a:cxnSpLocks/>
          </p:cNvCxnSpPr>
          <p:nvPr/>
        </p:nvCxnSpPr>
        <p:spPr>
          <a:xfrm>
            <a:off x="758311" y="1243127"/>
            <a:ext cx="7675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1FDE09F4-308A-28FF-0D8A-8B8D859E0253}"/>
              </a:ext>
            </a:extLst>
          </p:cNvPr>
          <p:cNvSpPr>
            <a:spLocks noGrp="1"/>
          </p:cNvSpPr>
          <p:nvPr>
            <p:ph type="sldNum" idx="10"/>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4087290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CE92B82-86F3-9DAE-CCB0-A8B46E3F36BF}"/>
              </a:ext>
            </a:extLst>
          </p:cNvPr>
          <p:cNvGraphicFramePr>
            <a:graphicFrameLocks noChangeAspect="1"/>
          </p:cNvGraphicFramePr>
          <p:nvPr>
            <p:custDataLst>
              <p:tags r:id="rId1"/>
            </p:custDataLst>
            <p:extLst>
              <p:ext uri="{D42A27DB-BD31-4B8C-83A1-F6EECF244321}">
                <p14:modId xmlns:p14="http://schemas.microsoft.com/office/powerpoint/2010/main" val="31603587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ECE92B82-86F3-9DAE-CCB0-A8B46E3F36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2E3E6EA-111F-56AA-553A-86DC36436039}"/>
              </a:ext>
            </a:extLst>
          </p:cNvPr>
          <p:cNvSpPr>
            <a:spLocks noGrp="1"/>
          </p:cNvSpPr>
          <p:nvPr>
            <p:ph type="title" idx="4294967295"/>
          </p:nvPr>
        </p:nvSpPr>
        <p:spPr>
          <a:xfrm>
            <a:off x="842400" y="873127"/>
            <a:ext cx="7715250" cy="947775"/>
          </a:xfrm>
        </p:spPr>
        <p:txBody>
          <a:bodyPr vert="horz"/>
          <a:lstStyle/>
          <a:p>
            <a:r>
              <a:rPr lang="en-US" sz="5400"/>
              <a:t>APPENDIX</a:t>
            </a:r>
          </a:p>
        </p:txBody>
      </p:sp>
      <p:cxnSp>
        <p:nvCxnSpPr>
          <p:cNvPr id="6" name="Straight Connector 5">
            <a:extLst>
              <a:ext uri="{FF2B5EF4-FFF2-40B4-BE49-F238E27FC236}">
                <a16:creationId xmlns:a16="http://schemas.microsoft.com/office/drawing/2014/main" id="{0720BBE8-E596-B9A7-45B8-8DA2E0F1DD2F}"/>
              </a:ext>
            </a:extLst>
          </p:cNvPr>
          <p:cNvCxnSpPr>
            <a:cxnSpLocks/>
          </p:cNvCxnSpPr>
          <p:nvPr/>
        </p:nvCxnSpPr>
        <p:spPr>
          <a:xfrm>
            <a:off x="734400" y="1820902"/>
            <a:ext cx="7675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AF51A1A5-2B80-40F1-D3D8-D4F77F2ED0A3}"/>
              </a:ext>
            </a:extLst>
          </p:cNvPr>
          <p:cNvSpPr>
            <a:spLocks noGrp="1"/>
          </p:cNvSpPr>
          <p:nvPr>
            <p:ph type="sldNum" idx="10"/>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3461975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oogle Shape;407;p34">
            <a:extLst>
              <a:ext uri="{FF2B5EF4-FFF2-40B4-BE49-F238E27FC236}">
                <a16:creationId xmlns:a16="http://schemas.microsoft.com/office/drawing/2014/main" id="{CF342439-28D6-2B04-293F-195E3E017756}"/>
              </a:ext>
            </a:extLst>
          </p:cNvPr>
          <p:cNvSpPr txBox="1">
            <a:spLocks/>
          </p:cNvSpPr>
          <p:nvPr/>
        </p:nvSpPr>
        <p:spPr>
          <a:xfrm>
            <a:off x="735900" y="153988"/>
            <a:ext cx="7781700"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Objective: What are we trying to solve?</a:t>
            </a:r>
          </a:p>
        </p:txBody>
      </p:sp>
      <p:grpSp>
        <p:nvGrpSpPr>
          <p:cNvPr id="5" name="Group 4">
            <a:extLst>
              <a:ext uri="{FF2B5EF4-FFF2-40B4-BE49-F238E27FC236}">
                <a16:creationId xmlns:a16="http://schemas.microsoft.com/office/drawing/2014/main" id="{33F55C44-5143-5B68-91D1-0CF2EB1E4525}"/>
              </a:ext>
            </a:extLst>
          </p:cNvPr>
          <p:cNvGrpSpPr/>
          <p:nvPr/>
        </p:nvGrpSpPr>
        <p:grpSpPr>
          <a:xfrm>
            <a:off x="454586" y="1204031"/>
            <a:ext cx="8689414" cy="3478061"/>
            <a:chOff x="454586" y="1287677"/>
            <a:chExt cx="8689414" cy="3478061"/>
          </a:xfrm>
        </p:grpSpPr>
        <p:sp>
          <p:nvSpPr>
            <p:cNvPr id="7" name="Freeform 5"/>
            <p:cNvSpPr>
              <a:spLocks/>
            </p:cNvSpPr>
            <p:nvPr/>
          </p:nvSpPr>
          <p:spPr bwMode="auto">
            <a:xfrm>
              <a:off x="454586" y="4408606"/>
              <a:ext cx="3867651" cy="357132"/>
            </a:xfrm>
            <a:custGeom>
              <a:avLst/>
              <a:gdLst>
                <a:gd name="T0" fmla="*/ 1520 w 1520"/>
                <a:gd name="T1" fmla="*/ 414 h 414"/>
                <a:gd name="T2" fmla="*/ 280 w 1520"/>
                <a:gd name="T3" fmla="*/ 414 h 414"/>
                <a:gd name="T4" fmla="*/ 0 w 1520"/>
                <a:gd name="T5" fmla="*/ 0 h 414"/>
                <a:gd name="T6" fmla="*/ 1247 w 1520"/>
                <a:gd name="T7" fmla="*/ 0 h 414"/>
                <a:gd name="T8" fmla="*/ 1520 w 1520"/>
                <a:gd name="T9" fmla="*/ 414 h 414"/>
                <a:gd name="connsiteX0" fmla="*/ 13595 w 13595"/>
                <a:gd name="connsiteY0" fmla="*/ 10000 h 10000"/>
                <a:gd name="connsiteX1" fmla="*/ 0 w 13595"/>
                <a:gd name="connsiteY1" fmla="*/ 10000 h 10000"/>
                <a:gd name="connsiteX2" fmla="*/ 3595 w 13595"/>
                <a:gd name="connsiteY2" fmla="*/ 0 h 10000"/>
                <a:gd name="connsiteX3" fmla="*/ 11799 w 13595"/>
                <a:gd name="connsiteY3" fmla="*/ 0 h 10000"/>
                <a:gd name="connsiteX4" fmla="*/ 13595 w 13595"/>
                <a:gd name="connsiteY4" fmla="*/ 10000 h 10000"/>
                <a:gd name="connsiteX0" fmla="*/ 48270 w 48270"/>
                <a:gd name="connsiteY0" fmla="*/ 10000 h 10000"/>
                <a:gd name="connsiteX1" fmla="*/ 34675 w 48270"/>
                <a:gd name="connsiteY1" fmla="*/ 10000 h 10000"/>
                <a:gd name="connsiteX2" fmla="*/ 0 w 48270"/>
                <a:gd name="connsiteY2" fmla="*/ 194 h 10000"/>
                <a:gd name="connsiteX3" fmla="*/ 46474 w 48270"/>
                <a:gd name="connsiteY3" fmla="*/ 0 h 10000"/>
                <a:gd name="connsiteX4" fmla="*/ 48270 w 48270"/>
                <a:gd name="connsiteY4" fmla="*/ 10000 h 10000"/>
                <a:gd name="connsiteX0" fmla="*/ 48856 w 48856"/>
                <a:gd name="connsiteY0" fmla="*/ 10000 h 10000"/>
                <a:gd name="connsiteX1" fmla="*/ 0 w 48856"/>
                <a:gd name="connsiteY1" fmla="*/ 9806 h 10000"/>
                <a:gd name="connsiteX2" fmla="*/ 586 w 48856"/>
                <a:gd name="connsiteY2" fmla="*/ 194 h 10000"/>
                <a:gd name="connsiteX3" fmla="*/ 47060 w 48856"/>
                <a:gd name="connsiteY3" fmla="*/ 0 h 10000"/>
                <a:gd name="connsiteX4" fmla="*/ 48856 w 48856"/>
                <a:gd name="connsiteY4" fmla="*/ 10000 h 10000"/>
                <a:gd name="connsiteX0" fmla="*/ 48856 w 48856"/>
                <a:gd name="connsiteY0" fmla="*/ 10000 h 10000"/>
                <a:gd name="connsiteX1" fmla="*/ 0 w 48856"/>
                <a:gd name="connsiteY1" fmla="*/ 9806 h 10000"/>
                <a:gd name="connsiteX2" fmla="*/ 501 w 48856"/>
                <a:gd name="connsiteY2" fmla="*/ 610 h 10000"/>
                <a:gd name="connsiteX3" fmla="*/ 47060 w 48856"/>
                <a:gd name="connsiteY3" fmla="*/ 0 h 10000"/>
                <a:gd name="connsiteX4" fmla="*/ 48856 w 48856"/>
                <a:gd name="connsiteY4" fmla="*/ 10000 h 10000"/>
                <a:gd name="connsiteX0" fmla="*/ 48414 w 48414"/>
                <a:gd name="connsiteY0" fmla="*/ 10000 h 10000"/>
                <a:gd name="connsiteX1" fmla="*/ 40 w 48414"/>
                <a:gd name="connsiteY1" fmla="*/ 9806 h 10000"/>
                <a:gd name="connsiteX2" fmla="*/ 59 w 48414"/>
                <a:gd name="connsiteY2" fmla="*/ 610 h 10000"/>
                <a:gd name="connsiteX3" fmla="*/ 46618 w 48414"/>
                <a:gd name="connsiteY3" fmla="*/ 0 h 10000"/>
                <a:gd name="connsiteX4" fmla="*/ 48414 w 48414"/>
                <a:gd name="connsiteY4" fmla="*/ 10000 h 10000"/>
                <a:gd name="connsiteX0" fmla="*/ 48449 w 48449"/>
                <a:gd name="connsiteY0" fmla="*/ 10000 h 10000"/>
                <a:gd name="connsiteX1" fmla="*/ 75 w 48449"/>
                <a:gd name="connsiteY1" fmla="*/ 9806 h 10000"/>
                <a:gd name="connsiteX2" fmla="*/ 94 w 48449"/>
                <a:gd name="connsiteY2" fmla="*/ 610 h 10000"/>
                <a:gd name="connsiteX3" fmla="*/ 46653 w 48449"/>
                <a:gd name="connsiteY3" fmla="*/ 0 h 10000"/>
                <a:gd name="connsiteX4" fmla="*/ 48449 w 48449"/>
                <a:gd name="connsiteY4" fmla="*/ 10000 h 10000"/>
                <a:gd name="connsiteX0" fmla="*/ 48378 w 48378"/>
                <a:gd name="connsiteY0" fmla="*/ 10000 h 10000"/>
                <a:gd name="connsiteX1" fmla="*/ 4 w 48378"/>
                <a:gd name="connsiteY1" fmla="*/ 9806 h 10000"/>
                <a:gd name="connsiteX2" fmla="*/ 23 w 48378"/>
                <a:gd name="connsiteY2" fmla="*/ 610 h 10000"/>
                <a:gd name="connsiteX3" fmla="*/ 46582 w 48378"/>
                <a:gd name="connsiteY3" fmla="*/ 0 h 10000"/>
                <a:gd name="connsiteX4" fmla="*/ 48378 w 48378"/>
                <a:gd name="connsiteY4" fmla="*/ 10000 h 10000"/>
                <a:gd name="connsiteX0" fmla="*/ 48375 w 48375"/>
                <a:gd name="connsiteY0" fmla="*/ 10000 h 10000"/>
                <a:gd name="connsiteX1" fmla="*/ 1 w 48375"/>
                <a:gd name="connsiteY1" fmla="*/ 9806 h 10000"/>
                <a:gd name="connsiteX2" fmla="*/ 20 w 48375"/>
                <a:gd name="connsiteY2" fmla="*/ 610 h 10000"/>
                <a:gd name="connsiteX3" fmla="*/ 46579 w 48375"/>
                <a:gd name="connsiteY3" fmla="*/ 0 h 10000"/>
                <a:gd name="connsiteX4" fmla="*/ 48375 w 4837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75" h="10000">
                  <a:moveTo>
                    <a:pt x="48375" y="10000"/>
                  </a:moveTo>
                  <a:lnTo>
                    <a:pt x="1" y="9806"/>
                  </a:lnTo>
                  <a:cubicBezTo>
                    <a:pt x="-2" y="6236"/>
                    <a:pt x="14" y="3648"/>
                    <a:pt x="20" y="610"/>
                  </a:cubicBezTo>
                  <a:lnTo>
                    <a:pt x="46579" y="0"/>
                  </a:lnTo>
                  <a:lnTo>
                    <a:pt x="48375" y="10000"/>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9" name="Freeform 7"/>
            <p:cNvSpPr>
              <a:spLocks/>
            </p:cNvSpPr>
            <p:nvPr/>
          </p:nvSpPr>
          <p:spPr bwMode="auto">
            <a:xfrm>
              <a:off x="4091487" y="3930705"/>
              <a:ext cx="1311209" cy="357132"/>
            </a:xfrm>
            <a:custGeom>
              <a:avLst/>
              <a:gdLst>
                <a:gd name="T0" fmla="*/ 1520 w 1520"/>
                <a:gd name="T1" fmla="*/ 414 h 414"/>
                <a:gd name="T2" fmla="*/ 273 w 1520"/>
                <a:gd name="T3" fmla="*/ 414 h 414"/>
                <a:gd name="T4" fmla="*/ 0 w 1520"/>
                <a:gd name="T5" fmla="*/ 0 h 414"/>
                <a:gd name="T6" fmla="*/ 1240 w 1520"/>
                <a:gd name="T7" fmla="*/ 0 h 414"/>
                <a:gd name="T8" fmla="*/ 1520 w 1520"/>
                <a:gd name="T9" fmla="*/ 414 h 414"/>
              </a:gdLst>
              <a:ahLst/>
              <a:cxnLst>
                <a:cxn ang="0">
                  <a:pos x="T0" y="T1"/>
                </a:cxn>
                <a:cxn ang="0">
                  <a:pos x="T2" y="T3"/>
                </a:cxn>
                <a:cxn ang="0">
                  <a:pos x="T4" y="T5"/>
                </a:cxn>
                <a:cxn ang="0">
                  <a:pos x="T6" y="T7"/>
                </a:cxn>
                <a:cxn ang="0">
                  <a:pos x="T8" y="T9"/>
                </a:cxn>
              </a:cxnLst>
              <a:rect l="0" t="0" r="r" b="b"/>
              <a:pathLst>
                <a:path w="1520" h="414">
                  <a:moveTo>
                    <a:pt x="1520" y="414"/>
                  </a:moveTo>
                  <a:lnTo>
                    <a:pt x="273" y="414"/>
                  </a:lnTo>
                  <a:lnTo>
                    <a:pt x="0" y="0"/>
                  </a:lnTo>
                  <a:lnTo>
                    <a:pt x="1240" y="0"/>
                  </a:lnTo>
                  <a:lnTo>
                    <a:pt x="1520" y="41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10" name="Freeform 8"/>
            <p:cNvSpPr>
              <a:spLocks/>
            </p:cNvSpPr>
            <p:nvPr/>
          </p:nvSpPr>
          <p:spPr bwMode="auto">
            <a:xfrm>
              <a:off x="4091487" y="3930705"/>
              <a:ext cx="235500" cy="835033"/>
            </a:xfrm>
            <a:custGeom>
              <a:avLst/>
              <a:gdLst>
                <a:gd name="T0" fmla="*/ 273 w 273"/>
                <a:gd name="T1" fmla="*/ 968 h 968"/>
                <a:gd name="T2" fmla="*/ 273 w 273"/>
                <a:gd name="T3" fmla="*/ 414 h 968"/>
                <a:gd name="T4" fmla="*/ 0 w 273"/>
                <a:gd name="T5" fmla="*/ 0 h 968"/>
                <a:gd name="T6" fmla="*/ 0 w 273"/>
                <a:gd name="T7" fmla="*/ 554 h 968"/>
                <a:gd name="T8" fmla="*/ 273 w 273"/>
                <a:gd name="T9" fmla="*/ 968 h 968"/>
              </a:gdLst>
              <a:ahLst/>
              <a:cxnLst>
                <a:cxn ang="0">
                  <a:pos x="T0" y="T1"/>
                </a:cxn>
                <a:cxn ang="0">
                  <a:pos x="T2" y="T3"/>
                </a:cxn>
                <a:cxn ang="0">
                  <a:pos x="T4" y="T5"/>
                </a:cxn>
                <a:cxn ang="0">
                  <a:pos x="T6" y="T7"/>
                </a:cxn>
                <a:cxn ang="0">
                  <a:pos x="T8" y="T9"/>
                </a:cxn>
              </a:cxnLst>
              <a:rect l="0" t="0" r="r" b="b"/>
              <a:pathLst>
                <a:path w="273" h="968">
                  <a:moveTo>
                    <a:pt x="273" y="968"/>
                  </a:moveTo>
                  <a:lnTo>
                    <a:pt x="273" y="414"/>
                  </a:lnTo>
                  <a:lnTo>
                    <a:pt x="0" y="0"/>
                  </a:lnTo>
                  <a:lnTo>
                    <a:pt x="0" y="554"/>
                  </a:lnTo>
                  <a:lnTo>
                    <a:pt x="273" y="968"/>
                  </a:lnTo>
                  <a:close/>
                </a:path>
              </a:pathLst>
            </a:custGeom>
            <a:solidFill>
              <a:srgbClr val="7C7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11" name="Freeform 9"/>
            <p:cNvSpPr>
              <a:spLocks/>
            </p:cNvSpPr>
            <p:nvPr/>
          </p:nvSpPr>
          <p:spPr bwMode="auto">
            <a:xfrm>
              <a:off x="5161158" y="3453666"/>
              <a:ext cx="1316385" cy="356269"/>
            </a:xfrm>
            <a:custGeom>
              <a:avLst/>
              <a:gdLst>
                <a:gd name="T0" fmla="*/ 1526 w 1526"/>
                <a:gd name="T1" fmla="*/ 413 h 413"/>
                <a:gd name="T2" fmla="*/ 280 w 1526"/>
                <a:gd name="T3" fmla="*/ 413 h 413"/>
                <a:gd name="T4" fmla="*/ 0 w 1526"/>
                <a:gd name="T5" fmla="*/ 0 h 413"/>
                <a:gd name="T6" fmla="*/ 1246 w 1526"/>
                <a:gd name="T7" fmla="*/ 0 h 413"/>
                <a:gd name="T8" fmla="*/ 1526 w 1526"/>
                <a:gd name="T9" fmla="*/ 413 h 413"/>
              </a:gdLst>
              <a:ahLst/>
              <a:cxnLst>
                <a:cxn ang="0">
                  <a:pos x="T0" y="T1"/>
                </a:cxn>
                <a:cxn ang="0">
                  <a:pos x="T2" y="T3"/>
                </a:cxn>
                <a:cxn ang="0">
                  <a:pos x="T4" y="T5"/>
                </a:cxn>
                <a:cxn ang="0">
                  <a:pos x="T6" y="T7"/>
                </a:cxn>
                <a:cxn ang="0">
                  <a:pos x="T8" y="T9"/>
                </a:cxn>
              </a:cxnLst>
              <a:rect l="0" t="0" r="r" b="b"/>
              <a:pathLst>
                <a:path w="1526" h="413">
                  <a:moveTo>
                    <a:pt x="1526" y="413"/>
                  </a:moveTo>
                  <a:lnTo>
                    <a:pt x="280" y="413"/>
                  </a:lnTo>
                  <a:lnTo>
                    <a:pt x="0" y="0"/>
                  </a:lnTo>
                  <a:lnTo>
                    <a:pt x="1246" y="0"/>
                  </a:lnTo>
                  <a:lnTo>
                    <a:pt x="1526" y="413"/>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12" name="Freeform 10"/>
            <p:cNvSpPr>
              <a:spLocks/>
            </p:cNvSpPr>
            <p:nvPr/>
          </p:nvSpPr>
          <p:spPr bwMode="auto">
            <a:xfrm>
              <a:off x="5161157" y="3453666"/>
              <a:ext cx="241539" cy="834170"/>
            </a:xfrm>
            <a:custGeom>
              <a:avLst/>
              <a:gdLst>
                <a:gd name="T0" fmla="*/ 280 w 280"/>
                <a:gd name="T1" fmla="*/ 967 h 967"/>
                <a:gd name="T2" fmla="*/ 280 w 280"/>
                <a:gd name="T3" fmla="*/ 413 h 967"/>
                <a:gd name="T4" fmla="*/ 0 w 280"/>
                <a:gd name="T5" fmla="*/ 0 h 967"/>
                <a:gd name="T6" fmla="*/ 0 w 280"/>
                <a:gd name="T7" fmla="*/ 553 h 967"/>
                <a:gd name="T8" fmla="*/ 280 w 280"/>
                <a:gd name="T9" fmla="*/ 967 h 967"/>
              </a:gdLst>
              <a:ahLst/>
              <a:cxnLst>
                <a:cxn ang="0">
                  <a:pos x="T0" y="T1"/>
                </a:cxn>
                <a:cxn ang="0">
                  <a:pos x="T2" y="T3"/>
                </a:cxn>
                <a:cxn ang="0">
                  <a:pos x="T4" y="T5"/>
                </a:cxn>
                <a:cxn ang="0">
                  <a:pos x="T6" y="T7"/>
                </a:cxn>
                <a:cxn ang="0">
                  <a:pos x="T8" y="T9"/>
                </a:cxn>
              </a:cxnLst>
              <a:rect l="0" t="0" r="r" b="b"/>
              <a:pathLst>
                <a:path w="280" h="967">
                  <a:moveTo>
                    <a:pt x="280" y="967"/>
                  </a:moveTo>
                  <a:lnTo>
                    <a:pt x="280" y="413"/>
                  </a:lnTo>
                  <a:lnTo>
                    <a:pt x="0" y="0"/>
                  </a:lnTo>
                  <a:lnTo>
                    <a:pt x="0" y="553"/>
                  </a:lnTo>
                  <a:lnTo>
                    <a:pt x="280" y="967"/>
                  </a:lnTo>
                  <a:close/>
                </a:path>
              </a:pathLst>
            </a:custGeom>
            <a:solidFill>
              <a:srgbClr val="7C7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13" name="Freeform 11"/>
            <p:cNvSpPr>
              <a:spLocks/>
            </p:cNvSpPr>
            <p:nvPr/>
          </p:nvSpPr>
          <p:spPr bwMode="auto">
            <a:xfrm>
              <a:off x="6236004" y="2975765"/>
              <a:ext cx="1311209" cy="357132"/>
            </a:xfrm>
            <a:custGeom>
              <a:avLst/>
              <a:gdLst>
                <a:gd name="T0" fmla="*/ 1520 w 1520"/>
                <a:gd name="T1" fmla="*/ 414 h 414"/>
                <a:gd name="T2" fmla="*/ 280 w 1520"/>
                <a:gd name="T3" fmla="*/ 414 h 414"/>
                <a:gd name="T4" fmla="*/ 0 w 1520"/>
                <a:gd name="T5" fmla="*/ 0 h 414"/>
                <a:gd name="T6" fmla="*/ 1247 w 1520"/>
                <a:gd name="T7" fmla="*/ 0 h 414"/>
                <a:gd name="T8" fmla="*/ 1520 w 1520"/>
                <a:gd name="T9" fmla="*/ 414 h 414"/>
              </a:gdLst>
              <a:ahLst/>
              <a:cxnLst>
                <a:cxn ang="0">
                  <a:pos x="T0" y="T1"/>
                </a:cxn>
                <a:cxn ang="0">
                  <a:pos x="T2" y="T3"/>
                </a:cxn>
                <a:cxn ang="0">
                  <a:pos x="T4" y="T5"/>
                </a:cxn>
                <a:cxn ang="0">
                  <a:pos x="T6" y="T7"/>
                </a:cxn>
                <a:cxn ang="0">
                  <a:pos x="T8" y="T9"/>
                </a:cxn>
              </a:cxnLst>
              <a:rect l="0" t="0" r="r" b="b"/>
              <a:pathLst>
                <a:path w="1520" h="414">
                  <a:moveTo>
                    <a:pt x="1520" y="414"/>
                  </a:moveTo>
                  <a:lnTo>
                    <a:pt x="280" y="414"/>
                  </a:lnTo>
                  <a:lnTo>
                    <a:pt x="0" y="0"/>
                  </a:lnTo>
                  <a:lnTo>
                    <a:pt x="1247" y="0"/>
                  </a:lnTo>
                  <a:lnTo>
                    <a:pt x="1520" y="414"/>
                  </a:ln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14" name="Freeform 12"/>
            <p:cNvSpPr>
              <a:spLocks/>
            </p:cNvSpPr>
            <p:nvPr/>
          </p:nvSpPr>
          <p:spPr bwMode="auto">
            <a:xfrm>
              <a:off x="6236004" y="2975765"/>
              <a:ext cx="241539" cy="834170"/>
            </a:xfrm>
            <a:custGeom>
              <a:avLst/>
              <a:gdLst>
                <a:gd name="T0" fmla="*/ 280 w 280"/>
                <a:gd name="T1" fmla="*/ 967 h 967"/>
                <a:gd name="T2" fmla="*/ 280 w 280"/>
                <a:gd name="T3" fmla="*/ 414 h 967"/>
                <a:gd name="T4" fmla="*/ 0 w 280"/>
                <a:gd name="T5" fmla="*/ 0 h 967"/>
                <a:gd name="T6" fmla="*/ 0 w 280"/>
                <a:gd name="T7" fmla="*/ 554 h 967"/>
                <a:gd name="T8" fmla="*/ 280 w 280"/>
                <a:gd name="T9" fmla="*/ 967 h 967"/>
              </a:gdLst>
              <a:ahLst/>
              <a:cxnLst>
                <a:cxn ang="0">
                  <a:pos x="T0" y="T1"/>
                </a:cxn>
                <a:cxn ang="0">
                  <a:pos x="T2" y="T3"/>
                </a:cxn>
                <a:cxn ang="0">
                  <a:pos x="T4" y="T5"/>
                </a:cxn>
                <a:cxn ang="0">
                  <a:pos x="T6" y="T7"/>
                </a:cxn>
                <a:cxn ang="0">
                  <a:pos x="T8" y="T9"/>
                </a:cxn>
              </a:cxnLst>
              <a:rect l="0" t="0" r="r" b="b"/>
              <a:pathLst>
                <a:path w="280" h="967">
                  <a:moveTo>
                    <a:pt x="280" y="967"/>
                  </a:moveTo>
                  <a:lnTo>
                    <a:pt x="280" y="414"/>
                  </a:lnTo>
                  <a:lnTo>
                    <a:pt x="0" y="0"/>
                  </a:lnTo>
                  <a:lnTo>
                    <a:pt x="0" y="554"/>
                  </a:lnTo>
                  <a:lnTo>
                    <a:pt x="280" y="967"/>
                  </a:lnTo>
                  <a:close/>
                </a:path>
              </a:pathLst>
            </a:custGeom>
            <a:solidFill>
              <a:srgbClr val="7C7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0" name="Freeform 19"/>
            <p:cNvSpPr>
              <a:spLocks/>
            </p:cNvSpPr>
            <p:nvPr/>
          </p:nvSpPr>
          <p:spPr bwMode="auto">
            <a:xfrm>
              <a:off x="7311713" y="2497864"/>
              <a:ext cx="235500" cy="835033"/>
            </a:xfrm>
            <a:custGeom>
              <a:avLst/>
              <a:gdLst>
                <a:gd name="T0" fmla="*/ 273 w 273"/>
                <a:gd name="T1" fmla="*/ 968 h 968"/>
                <a:gd name="T2" fmla="*/ 273 w 273"/>
                <a:gd name="T3" fmla="*/ 414 h 968"/>
                <a:gd name="T4" fmla="*/ 0 w 273"/>
                <a:gd name="T5" fmla="*/ 0 h 968"/>
                <a:gd name="T6" fmla="*/ 0 w 273"/>
                <a:gd name="T7" fmla="*/ 554 h 968"/>
                <a:gd name="T8" fmla="*/ 273 w 273"/>
                <a:gd name="T9" fmla="*/ 968 h 968"/>
              </a:gdLst>
              <a:ahLst/>
              <a:cxnLst>
                <a:cxn ang="0">
                  <a:pos x="T0" y="T1"/>
                </a:cxn>
                <a:cxn ang="0">
                  <a:pos x="T2" y="T3"/>
                </a:cxn>
                <a:cxn ang="0">
                  <a:pos x="T4" y="T5"/>
                </a:cxn>
                <a:cxn ang="0">
                  <a:pos x="T6" y="T7"/>
                </a:cxn>
                <a:cxn ang="0">
                  <a:pos x="T8" y="T9"/>
                </a:cxn>
              </a:cxnLst>
              <a:rect l="0" t="0" r="r" b="b"/>
              <a:pathLst>
                <a:path w="273" h="968">
                  <a:moveTo>
                    <a:pt x="273" y="968"/>
                  </a:moveTo>
                  <a:lnTo>
                    <a:pt x="273" y="414"/>
                  </a:lnTo>
                  <a:lnTo>
                    <a:pt x="0" y="0"/>
                  </a:lnTo>
                  <a:lnTo>
                    <a:pt x="0" y="554"/>
                  </a:lnTo>
                  <a:lnTo>
                    <a:pt x="273" y="968"/>
                  </a:lnTo>
                  <a:close/>
                </a:path>
              </a:pathLst>
            </a:custGeom>
            <a:solidFill>
              <a:srgbClr val="7C7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grpSp>
          <p:nvGrpSpPr>
            <p:cNvPr id="33" name="Group 32"/>
            <p:cNvGrpSpPr/>
            <p:nvPr/>
          </p:nvGrpSpPr>
          <p:grpSpPr>
            <a:xfrm>
              <a:off x="4350288" y="2878278"/>
              <a:ext cx="793628" cy="1265486"/>
              <a:chOff x="14500231" y="8396527"/>
              <a:chExt cx="1807738" cy="2882556"/>
            </a:xfrm>
            <a:solidFill>
              <a:schemeClr val="accent2"/>
            </a:solidFill>
          </p:grpSpPr>
          <p:sp>
            <p:nvSpPr>
              <p:cNvPr id="16" name="Freeform 15"/>
              <p:cNvSpPr>
                <a:spLocks/>
              </p:cNvSpPr>
              <p:nvPr/>
            </p:nvSpPr>
            <p:spPr bwMode="auto">
              <a:xfrm>
                <a:off x="15101500" y="11121888"/>
                <a:ext cx="603234" cy="157195"/>
              </a:xfrm>
              <a:custGeom>
                <a:avLst/>
                <a:gdLst>
                  <a:gd name="T0" fmla="*/ 307 w 307"/>
                  <a:gd name="T1" fmla="*/ 80 h 80"/>
                  <a:gd name="T2" fmla="*/ 54 w 307"/>
                  <a:gd name="T3" fmla="*/ 80 h 80"/>
                  <a:gd name="T4" fmla="*/ 0 w 307"/>
                  <a:gd name="T5" fmla="*/ 0 h 80"/>
                  <a:gd name="T6" fmla="*/ 247 w 307"/>
                  <a:gd name="T7" fmla="*/ 0 h 80"/>
                  <a:gd name="T8" fmla="*/ 307 w 307"/>
                  <a:gd name="T9" fmla="*/ 80 h 80"/>
                </a:gdLst>
                <a:ahLst/>
                <a:cxnLst>
                  <a:cxn ang="0">
                    <a:pos x="T0" y="T1"/>
                  </a:cxn>
                  <a:cxn ang="0">
                    <a:pos x="T2" y="T3"/>
                  </a:cxn>
                  <a:cxn ang="0">
                    <a:pos x="T4" y="T5"/>
                  </a:cxn>
                  <a:cxn ang="0">
                    <a:pos x="T6" y="T7"/>
                  </a:cxn>
                  <a:cxn ang="0">
                    <a:pos x="T8" y="T9"/>
                  </a:cxn>
                </a:cxnLst>
                <a:rect l="0" t="0" r="r" b="b"/>
                <a:pathLst>
                  <a:path w="307" h="80">
                    <a:moveTo>
                      <a:pt x="307" y="80"/>
                    </a:moveTo>
                    <a:lnTo>
                      <a:pt x="54" y="80"/>
                    </a:lnTo>
                    <a:lnTo>
                      <a:pt x="0" y="0"/>
                    </a:lnTo>
                    <a:lnTo>
                      <a:pt x="247" y="0"/>
                    </a:lnTo>
                    <a:lnTo>
                      <a:pt x="307"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5" name="Oval 24"/>
              <p:cNvSpPr>
                <a:spLocks noChangeArrowheads="1"/>
              </p:cNvSpPr>
              <p:nvPr/>
            </p:nvSpPr>
            <p:spPr bwMode="auto">
              <a:xfrm>
                <a:off x="14500231" y="8396527"/>
                <a:ext cx="1807738" cy="17959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7" name="Freeform 26"/>
              <p:cNvSpPr>
                <a:spLocks/>
              </p:cNvSpPr>
              <p:nvPr/>
            </p:nvSpPr>
            <p:spPr bwMode="auto">
              <a:xfrm>
                <a:off x="15390345" y="9836822"/>
                <a:ext cx="25544" cy="1363663"/>
              </a:xfrm>
              <a:custGeom>
                <a:avLst/>
                <a:gdLst>
                  <a:gd name="T0" fmla="*/ 1 w 2"/>
                  <a:gd name="T1" fmla="*/ 104 h 104"/>
                  <a:gd name="T2" fmla="*/ 0 w 2"/>
                  <a:gd name="T3" fmla="*/ 102 h 104"/>
                  <a:gd name="T4" fmla="*/ 0 w 2"/>
                  <a:gd name="T5" fmla="*/ 1 h 104"/>
                  <a:gd name="T6" fmla="*/ 1 w 2"/>
                  <a:gd name="T7" fmla="*/ 0 h 104"/>
                  <a:gd name="T8" fmla="*/ 2 w 2"/>
                  <a:gd name="T9" fmla="*/ 1 h 104"/>
                  <a:gd name="T10" fmla="*/ 2 w 2"/>
                  <a:gd name="T11" fmla="*/ 102 h 104"/>
                  <a:gd name="T12" fmla="*/ 1 w 2"/>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 h="104">
                    <a:moveTo>
                      <a:pt x="1" y="104"/>
                    </a:moveTo>
                    <a:cubicBezTo>
                      <a:pt x="0" y="104"/>
                      <a:pt x="0" y="103"/>
                      <a:pt x="0" y="102"/>
                    </a:cubicBezTo>
                    <a:cubicBezTo>
                      <a:pt x="0" y="1"/>
                      <a:pt x="0" y="1"/>
                      <a:pt x="0" y="1"/>
                    </a:cubicBezTo>
                    <a:cubicBezTo>
                      <a:pt x="0" y="1"/>
                      <a:pt x="0" y="0"/>
                      <a:pt x="1" y="0"/>
                    </a:cubicBezTo>
                    <a:cubicBezTo>
                      <a:pt x="2" y="0"/>
                      <a:pt x="2" y="1"/>
                      <a:pt x="2" y="1"/>
                    </a:cubicBezTo>
                    <a:cubicBezTo>
                      <a:pt x="2" y="102"/>
                      <a:pt x="2" y="102"/>
                      <a:pt x="2" y="102"/>
                    </a:cubicBezTo>
                    <a:cubicBezTo>
                      <a:pt x="2" y="103"/>
                      <a:pt x="2" y="104"/>
                      <a:pt x="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grpSp>
        <p:grpSp>
          <p:nvGrpSpPr>
            <p:cNvPr id="35" name="Group 34"/>
            <p:cNvGrpSpPr/>
            <p:nvPr/>
          </p:nvGrpSpPr>
          <p:grpSpPr>
            <a:xfrm>
              <a:off x="5433320" y="2352043"/>
              <a:ext cx="787588" cy="1283602"/>
              <a:chOff x="19398808" y="6180082"/>
              <a:chExt cx="1793983" cy="2923821"/>
            </a:xfrm>
            <a:solidFill>
              <a:schemeClr val="accent4"/>
            </a:solidFill>
          </p:grpSpPr>
          <p:sp>
            <p:nvSpPr>
              <p:cNvPr id="18" name="Freeform 17"/>
              <p:cNvSpPr>
                <a:spLocks/>
              </p:cNvSpPr>
              <p:nvPr/>
            </p:nvSpPr>
            <p:spPr bwMode="auto">
              <a:xfrm>
                <a:off x="19988288" y="8946708"/>
                <a:ext cx="601269" cy="157195"/>
              </a:xfrm>
              <a:custGeom>
                <a:avLst/>
                <a:gdLst>
                  <a:gd name="T0" fmla="*/ 306 w 306"/>
                  <a:gd name="T1" fmla="*/ 80 h 80"/>
                  <a:gd name="T2" fmla="*/ 60 w 306"/>
                  <a:gd name="T3" fmla="*/ 80 h 80"/>
                  <a:gd name="T4" fmla="*/ 0 w 306"/>
                  <a:gd name="T5" fmla="*/ 0 h 80"/>
                  <a:gd name="T6" fmla="*/ 253 w 306"/>
                  <a:gd name="T7" fmla="*/ 0 h 80"/>
                  <a:gd name="T8" fmla="*/ 306 w 306"/>
                  <a:gd name="T9" fmla="*/ 80 h 80"/>
                </a:gdLst>
                <a:ahLst/>
                <a:cxnLst>
                  <a:cxn ang="0">
                    <a:pos x="T0" y="T1"/>
                  </a:cxn>
                  <a:cxn ang="0">
                    <a:pos x="T2" y="T3"/>
                  </a:cxn>
                  <a:cxn ang="0">
                    <a:pos x="T4" y="T5"/>
                  </a:cxn>
                  <a:cxn ang="0">
                    <a:pos x="T6" y="T7"/>
                  </a:cxn>
                  <a:cxn ang="0">
                    <a:pos x="T8" y="T9"/>
                  </a:cxn>
                </a:cxnLst>
                <a:rect l="0" t="0" r="r" b="b"/>
                <a:pathLst>
                  <a:path w="306" h="80">
                    <a:moveTo>
                      <a:pt x="306" y="80"/>
                    </a:moveTo>
                    <a:lnTo>
                      <a:pt x="60" y="80"/>
                    </a:lnTo>
                    <a:lnTo>
                      <a:pt x="0" y="0"/>
                    </a:lnTo>
                    <a:lnTo>
                      <a:pt x="253" y="0"/>
                    </a:lnTo>
                    <a:lnTo>
                      <a:pt x="30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4" name="Oval 23"/>
              <p:cNvSpPr>
                <a:spLocks noChangeArrowheads="1"/>
              </p:cNvSpPr>
              <p:nvPr/>
            </p:nvSpPr>
            <p:spPr bwMode="auto">
              <a:xfrm>
                <a:off x="19398808" y="6180082"/>
                <a:ext cx="1793983" cy="17959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9" name="Freeform 28"/>
              <p:cNvSpPr>
                <a:spLocks/>
              </p:cNvSpPr>
              <p:nvPr/>
            </p:nvSpPr>
            <p:spPr bwMode="auto">
              <a:xfrm>
                <a:off x="20275168" y="7687185"/>
                <a:ext cx="39299" cy="1363663"/>
              </a:xfrm>
              <a:custGeom>
                <a:avLst/>
                <a:gdLst>
                  <a:gd name="T0" fmla="*/ 1 w 3"/>
                  <a:gd name="T1" fmla="*/ 104 h 104"/>
                  <a:gd name="T2" fmla="*/ 0 w 3"/>
                  <a:gd name="T3" fmla="*/ 103 h 104"/>
                  <a:gd name="T4" fmla="*/ 0 w 3"/>
                  <a:gd name="T5" fmla="*/ 2 h 104"/>
                  <a:gd name="T6" fmla="*/ 1 w 3"/>
                  <a:gd name="T7" fmla="*/ 0 h 104"/>
                  <a:gd name="T8" fmla="*/ 3 w 3"/>
                  <a:gd name="T9" fmla="*/ 2 h 104"/>
                  <a:gd name="T10" fmla="*/ 3 w 3"/>
                  <a:gd name="T11" fmla="*/ 103 h 104"/>
                  <a:gd name="T12" fmla="*/ 1 w 3"/>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3" h="104">
                    <a:moveTo>
                      <a:pt x="1" y="104"/>
                    </a:moveTo>
                    <a:cubicBezTo>
                      <a:pt x="0" y="104"/>
                      <a:pt x="0" y="103"/>
                      <a:pt x="0" y="103"/>
                    </a:cubicBezTo>
                    <a:cubicBezTo>
                      <a:pt x="0" y="2"/>
                      <a:pt x="0" y="2"/>
                      <a:pt x="0" y="2"/>
                    </a:cubicBezTo>
                    <a:cubicBezTo>
                      <a:pt x="0" y="1"/>
                      <a:pt x="0" y="0"/>
                      <a:pt x="1" y="0"/>
                    </a:cubicBezTo>
                    <a:cubicBezTo>
                      <a:pt x="2" y="0"/>
                      <a:pt x="3" y="1"/>
                      <a:pt x="3" y="2"/>
                    </a:cubicBezTo>
                    <a:cubicBezTo>
                      <a:pt x="3" y="103"/>
                      <a:pt x="3" y="103"/>
                      <a:pt x="3" y="103"/>
                    </a:cubicBezTo>
                    <a:cubicBezTo>
                      <a:pt x="3" y="103"/>
                      <a:pt x="2" y="104"/>
                      <a:pt x="1"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grpSp>
        <p:grpSp>
          <p:nvGrpSpPr>
            <p:cNvPr id="32" name="Group 31"/>
            <p:cNvGrpSpPr/>
            <p:nvPr/>
          </p:nvGrpSpPr>
          <p:grpSpPr>
            <a:xfrm>
              <a:off x="3274570" y="3361344"/>
              <a:ext cx="793627" cy="1260307"/>
              <a:chOff x="12049959" y="9496889"/>
              <a:chExt cx="1807738" cy="2870767"/>
            </a:xfrm>
            <a:solidFill>
              <a:schemeClr val="accent1"/>
            </a:solidFill>
          </p:grpSpPr>
          <p:sp>
            <p:nvSpPr>
              <p:cNvPr id="15" name="Freeform 14"/>
              <p:cNvSpPr>
                <a:spLocks/>
              </p:cNvSpPr>
              <p:nvPr/>
            </p:nvSpPr>
            <p:spPr bwMode="auto">
              <a:xfrm>
                <a:off x="12653194" y="12196707"/>
                <a:ext cx="601269" cy="170949"/>
              </a:xfrm>
              <a:custGeom>
                <a:avLst/>
                <a:gdLst>
                  <a:gd name="T0" fmla="*/ 306 w 306"/>
                  <a:gd name="T1" fmla="*/ 87 h 87"/>
                  <a:gd name="T2" fmla="*/ 60 w 306"/>
                  <a:gd name="T3" fmla="*/ 87 h 87"/>
                  <a:gd name="T4" fmla="*/ 0 w 306"/>
                  <a:gd name="T5" fmla="*/ 0 h 87"/>
                  <a:gd name="T6" fmla="*/ 253 w 306"/>
                  <a:gd name="T7" fmla="*/ 0 h 87"/>
                  <a:gd name="T8" fmla="*/ 306 w 306"/>
                  <a:gd name="T9" fmla="*/ 87 h 87"/>
                </a:gdLst>
                <a:ahLst/>
                <a:cxnLst>
                  <a:cxn ang="0">
                    <a:pos x="T0" y="T1"/>
                  </a:cxn>
                  <a:cxn ang="0">
                    <a:pos x="T2" y="T3"/>
                  </a:cxn>
                  <a:cxn ang="0">
                    <a:pos x="T4" y="T5"/>
                  </a:cxn>
                  <a:cxn ang="0">
                    <a:pos x="T6" y="T7"/>
                  </a:cxn>
                  <a:cxn ang="0">
                    <a:pos x="T8" y="T9"/>
                  </a:cxn>
                </a:cxnLst>
                <a:rect l="0" t="0" r="r" b="b"/>
                <a:pathLst>
                  <a:path w="306" h="87">
                    <a:moveTo>
                      <a:pt x="306" y="87"/>
                    </a:moveTo>
                    <a:lnTo>
                      <a:pt x="60" y="87"/>
                    </a:lnTo>
                    <a:lnTo>
                      <a:pt x="0" y="0"/>
                    </a:lnTo>
                    <a:lnTo>
                      <a:pt x="253" y="0"/>
                    </a:lnTo>
                    <a:lnTo>
                      <a:pt x="306"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3" name="Oval 22"/>
              <p:cNvSpPr>
                <a:spLocks noChangeArrowheads="1"/>
              </p:cNvSpPr>
              <p:nvPr/>
            </p:nvSpPr>
            <p:spPr bwMode="auto">
              <a:xfrm>
                <a:off x="12049959" y="9496889"/>
                <a:ext cx="1807738" cy="18097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6" name="Freeform 25"/>
              <p:cNvSpPr>
                <a:spLocks/>
              </p:cNvSpPr>
              <p:nvPr/>
            </p:nvSpPr>
            <p:spPr bwMode="auto">
              <a:xfrm>
                <a:off x="12914529" y="10950940"/>
                <a:ext cx="39299" cy="1351874"/>
              </a:xfrm>
              <a:custGeom>
                <a:avLst/>
                <a:gdLst>
                  <a:gd name="T0" fmla="*/ 1 w 3"/>
                  <a:gd name="T1" fmla="*/ 103 h 103"/>
                  <a:gd name="T2" fmla="*/ 0 w 3"/>
                  <a:gd name="T3" fmla="*/ 102 h 103"/>
                  <a:gd name="T4" fmla="*/ 0 w 3"/>
                  <a:gd name="T5" fmla="*/ 1 h 103"/>
                  <a:gd name="T6" fmla="*/ 1 w 3"/>
                  <a:gd name="T7" fmla="*/ 0 h 103"/>
                  <a:gd name="T8" fmla="*/ 3 w 3"/>
                  <a:gd name="T9" fmla="*/ 1 h 103"/>
                  <a:gd name="T10" fmla="*/ 3 w 3"/>
                  <a:gd name="T11" fmla="*/ 102 h 103"/>
                  <a:gd name="T12" fmla="*/ 1 w 3"/>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3" h="103">
                    <a:moveTo>
                      <a:pt x="1" y="103"/>
                    </a:moveTo>
                    <a:cubicBezTo>
                      <a:pt x="1" y="103"/>
                      <a:pt x="0" y="102"/>
                      <a:pt x="0" y="102"/>
                    </a:cubicBezTo>
                    <a:cubicBezTo>
                      <a:pt x="0" y="1"/>
                      <a:pt x="0" y="1"/>
                      <a:pt x="0" y="1"/>
                    </a:cubicBezTo>
                    <a:cubicBezTo>
                      <a:pt x="0" y="0"/>
                      <a:pt x="1" y="0"/>
                      <a:pt x="1" y="0"/>
                    </a:cubicBezTo>
                    <a:cubicBezTo>
                      <a:pt x="2" y="0"/>
                      <a:pt x="3" y="0"/>
                      <a:pt x="3" y="1"/>
                    </a:cubicBezTo>
                    <a:cubicBezTo>
                      <a:pt x="3" y="102"/>
                      <a:pt x="3" y="102"/>
                      <a:pt x="3" y="102"/>
                    </a:cubicBezTo>
                    <a:cubicBezTo>
                      <a:pt x="3" y="102"/>
                      <a:pt x="2" y="103"/>
                      <a:pt x="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grpSp>
        <p:grpSp>
          <p:nvGrpSpPr>
            <p:cNvPr id="34" name="Group 33"/>
            <p:cNvGrpSpPr/>
            <p:nvPr/>
          </p:nvGrpSpPr>
          <p:grpSpPr>
            <a:xfrm>
              <a:off x="6474515" y="1849572"/>
              <a:ext cx="787587" cy="1272388"/>
              <a:chOff x="16948537" y="7294199"/>
              <a:chExt cx="1793983" cy="2898277"/>
            </a:xfrm>
            <a:solidFill>
              <a:schemeClr val="accent3"/>
            </a:solidFill>
          </p:grpSpPr>
          <p:sp>
            <p:nvSpPr>
              <p:cNvPr id="17" name="Freeform 16"/>
              <p:cNvSpPr>
                <a:spLocks/>
              </p:cNvSpPr>
              <p:nvPr/>
            </p:nvSpPr>
            <p:spPr bwMode="auto">
              <a:xfrm>
                <a:off x="17551771" y="10035281"/>
                <a:ext cx="589480" cy="157195"/>
              </a:xfrm>
              <a:custGeom>
                <a:avLst/>
                <a:gdLst>
                  <a:gd name="T0" fmla="*/ 300 w 300"/>
                  <a:gd name="T1" fmla="*/ 80 h 80"/>
                  <a:gd name="T2" fmla="*/ 53 w 300"/>
                  <a:gd name="T3" fmla="*/ 80 h 80"/>
                  <a:gd name="T4" fmla="*/ 0 w 300"/>
                  <a:gd name="T5" fmla="*/ 0 h 80"/>
                  <a:gd name="T6" fmla="*/ 246 w 300"/>
                  <a:gd name="T7" fmla="*/ 0 h 80"/>
                  <a:gd name="T8" fmla="*/ 300 w 300"/>
                  <a:gd name="T9" fmla="*/ 80 h 80"/>
                </a:gdLst>
                <a:ahLst/>
                <a:cxnLst>
                  <a:cxn ang="0">
                    <a:pos x="T0" y="T1"/>
                  </a:cxn>
                  <a:cxn ang="0">
                    <a:pos x="T2" y="T3"/>
                  </a:cxn>
                  <a:cxn ang="0">
                    <a:pos x="T4" y="T5"/>
                  </a:cxn>
                  <a:cxn ang="0">
                    <a:pos x="T6" y="T7"/>
                  </a:cxn>
                  <a:cxn ang="0">
                    <a:pos x="T8" y="T9"/>
                  </a:cxn>
                </a:cxnLst>
                <a:rect l="0" t="0" r="r" b="b"/>
                <a:pathLst>
                  <a:path w="300" h="80">
                    <a:moveTo>
                      <a:pt x="300" y="80"/>
                    </a:moveTo>
                    <a:lnTo>
                      <a:pt x="53" y="80"/>
                    </a:lnTo>
                    <a:lnTo>
                      <a:pt x="0" y="0"/>
                    </a:lnTo>
                    <a:lnTo>
                      <a:pt x="246" y="0"/>
                    </a:lnTo>
                    <a:lnTo>
                      <a:pt x="30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2" name="Oval 21"/>
              <p:cNvSpPr>
                <a:spLocks noChangeArrowheads="1"/>
              </p:cNvSpPr>
              <p:nvPr/>
            </p:nvSpPr>
            <p:spPr bwMode="auto">
              <a:xfrm>
                <a:off x="16948537" y="7294199"/>
                <a:ext cx="1793983" cy="17959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8" name="Freeform 27"/>
              <p:cNvSpPr>
                <a:spLocks/>
              </p:cNvSpPr>
              <p:nvPr/>
            </p:nvSpPr>
            <p:spPr bwMode="auto">
              <a:xfrm>
                <a:off x="17826862" y="8789513"/>
                <a:ext cx="39299" cy="1363663"/>
              </a:xfrm>
              <a:custGeom>
                <a:avLst/>
                <a:gdLst>
                  <a:gd name="T0" fmla="*/ 2 w 3"/>
                  <a:gd name="T1" fmla="*/ 104 h 104"/>
                  <a:gd name="T2" fmla="*/ 0 w 3"/>
                  <a:gd name="T3" fmla="*/ 103 h 104"/>
                  <a:gd name="T4" fmla="*/ 0 w 3"/>
                  <a:gd name="T5" fmla="*/ 2 h 104"/>
                  <a:gd name="T6" fmla="*/ 2 w 3"/>
                  <a:gd name="T7" fmla="*/ 0 h 104"/>
                  <a:gd name="T8" fmla="*/ 3 w 3"/>
                  <a:gd name="T9" fmla="*/ 2 h 104"/>
                  <a:gd name="T10" fmla="*/ 3 w 3"/>
                  <a:gd name="T11" fmla="*/ 103 h 104"/>
                  <a:gd name="T12" fmla="*/ 2 w 3"/>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3" h="104">
                    <a:moveTo>
                      <a:pt x="2" y="104"/>
                    </a:moveTo>
                    <a:cubicBezTo>
                      <a:pt x="1" y="104"/>
                      <a:pt x="0" y="103"/>
                      <a:pt x="0" y="103"/>
                    </a:cubicBezTo>
                    <a:cubicBezTo>
                      <a:pt x="0" y="2"/>
                      <a:pt x="0" y="2"/>
                      <a:pt x="0" y="2"/>
                    </a:cubicBezTo>
                    <a:cubicBezTo>
                      <a:pt x="0" y="1"/>
                      <a:pt x="1" y="0"/>
                      <a:pt x="2" y="0"/>
                    </a:cubicBezTo>
                    <a:cubicBezTo>
                      <a:pt x="2" y="0"/>
                      <a:pt x="3" y="1"/>
                      <a:pt x="3" y="2"/>
                    </a:cubicBezTo>
                    <a:cubicBezTo>
                      <a:pt x="3" y="103"/>
                      <a:pt x="3" y="103"/>
                      <a:pt x="3" y="103"/>
                    </a:cubicBezTo>
                    <a:cubicBezTo>
                      <a:pt x="3" y="103"/>
                      <a:pt x="2" y="104"/>
                      <a:pt x="2"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grpSp>
        <p:pic>
          <p:nvPicPr>
            <p:cNvPr id="73" name="Graphic 72">
              <a:extLst>
                <a:ext uri="{FF2B5EF4-FFF2-40B4-BE49-F238E27FC236}">
                  <a16:creationId xmlns:a16="http://schemas.microsoft.com/office/drawing/2014/main" id="{E2587364-05B4-6D36-FA2C-C20B9ECB792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410004" y="3493270"/>
              <a:ext cx="532246" cy="532246"/>
            </a:xfrm>
            <a:prstGeom prst="rect">
              <a:avLst/>
            </a:prstGeom>
            <a:effectLst>
              <a:outerShdw blurRad="63500" sx="102000" sy="102000" algn="ctr" rotWithShape="0">
                <a:prstClr val="black">
                  <a:alpha val="40000"/>
                </a:prstClr>
              </a:outerShdw>
            </a:effectLst>
          </p:spPr>
        </p:pic>
        <p:pic>
          <p:nvPicPr>
            <p:cNvPr id="77" name="Graphic 76" descr="Research with solid fill">
              <a:extLst>
                <a:ext uri="{FF2B5EF4-FFF2-40B4-BE49-F238E27FC236}">
                  <a16:creationId xmlns:a16="http://schemas.microsoft.com/office/drawing/2014/main" id="{F8091E5C-CD73-9563-9692-141B9B6616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457789" y="2993852"/>
              <a:ext cx="572735" cy="528148"/>
            </a:xfrm>
            <a:prstGeom prst="rect">
              <a:avLst/>
            </a:prstGeom>
            <a:effectLst>
              <a:outerShdw blurRad="63500" sx="102000" sy="102000" algn="ctr" rotWithShape="0">
                <a:prstClr val="black">
                  <a:alpha val="40000"/>
                </a:prstClr>
              </a:outerShdw>
            </a:effectLst>
          </p:spPr>
        </p:pic>
        <p:pic>
          <p:nvPicPr>
            <p:cNvPr id="79" name="Graphic 78">
              <a:extLst>
                <a:ext uri="{FF2B5EF4-FFF2-40B4-BE49-F238E27FC236}">
                  <a16:creationId xmlns:a16="http://schemas.microsoft.com/office/drawing/2014/main" id="{186FA772-F5BF-457B-7D4F-29B537ED7AA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548642" y="2452446"/>
              <a:ext cx="578765" cy="578765"/>
            </a:xfrm>
            <a:prstGeom prst="rect">
              <a:avLst/>
            </a:prstGeom>
            <a:effectLst>
              <a:outerShdw blurRad="63500" sx="102000" sy="102000" algn="ctr" rotWithShape="0">
                <a:prstClr val="black">
                  <a:alpha val="40000"/>
                </a:prstClr>
              </a:outerShdw>
            </a:effectLst>
          </p:spPr>
        </p:pic>
        <p:pic>
          <p:nvPicPr>
            <p:cNvPr id="87" name="Graphic 86">
              <a:extLst>
                <a:ext uri="{FF2B5EF4-FFF2-40B4-BE49-F238E27FC236}">
                  <a16:creationId xmlns:a16="http://schemas.microsoft.com/office/drawing/2014/main" id="{0403B330-657A-CB51-5B48-43EBF186A58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600437" y="1969348"/>
              <a:ext cx="534173" cy="534173"/>
            </a:xfrm>
            <a:prstGeom prst="rect">
              <a:avLst/>
            </a:prstGeom>
            <a:effectLst>
              <a:outerShdw blurRad="63500" sx="102000" sy="102000" algn="ctr" rotWithShape="0">
                <a:prstClr val="black">
                  <a:alpha val="40000"/>
                </a:prstClr>
              </a:outerShdw>
            </a:effectLst>
          </p:spPr>
        </p:pic>
        <p:sp>
          <p:nvSpPr>
            <p:cNvPr id="92" name="TextBox 91">
              <a:extLst>
                <a:ext uri="{FF2B5EF4-FFF2-40B4-BE49-F238E27FC236}">
                  <a16:creationId xmlns:a16="http://schemas.microsoft.com/office/drawing/2014/main" id="{85ADDC03-0249-4716-8E6C-3239942F6AB0}"/>
                </a:ext>
              </a:extLst>
            </p:cNvPr>
            <p:cNvSpPr txBox="1"/>
            <p:nvPr/>
          </p:nvSpPr>
          <p:spPr>
            <a:xfrm>
              <a:off x="847247" y="3549988"/>
              <a:ext cx="2404033" cy="461665"/>
            </a:xfrm>
            <a:prstGeom prst="rect">
              <a:avLst/>
            </a:prstGeom>
            <a:noFill/>
          </p:spPr>
          <p:txBody>
            <a:bodyPr wrap="square" rtlCol="0">
              <a:spAutoFit/>
            </a:bodyPr>
            <a:lstStyle/>
            <a:p>
              <a:pPr algn="r"/>
              <a:r>
                <a:rPr lang="en-US" sz="1200">
                  <a:latin typeface="Montserrat" panose="00000500000000000000" pitchFamily="2" charset="0"/>
                </a:rPr>
                <a:t>Understand Employee’s Behavior</a:t>
              </a:r>
            </a:p>
          </p:txBody>
        </p:sp>
        <p:sp>
          <p:nvSpPr>
            <p:cNvPr id="93" name="TextBox 92">
              <a:extLst>
                <a:ext uri="{FF2B5EF4-FFF2-40B4-BE49-F238E27FC236}">
                  <a16:creationId xmlns:a16="http://schemas.microsoft.com/office/drawing/2014/main" id="{3164F2F0-B672-D0C1-0CA6-835B8FAC7BE2}"/>
                </a:ext>
              </a:extLst>
            </p:cNvPr>
            <p:cNvSpPr txBox="1"/>
            <p:nvPr/>
          </p:nvSpPr>
          <p:spPr>
            <a:xfrm>
              <a:off x="1974487" y="2881261"/>
              <a:ext cx="2473550" cy="461665"/>
            </a:xfrm>
            <a:prstGeom prst="rect">
              <a:avLst/>
            </a:prstGeom>
            <a:noFill/>
          </p:spPr>
          <p:txBody>
            <a:bodyPr wrap="square" rtlCol="0">
              <a:spAutoFit/>
            </a:bodyPr>
            <a:lstStyle/>
            <a:p>
              <a:pPr algn="r"/>
              <a:r>
                <a:rPr lang="en-US" sz="1200">
                  <a:latin typeface="Montserrat" panose="00000500000000000000" pitchFamily="2" charset="0"/>
                </a:rPr>
                <a:t>Identifying Productivity and Preference Factors</a:t>
              </a:r>
            </a:p>
          </p:txBody>
        </p:sp>
        <p:sp>
          <p:nvSpPr>
            <p:cNvPr id="94" name="TextBox 93">
              <a:extLst>
                <a:ext uri="{FF2B5EF4-FFF2-40B4-BE49-F238E27FC236}">
                  <a16:creationId xmlns:a16="http://schemas.microsoft.com/office/drawing/2014/main" id="{EA23BF5C-3046-C995-A82D-C4A3EB5129E0}"/>
                </a:ext>
              </a:extLst>
            </p:cNvPr>
            <p:cNvSpPr txBox="1"/>
            <p:nvPr/>
          </p:nvSpPr>
          <p:spPr>
            <a:xfrm>
              <a:off x="3090847" y="2356817"/>
              <a:ext cx="2473550" cy="276999"/>
            </a:xfrm>
            <a:prstGeom prst="rect">
              <a:avLst/>
            </a:prstGeom>
            <a:noFill/>
          </p:spPr>
          <p:txBody>
            <a:bodyPr wrap="square" rtlCol="0">
              <a:spAutoFit/>
            </a:bodyPr>
            <a:lstStyle/>
            <a:p>
              <a:pPr algn="r"/>
              <a:r>
                <a:rPr lang="en-US" sz="1200">
                  <a:latin typeface="Montserrat" panose="00000500000000000000" pitchFamily="2" charset="0"/>
                </a:rPr>
                <a:t>Modeling for More Insights</a:t>
              </a:r>
            </a:p>
          </p:txBody>
        </p:sp>
        <p:sp>
          <p:nvSpPr>
            <p:cNvPr id="95" name="TextBox 94">
              <a:extLst>
                <a:ext uri="{FF2B5EF4-FFF2-40B4-BE49-F238E27FC236}">
                  <a16:creationId xmlns:a16="http://schemas.microsoft.com/office/drawing/2014/main" id="{EBC77BBF-0397-EAC0-4ACB-CCC0EBC8B2AF}"/>
                </a:ext>
              </a:extLst>
            </p:cNvPr>
            <p:cNvSpPr txBox="1"/>
            <p:nvPr/>
          </p:nvSpPr>
          <p:spPr>
            <a:xfrm>
              <a:off x="4063483" y="1829993"/>
              <a:ext cx="2473550" cy="276999"/>
            </a:xfrm>
            <a:prstGeom prst="rect">
              <a:avLst/>
            </a:prstGeom>
            <a:noFill/>
          </p:spPr>
          <p:txBody>
            <a:bodyPr wrap="square" rtlCol="0">
              <a:spAutoFit/>
            </a:bodyPr>
            <a:lstStyle/>
            <a:p>
              <a:pPr algn="r"/>
              <a:r>
                <a:rPr lang="en-US" sz="1200">
                  <a:latin typeface="Montserrat" panose="00000500000000000000" pitchFamily="2" charset="0"/>
                </a:rPr>
                <a:t>Rule-Based Segmentation </a:t>
              </a:r>
            </a:p>
          </p:txBody>
        </p:sp>
        <p:sp>
          <p:nvSpPr>
            <p:cNvPr id="96" name="TextBox 95">
              <a:extLst>
                <a:ext uri="{FF2B5EF4-FFF2-40B4-BE49-F238E27FC236}">
                  <a16:creationId xmlns:a16="http://schemas.microsoft.com/office/drawing/2014/main" id="{F9724923-E93D-3D54-5493-7472CFCAC2C1}"/>
                </a:ext>
              </a:extLst>
            </p:cNvPr>
            <p:cNvSpPr txBox="1"/>
            <p:nvPr/>
          </p:nvSpPr>
          <p:spPr>
            <a:xfrm>
              <a:off x="5692111" y="1287677"/>
              <a:ext cx="2193675" cy="461665"/>
            </a:xfrm>
            <a:prstGeom prst="rect">
              <a:avLst/>
            </a:prstGeom>
            <a:noFill/>
          </p:spPr>
          <p:txBody>
            <a:bodyPr wrap="square" rtlCol="0">
              <a:spAutoFit/>
            </a:bodyPr>
            <a:lstStyle/>
            <a:p>
              <a:pPr algn="r"/>
              <a:r>
                <a:rPr lang="en-US" sz="1200">
                  <a:latin typeface="Montserrat" panose="00000500000000000000" pitchFamily="2" charset="0"/>
                </a:rPr>
                <a:t>Recommendations and Deployment</a:t>
              </a:r>
            </a:p>
          </p:txBody>
        </p:sp>
        <p:sp>
          <p:nvSpPr>
            <p:cNvPr id="99" name="Freeform: Shape 98">
              <a:extLst>
                <a:ext uri="{FF2B5EF4-FFF2-40B4-BE49-F238E27FC236}">
                  <a16:creationId xmlns:a16="http://schemas.microsoft.com/office/drawing/2014/main" id="{98CCF092-B105-2151-4763-8583AF20202C}"/>
                </a:ext>
              </a:extLst>
            </p:cNvPr>
            <p:cNvSpPr/>
            <p:nvPr/>
          </p:nvSpPr>
          <p:spPr>
            <a:xfrm>
              <a:off x="7305633" y="2484051"/>
              <a:ext cx="1838367" cy="364057"/>
            </a:xfrm>
            <a:custGeom>
              <a:avLst/>
              <a:gdLst>
                <a:gd name="connsiteX0" fmla="*/ 0 w 1838367"/>
                <a:gd name="connsiteY0" fmla="*/ 0 h 364057"/>
                <a:gd name="connsiteX1" fmla="*/ 1315240 w 1838367"/>
                <a:gd name="connsiteY1" fmla="*/ 0 h 364057"/>
                <a:gd name="connsiteX2" fmla="*/ 1318554 w 1838367"/>
                <a:gd name="connsiteY2" fmla="*/ 0 h 364057"/>
                <a:gd name="connsiteX3" fmla="*/ 1366765 w 1838367"/>
                <a:gd name="connsiteY3" fmla="*/ 0 h 364057"/>
                <a:gd name="connsiteX4" fmla="*/ 1388460 w 1838367"/>
                <a:gd name="connsiteY4" fmla="*/ 0 h 364057"/>
                <a:gd name="connsiteX5" fmla="*/ 1838367 w 1838367"/>
                <a:gd name="connsiteY5" fmla="*/ 0 h 364057"/>
                <a:gd name="connsiteX6" fmla="*/ 1838367 w 1838367"/>
                <a:gd name="connsiteY6" fmla="*/ 364057 h 364057"/>
                <a:gd name="connsiteX7" fmla="*/ 1386713 w 1838367"/>
                <a:gd name="connsiteY7" fmla="*/ 364057 h 364057"/>
                <a:gd name="connsiteX8" fmla="*/ 1318554 w 1838367"/>
                <a:gd name="connsiteY8" fmla="*/ 364057 h 364057"/>
                <a:gd name="connsiteX9" fmla="*/ 1007967 w 1838367"/>
                <a:gd name="connsiteY9" fmla="*/ 364057 h 364057"/>
                <a:gd name="connsiteX10" fmla="*/ 239269 w 1838367"/>
                <a:gd name="connsiteY10" fmla="*/ 364057 h 364057"/>
                <a:gd name="connsiteX11" fmla="*/ 0 w 1838367"/>
                <a:gd name="connsiteY11" fmla="*/ 0 h 3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8367" h="364057">
                  <a:moveTo>
                    <a:pt x="0" y="0"/>
                  </a:moveTo>
                  <a:cubicBezTo>
                    <a:pt x="867787" y="0"/>
                    <a:pt x="1193208" y="0"/>
                    <a:pt x="1315240" y="0"/>
                  </a:cubicBezTo>
                  <a:lnTo>
                    <a:pt x="1318554" y="0"/>
                  </a:lnTo>
                  <a:lnTo>
                    <a:pt x="1366765" y="0"/>
                  </a:lnTo>
                  <a:lnTo>
                    <a:pt x="1388460" y="0"/>
                  </a:lnTo>
                  <a:lnTo>
                    <a:pt x="1838367" y="0"/>
                  </a:lnTo>
                  <a:lnTo>
                    <a:pt x="1838367" y="364057"/>
                  </a:lnTo>
                  <a:lnTo>
                    <a:pt x="1386713" y="364057"/>
                  </a:lnTo>
                  <a:lnTo>
                    <a:pt x="1318554" y="364057"/>
                  </a:lnTo>
                  <a:lnTo>
                    <a:pt x="1007967" y="364057"/>
                  </a:lnTo>
                  <a:cubicBezTo>
                    <a:pt x="239269" y="364057"/>
                    <a:pt x="239269" y="364057"/>
                    <a:pt x="239269" y="364057"/>
                  </a:cubicBezTo>
                  <a:cubicBezTo>
                    <a:pt x="0" y="0"/>
                    <a:pt x="0" y="0"/>
                    <a:pt x="0" y="0"/>
                  </a:cubicBezTo>
                  <a:close/>
                </a:path>
              </a:pathLst>
            </a:cu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0" name="Group 99">
              <a:extLst>
                <a:ext uri="{FF2B5EF4-FFF2-40B4-BE49-F238E27FC236}">
                  <a16:creationId xmlns:a16="http://schemas.microsoft.com/office/drawing/2014/main" id="{5B195DCD-9388-2CCC-13C2-A21940096716}"/>
                </a:ext>
              </a:extLst>
            </p:cNvPr>
            <p:cNvGrpSpPr/>
            <p:nvPr/>
          </p:nvGrpSpPr>
          <p:grpSpPr>
            <a:xfrm>
              <a:off x="7820680" y="1390774"/>
              <a:ext cx="792765" cy="1288778"/>
              <a:chOff x="7570515" y="1422150"/>
              <a:chExt cx="792765" cy="1288778"/>
            </a:xfrm>
          </p:grpSpPr>
          <p:grpSp>
            <p:nvGrpSpPr>
              <p:cNvPr id="36" name="Group 35"/>
              <p:cNvGrpSpPr/>
              <p:nvPr/>
            </p:nvGrpSpPr>
            <p:grpSpPr>
              <a:xfrm>
                <a:off x="7570515" y="1422150"/>
                <a:ext cx="792765" cy="1288778"/>
                <a:chOff x="21835325" y="5079720"/>
                <a:chExt cx="1805773" cy="2935610"/>
              </a:xfrm>
              <a:solidFill>
                <a:schemeClr val="accent5"/>
              </a:solidFill>
            </p:grpSpPr>
            <p:sp>
              <p:nvSpPr>
                <p:cNvPr id="19" name="Freeform 18"/>
                <p:cNvSpPr>
                  <a:spLocks/>
                </p:cNvSpPr>
                <p:nvPr/>
              </p:nvSpPr>
              <p:spPr bwMode="auto">
                <a:xfrm>
                  <a:off x="22436595" y="7858135"/>
                  <a:ext cx="603234" cy="157195"/>
                </a:xfrm>
                <a:custGeom>
                  <a:avLst/>
                  <a:gdLst>
                    <a:gd name="T0" fmla="*/ 307 w 307"/>
                    <a:gd name="T1" fmla="*/ 80 h 80"/>
                    <a:gd name="T2" fmla="*/ 53 w 307"/>
                    <a:gd name="T3" fmla="*/ 80 h 80"/>
                    <a:gd name="T4" fmla="*/ 0 w 307"/>
                    <a:gd name="T5" fmla="*/ 0 h 80"/>
                    <a:gd name="T6" fmla="*/ 247 w 307"/>
                    <a:gd name="T7" fmla="*/ 0 h 80"/>
                    <a:gd name="T8" fmla="*/ 307 w 307"/>
                    <a:gd name="T9" fmla="*/ 80 h 80"/>
                  </a:gdLst>
                  <a:ahLst/>
                  <a:cxnLst>
                    <a:cxn ang="0">
                      <a:pos x="T0" y="T1"/>
                    </a:cxn>
                    <a:cxn ang="0">
                      <a:pos x="T2" y="T3"/>
                    </a:cxn>
                    <a:cxn ang="0">
                      <a:pos x="T4" y="T5"/>
                    </a:cxn>
                    <a:cxn ang="0">
                      <a:pos x="T6" y="T7"/>
                    </a:cxn>
                    <a:cxn ang="0">
                      <a:pos x="T8" y="T9"/>
                    </a:cxn>
                  </a:cxnLst>
                  <a:rect l="0" t="0" r="r" b="b"/>
                  <a:pathLst>
                    <a:path w="307" h="80">
                      <a:moveTo>
                        <a:pt x="307" y="80"/>
                      </a:moveTo>
                      <a:lnTo>
                        <a:pt x="53" y="80"/>
                      </a:lnTo>
                      <a:lnTo>
                        <a:pt x="0" y="0"/>
                      </a:lnTo>
                      <a:lnTo>
                        <a:pt x="247" y="0"/>
                      </a:lnTo>
                      <a:lnTo>
                        <a:pt x="307"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30" name="Freeform 29"/>
                <p:cNvSpPr>
                  <a:spLocks/>
                </p:cNvSpPr>
                <p:nvPr/>
              </p:nvSpPr>
              <p:spPr bwMode="auto">
                <a:xfrm>
                  <a:off x="22725440" y="6612368"/>
                  <a:ext cx="25544" cy="1351874"/>
                </a:xfrm>
                <a:custGeom>
                  <a:avLst/>
                  <a:gdLst>
                    <a:gd name="T0" fmla="*/ 1 w 2"/>
                    <a:gd name="T1" fmla="*/ 103 h 103"/>
                    <a:gd name="T2" fmla="*/ 0 w 2"/>
                    <a:gd name="T3" fmla="*/ 102 h 103"/>
                    <a:gd name="T4" fmla="*/ 0 w 2"/>
                    <a:gd name="T5" fmla="*/ 1 h 103"/>
                    <a:gd name="T6" fmla="*/ 1 w 2"/>
                    <a:gd name="T7" fmla="*/ 0 h 103"/>
                    <a:gd name="T8" fmla="*/ 2 w 2"/>
                    <a:gd name="T9" fmla="*/ 1 h 103"/>
                    <a:gd name="T10" fmla="*/ 2 w 2"/>
                    <a:gd name="T11" fmla="*/ 102 h 103"/>
                    <a:gd name="T12" fmla="*/ 1 w 2"/>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2" h="103">
                      <a:moveTo>
                        <a:pt x="1" y="103"/>
                      </a:moveTo>
                      <a:cubicBezTo>
                        <a:pt x="0" y="103"/>
                        <a:pt x="0" y="103"/>
                        <a:pt x="0" y="102"/>
                      </a:cubicBezTo>
                      <a:cubicBezTo>
                        <a:pt x="0" y="1"/>
                        <a:pt x="0" y="1"/>
                        <a:pt x="0" y="1"/>
                      </a:cubicBezTo>
                      <a:cubicBezTo>
                        <a:pt x="0" y="0"/>
                        <a:pt x="0" y="0"/>
                        <a:pt x="1" y="0"/>
                      </a:cubicBezTo>
                      <a:cubicBezTo>
                        <a:pt x="2" y="0"/>
                        <a:pt x="2" y="0"/>
                        <a:pt x="2" y="1"/>
                      </a:cubicBezTo>
                      <a:cubicBezTo>
                        <a:pt x="2" y="102"/>
                        <a:pt x="2" y="102"/>
                        <a:pt x="2" y="102"/>
                      </a:cubicBezTo>
                      <a:cubicBezTo>
                        <a:pt x="2" y="103"/>
                        <a:pt x="2" y="103"/>
                        <a:pt x="1"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sp>
              <p:nvSpPr>
                <p:cNvPr id="21" name="Oval 20"/>
                <p:cNvSpPr>
                  <a:spLocks noChangeArrowheads="1"/>
                </p:cNvSpPr>
                <p:nvPr/>
              </p:nvSpPr>
              <p:spPr bwMode="auto">
                <a:xfrm>
                  <a:off x="21835325" y="5079720"/>
                  <a:ext cx="1805773" cy="17959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0881" tIns="15440" rIns="30881" bIns="15440" numCol="1" anchor="t" anchorCtr="0" compatLnSpc="1">
                  <a:prstTxWarp prst="textNoShape">
                    <a:avLst/>
                  </a:prstTxWarp>
                </a:bodyPr>
                <a:lstStyle/>
                <a:p>
                  <a:pPr defTabSz="617644"/>
                  <a:endParaRPr lang="en-US" sz="1216">
                    <a:solidFill>
                      <a:srgbClr val="FFFFFF"/>
                    </a:solidFill>
                    <a:latin typeface="Lato" panose="020F0502020204030203" pitchFamily="34" charset="0"/>
                  </a:endParaRPr>
                </a:p>
              </p:txBody>
            </p:sp>
          </p:grpSp>
          <p:pic>
            <p:nvPicPr>
              <p:cNvPr id="81" name="Graphic 80" descr="Target Audience with solid fill">
                <a:extLst>
                  <a:ext uri="{FF2B5EF4-FFF2-40B4-BE49-F238E27FC236}">
                    <a16:creationId xmlns:a16="http://schemas.microsoft.com/office/drawing/2014/main" id="{DA7E71FB-77A7-F430-250C-695EF711274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692993" y="1557444"/>
                <a:ext cx="536595" cy="536595"/>
              </a:xfrm>
              <a:prstGeom prst="rect">
                <a:avLst/>
              </a:prstGeom>
              <a:effectLst>
                <a:outerShdw blurRad="63500" sx="102000" sy="102000" algn="ctr" rotWithShape="0">
                  <a:prstClr val="black">
                    <a:alpha val="40000"/>
                  </a:prstClr>
                </a:outerShdw>
              </a:effectLst>
            </p:spPr>
          </p:pic>
        </p:grpSp>
      </p:grpSp>
      <p:sp>
        <p:nvSpPr>
          <p:cNvPr id="2" name="Slide Number Placeholder 1">
            <a:extLst>
              <a:ext uri="{FF2B5EF4-FFF2-40B4-BE49-F238E27FC236}">
                <a16:creationId xmlns:a16="http://schemas.microsoft.com/office/drawing/2014/main" id="{CCB91BC1-6C96-4F30-C36C-F5CEDA0A70D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28</a:t>
            </a:fld>
            <a:endParaRPr lang="en"/>
          </a:p>
        </p:txBody>
      </p:sp>
      <p:grpSp>
        <p:nvGrpSpPr>
          <p:cNvPr id="6" name="Group 5">
            <a:extLst>
              <a:ext uri="{FF2B5EF4-FFF2-40B4-BE49-F238E27FC236}">
                <a16:creationId xmlns:a16="http://schemas.microsoft.com/office/drawing/2014/main" id="{861DB80D-3D27-363D-E4EF-A5FE778F8C8E}"/>
              </a:ext>
            </a:extLst>
          </p:cNvPr>
          <p:cNvGrpSpPr/>
          <p:nvPr/>
        </p:nvGrpSpPr>
        <p:grpSpPr>
          <a:xfrm>
            <a:off x="198273" y="831947"/>
            <a:ext cx="2363738" cy="1828800"/>
            <a:chOff x="128231" y="695785"/>
            <a:chExt cx="2363738" cy="1828800"/>
          </a:xfrm>
        </p:grpSpPr>
        <p:sp>
          <p:nvSpPr>
            <p:cNvPr id="3" name="TextBox 2">
              <a:extLst>
                <a:ext uri="{FF2B5EF4-FFF2-40B4-BE49-F238E27FC236}">
                  <a16:creationId xmlns:a16="http://schemas.microsoft.com/office/drawing/2014/main" id="{33B92440-91EE-CE10-4C69-298D6F42CB77}"/>
                </a:ext>
              </a:extLst>
            </p:cNvPr>
            <p:cNvSpPr txBox="1"/>
            <p:nvPr/>
          </p:nvSpPr>
          <p:spPr>
            <a:xfrm>
              <a:off x="298294" y="889209"/>
              <a:ext cx="2193675" cy="1346522"/>
            </a:xfrm>
            <a:prstGeom prst="rect">
              <a:avLst/>
            </a:prstGeom>
            <a:noFill/>
          </p:spPr>
          <p:txBody>
            <a:bodyPr wrap="square" rtlCol="0">
              <a:spAutoFit/>
            </a:bodyPr>
            <a:lstStyle/>
            <a:p>
              <a:r>
                <a:rPr lang="en-US" sz="2400">
                  <a:latin typeface="Montserrat" panose="00000500000000000000" pitchFamily="2" charset="0"/>
                </a:rPr>
                <a:t>42% </a:t>
              </a:r>
              <a:r>
                <a:rPr lang="en-US" sz="1050">
                  <a:latin typeface="Montserrat" panose="00000500000000000000" pitchFamily="2" charset="0"/>
                </a:rPr>
                <a:t>Feel More Productive at Home*</a:t>
              </a:r>
            </a:p>
            <a:p>
              <a:endParaRPr lang="en-US" sz="1200">
                <a:latin typeface="Montserrat" panose="00000500000000000000" pitchFamily="2" charset="0"/>
              </a:endParaRPr>
            </a:p>
            <a:p>
              <a:r>
                <a:rPr lang="en-US" sz="2400">
                  <a:latin typeface="Montserrat" panose="00000500000000000000" pitchFamily="2" charset="0"/>
                </a:rPr>
                <a:t>43% </a:t>
              </a:r>
              <a:r>
                <a:rPr lang="en-US" sz="1050">
                  <a:latin typeface="Montserrat" panose="00000500000000000000" pitchFamily="2" charset="0"/>
                </a:rPr>
                <a:t>Feel More Productive at Office*</a:t>
              </a:r>
              <a:endParaRPr lang="en-US" sz="1200">
                <a:latin typeface="Montserrat" panose="00000500000000000000" pitchFamily="2" charset="0"/>
              </a:endParaRPr>
            </a:p>
          </p:txBody>
        </p:sp>
        <p:sp>
          <p:nvSpPr>
            <p:cNvPr id="4" name="Oval 3">
              <a:extLst>
                <a:ext uri="{FF2B5EF4-FFF2-40B4-BE49-F238E27FC236}">
                  <a16:creationId xmlns:a16="http://schemas.microsoft.com/office/drawing/2014/main" id="{51E0384A-CE58-B42E-C59A-9F99C6DF0CE1}"/>
                </a:ext>
              </a:extLst>
            </p:cNvPr>
            <p:cNvSpPr/>
            <p:nvPr/>
          </p:nvSpPr>
          <p:spPr>
            <a:xfrm>
              <a:off x="128231" y="695785"/>
              <a:ext cx="1828800" cy="1828800"/>
            </a:xfrm>
            <a:prstGeom prst="ellipse">
              <a:avLst/>
            </a:prstGeom>
            <a:noFill/>
            <a:ln w="127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85BF0DCB-7D85-5956-4BB2-2E588151F7A1}"/>
              </a:ext>
            </a:extLst>
          </p:cNvPr>
          <p:cNvSpPr txBox="1"/>
          <p:nvPr/>
        </p:nvSpPr>
        <p:spPr>
          <a:xfrm>
            <a:off x="0" y="4939801"/>
            <a:ext cx="7675200" cy="184666"/>
          </a:xfrm>
          <a:prstGeom prst="rect">
            <a:avLst/>
          </a:prstGeom>
          <a:noFill/>
        </p:spPr>
        <p:txBody>
          <a:bodyPr wrap="square" rtlCol="0">
            <a:spAutoFit/>
          </a:bodyPr>
          <a:lstStyle/>
          <a:p>
            <a:r>
              <a:rPr lang="en-US" sz="600">
                <a:latin typeface="Montserrat" panose="00000500000000000000" pitchFamily="2" charset="0"/>
              </a:rPr>
              <a:t>*Result of Forbes research through surveys. People are split about their preferences. </a:t>
            </a:r>
            <a:r>
              <a:rPr lang="en-US" sz="600">
                <a:latin typeface="Montserrat" panose="00000500000000000000" pitchFamily="2" charset="0"/>
                <a:hlinkClick r:id="rId13"/>
              </a:rPr>
              <a:t>https://www.forbes.com/sites/tracybrower/2023/08/06/the-productivity-problem-with-remote-work</a:t>
            </a:r>
            <a:r>
              <a:rPr lang="en-US" sz="600">
                <a:latin typeface="Montserrat" panose="00000500000000000000" pitchFamily="2" charset="0"/>
              </a:rPr>
              <a:t>.</a:t>
            </a:r>
          </a:p>
        </p:txBody>
      </p:sp>
    </p:spTree>
    <p:extLst>
      <p:ext uri="{BB962C8B-B14F-4D97-AF65-F5344CB8AC3E}">
        <p14:creationId xmlns:p14="http://schemas.microsoft.com/office/powerpoint/2010/main" val="4242406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BA824-CE4F-41D0-7FCC-BEFA38395FB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BED1CC-2DFC-385A-5325-D716F6EFDA9B}"/>
              </a:ext>
            </a:extLst>
          </p:cNvPr>
          <p:cNvSpPr>
            <a:spLocks noGrp="1"/>
          </p:cNvSpPr>
          <p:nvPr>
            <p:ph type="sldNum" idx="10"/>
          </p:nvPr>
        </p:nvSpPr>
        <p:spPr/>
        <p:txBody>
          <a:bodyPr/>
          <a:lstStyle/>
          <a:p>
            <a:pPr algn="r"/>
            <a:fld id="{00000000-1234-1234-1234-123412341234}" type="slidenum">
              <a:rPr lang="en" smtClean="0"/>
              <a:pPr algn="r"/>
              <a:t>29</a:t>
            </a:fld>
            <a:endParaRPr lang="en"/>
          </a:p>
        </p:txBody>
      </p:sp>
      <p:sp>
        <p:nvSpPr>
          <p:cNvPr id="3" name="Google Shape;407;p34">
            <a:extLst>
              <a:ext uri="{FF2B5EF4-FFF2-40B4-BE49-F238E27FC236}">
                <a16:creationId xmlns:a16="http://schemas.microsoft.com/office/drawing/2014/main" id="{5EDB9B72-3FAE-2FC8-2F2C-AA6A3A1794DC}"/>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700">
                <a:solidFill>
                  <a:schemeClr val="accent2">
                    <a:lumMod val="10000"/>
                  </a:schemeClr>
                </a:solidFill>
              </a:rPr>
              <a:t>Preferred Workplace based on Culture Quotient</a:t>
            </a:r>
          </a:p>
        </p:txBody>
      </p:sp>
      <p:graphicFrame>
        <p:nvGraphicFramePr>
          <p:cNvPr id="8" name="Chart 7">
            <a:extLst>
              <a:ext uri="{FF2B5EF4-FFF2-40B4-BE49-F238E27FC236}">
                <a16:creationId xmlns:a16="http://schemas.microsoft.com/office/drawing/2014/main" id="{2A184267-8AB3-105C-92EE-0AB50ED2DF9B}"/>
              </a:ext>
            </a:extLst>
          </p:cNvPr>
          <p:cNvGraphicFramePr/>
          <p:nvPr>
            <p:extLst>
              <p:ext uri="{D42A27DB-BD31-4B8C-83A1-F6EECF244321}">
                <p14:modId xmlns:p14="http://schemas.microsoft.com/office/powerpoint/2010/main" val="3138001960"/>
              </p:ext>
            </p:extLst>
          </p:nvPr>
        </p:nvGraphicFramePr>
        <p:xfrm>
          <a:off x="631902" y="791586"/>
          <a:ext cx="3949706"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AC9ED9F9-088D-E346-36F8-1E128AF16E1D}"/>
              </a:ext>
            </a:extLst>
          </p:cNvPr>
          <p:cNvSpPr txBox="1"/>
          <p:nvPr/>
        </p:nvSpPr>
        <p:spPr>
          <a:xfrm>
            <a:off x="0" y="4881890"/>
            <a:ext cx="4709353" cy="184666"/>
          </a:xfrm>
          <a:prstGeom prst="rect">
            <a:avLst/>
          </a:prstGeom>
          <a:noFill/>
        </p:spPr>
        <p:txBody>
          <a:bodyPr wrap="square" rtlCol="0">
            <a:spAutoFit/>
          </a:bodyPr>
          <a:lstStyle/>
          <a:p>
            <a:r>
              <a:rPr lang="en-US" sz="600">
                <a:latin typeface="Montserrat" panose="00000500000000000000" pitchFamily="2" charset="0"/>
              </a:rPr>
              <a:t>*Average of DECSN factors  H, K, L &amp; Q; 0 = Unimportant, 5 = Important</a:t>
            </a:r>
          </a:p>
        </p:txBody>
      </p:sp>
      <p:sp>
        <p:nvSpPr>
          <p:cNvPr id="10" name="Speech Bubble: Rectangle with Corners Rounded 9">
            <a:extLst>
              <a:ext uri="{FF2B5EF4-FFF2-40B4-BE49-F238E27FC236}">
                <a16:creationId xmlns:a16="http://schemas.microsoft.com/office/drawing/2014/main" id="{AE0303AE-E645-5A10-4DCC-6FD9E9A64B82}"/>
              </a:ext>
            </a:extLst>
          </p:cNvPr>
          <p:cNvSpPr/>
          <p:nvPr/>
        </p:nvSpPr>
        <p:spPr>
          <a:xfrm rot="5400000">
            <a:off x="6224471" y="-448680"/>
            <a:ext cx="1207583" cy="4040884"/>
          </a:xfrm>
          <a:prstGeom prst="wedgeRoundRectCallout">
            <a:avLst>
              <a:gd name="adj1" fmla="val 39219"/>
              <a:gd name="adj2" fmla="val 62203"/>
              <a:gd name="adj3" fmla="val 16667"/>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D6F1C3C-3E01-B6AF-DE62-C726F5FB58F6}"/>
              </a:ext>
            </a:extLst>
          </p:cNvPr>
          <p:cNvSpPr txBox="1"/>
          <p:nvPr/>
        </p:nvSpPr>
        <p:spPr>
          <a:xfrm>
            <a:off x="5055218" y="1094708"/>
            <a:ext cx="3546087" cy="954107"/>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anose="00000500000000000000" pitchFamily="2" charset="0"/>
              </a:rPr>
              <a:t>Socially active employees prefer office work</a:t>
            </a:r>
          </a:p>
          <a:p>
            <a:pPr marL="285750" indent="-285750">
              <a:buFont typeface="Arial" panose="020B0604020202020204" pitchFamily="34" charset="0"/>
              <a:buChar char="•"/>
            </a:pPr>
            <a:r>
              <a:rPr lang="en-US">
                <a:latin typeface="Montserrat" panose="00000500000000000000" pitchFamily="2" charset="0"/>
              </a:rPr>
              <a:t>WFH employees tend to be more averse to social events</a:t>
            </a:r>
          </a:p>
        </p:txBody>
      </p:sp>
      <p:pic>
        <p:nvPicPr>
          <p:cNvPr id="13" name="Graphic 12" descr="Steering Wheel with solid fill">
            <a:extLst>
              <a:ext uri="{FF2B5EF4-FFF2-40B4-BE49-F238E27FC236}">
                <a16:creationId xmlns:a16="http://schemas.microsoft.com/office/drawing/2014/main" id="{69EBAA26-0143-141E-9D70-4CC82A6C9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61718" y="2353189"/>
            <a:ext cx="693020" cy="693020"/>
          </a:xfrm>
          <a:prstGeom prst="rect">
            <a:avLst/>
          </a:prstGeom>
        </p:spPr>
      </p:pic>
      <p:sp>
        <p:nvSpPr>
          <p:cNvPr id="14" name="Arrow: Pentagon 13">
            <a:extLst>
              <a:ext uri="{FF2B5EF4-FFF2-40B4-BE49-F238E27FC236}">
                <a16:creationId xmlns:a16="http://schemas.microsoft.com/office/drawing/2014/main" id="{9898A3B2-91CD-7BB7-9F49-503777B6ED43}"/>
              </a:ext>
            </a:extLst>
          </p:cNvPr>
          <p:cNvSpPr/>
          <p:nvPr/>
        </p:nvSpPr>
        <p:spPr>
          <a:xfrm>
            <a:off x="6124904" y="2501600"/>
            <a:ext cx="1485496" cy="396197"/>
          </a:xfrm>
          <a:prstGeom prst="homePlate">
            <a:avLst/>
          </a:prstGeom>
          <a:solidFill>
            <a:schemeClr val="accent4"/>
          </a:solidFill>
          <a:ln>
            <a:solidFill>
              <a:schemeClr val="accent4"/>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2">
                    <a:lumMod val="10000"/>
                  </a:schemeClr>
                </a:solidFill>
              </a:rPr>
              <a:t>Highly Correlated</a:t>
            </a:r>
          </a:p>
        </p:txBody>
      </p:sp>
      <p:pic>
        <p:nvPicPr>
          <p:cNvPr id="17" name="Graphic 16" descr="Cheers with solid fill">
            <a:extLst>
              <a:ext uri="{FF2B5EF4-FFF2-40B4-BE49-F238E27FC236}">
                <a16:creationId xmlns:a16="http://schemas.microsoft.com/office/drawing/2014/main" id="{739BB843-1224-EC2E-E70A-349B930B40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0318" y="2353189"/>
            <a:ext cx="693021" cy="693021"/>
          </a:xfrm>
          <a:prstGeom prst="rect">
            <a:avLst/>
          </a:prstGeom>
        </p:spPr>
      </p:pic>
      <p:sp>
        <p:nvSpPr>
          <p:cNvPr id="18" name="TextBox 17">
            <a:extLst>
              <a:ext uri="{FF2B5EF4-FFF2-40B4-BE49-F238E27FC236}">
                <a16:creationId xmlns:a16="http://schemas.microsoft.com/office/drawing/2014/main" id="{BC1856FD-2D87-5FA9-E979-8066067D4B02}"/>
              </a:ext>
            </a:extLst>
          </p:cNvPr>
          <p:cNvSpPr txBox="1"/>
          <p:nvPr/>
        </p:nvSpPr>
        <p:spPr>
          <a:xfrm>
            <a:off x="4886647" y="3046209"/>
            <a:ext cx="4040885" cy="292388"/>
          </a:xfrm>
          <a:prstGeom prst="rect">
            <a:avLst/>
          </a:prstGeom>
          <a:noFill/>
        </p:spPr>
        <p:txBody>
          <a:bodyPr wrap="square" rtlCol="0">
            <a:spAutoFit/>
          </a:bodyPr>
          <a:lstStyle/>
          <a:p>
            <a:r>
              <a:rPr lang="en-US" sz="1300" b="1">
                <a:latin typeface="Montserrat" panose="00000500000000000000" pitchFamily="2" charset="0"/>
              </a:rPr>
              <a:t>Leadership</a:t>
            </a:r>
            <a:r>
              <a:rPr lang="en-US" sz="1300">
                <a:latin typeface="Montserrat" panose="00000500000000000000" pitchFamily="2" charset="0"/>
              </a:rPr>
              <a:t> positively influences Org Culture</a:t>
            </a:r>
          </a:p>
        </p:txBody>
      </p:sp>
      <p:sp>
        <p:nvSpPr>
          <p:cNvPr id="19" name="Callout: Bent Line 18">
            <a:extLst>
              <a:ext uri="{FF2B5EF4-FFF2-40B4-BE49-F238E27FC236}">
                <a16:creationId xmlns:a16="http://schemas.microsoft.com/office/drawing/2014/main" id="{77E7240A-7B82-79F2-9082-95CF8783A3A0}"/>
              </a:ext>
            </a:extLst>
          </p:cNvPr>
          <p:cNvSpPr/>
          <p:nvPr/>
        </p:nvSpPr>
        <p:spPr>
          <a:xfrm>
            <a:off x="6483883" y="3596133"/>
            <a:ext cx="2116319" cy="1279787"/>
          </a:xfrm>
          <a:prstGeom prst="borderCallout2">
            <a:avLst>
              <a:gd name="adj1" fmla="val 55348"/>
              <a:gd name="adj2" fmla="val -389"/>
              <a:gd name="adj3" fmla="val 54116"/>
              <a:gd name="adj4" fmla="val -32390"/>
              <a:gd name="adj5" fmla="val -19932"/>
              <a:gd name="adj6" fmla="val -45827"/>
            </a:avLst>
          </a:prstGeom>
          <a:solidFill>
            <a:schemeClr val="accent3">
              <a:lumMod val="20000"/>
              <a:lumOff val="80000"/>
            </a:schemeClr>
          </a:solidFill>
          <a:ln>
            <a:solidFill>
              <a:schemeClr val="accent3"/>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a:solidFill>
                  <a:schemeClr val="bg2">
                    <a:lumMod val="50000"/>
                  </a:schemeClr>
                </a:solidFill>
                <a:latin typeface="Montserrat" panose="00000500000000000000" pitchFamily="2" charset="0"/>
              </a:rPr>
              <a:t>Opportunity to involve remote workers in cultural initiatives</a:t>
            </a:r>
          </a:p>
          <a:p>
            <a:pPr marL="285750" indent="-285750">
              <a:buFont typeface="Arial" panose="020B0604020202020204" pitchFamily="34" charset="0"/>
              <a:buChar char="•"/>
            </a:pPr>
            <a:endParaRPr lang="en-US" sz="1100">
              <a:solidFill>
                <a:schemeClr val="bg2">
                  <a:lumMod val="50000"/>
                </a:schemeClr>
              </a:solidFill>
              <a:latin typeface="Montserrat" panose="00000500000000000000" pitchFamily="2" charset="0"/>
            </a:endParaRPr>
          </a:p>
          <a:p>
            <a:pPr marL="285750" indent="-285750">
              <a:buFont typeface="Arial" panose="020B0604020202020204" pitchFamily="34" charset="0"/>
              <a:buChar char="•"/>
            </a:pPr>
            <a:r>
              <a:rPr lang="en-US" sz="1100">
                <a:solidFill>
                  <a:schemeClr val="bg2">
                    <a:lumMod val="50000"/>
                  </a:schemeClr>
                </a:solidFill>
                <a:latin typeface="Montserrat" panose="00000500000000000000" pitchFamily="2" charset="0"/>
              </a:rPr>
              <a:t>Unite employees with a sense of belongings</a:t>
            </a:r>
          </a:p>
        </p:txBody>
      </p:sp>
    </p:spTree>
    <p:extLst>
      <p:ext uri="{BB962C8B-B14F-4D97-AF65-F5344CB8AC3E}">
        <p14:creationId xmlns:p14="http://schemas.microsoft.com/office/powerpoint/2010/main" val="1123805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407;p34">
            <a:extLst>
              <a:ext uri="{FF2B5EF4-FFF2-40B4-BE49-F238E27FC236}">
                <a16:creationId xmlns:a16="http://schemas.microsoft.com/office/drawing/2014/main" id="{8D00B77E-1094-F6A8-A1A3-B7C3F59051E4}"/>
              </a:ext>
            </a:extLst>
          </p:cNvPr>
          <p:cNvSpPr txBox="1">
            <a:spLocks/>
          </p:cNvSpPr>
          <p:nvPr/>
        </p:nvSpPr>
        <p:spPr>
          <a:xfrm>
            <a:off x="735900" y="153988"/>
            <a:ext cx="7781700"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dirty="0">
                <a:solidFill>
                  <a:schemeClr val="accent2">
                    <a:lumMod val="10000"/>
                  </a:schemeClr>
                </a:solidFill>
              </a:rPr>
              <a:t>Problem Statement: Shifting of Working Patterns</a:t>
            </a:r>
          </a:p>
        </p:txBody>
      </p:sp>
      <p:sp>
        <p:nvSpPr>
          <p:cNvPr id="8" name="Slide Number Placeholder 7">
            <a:extLst>
              <a:ext uri="{FF2B5EF4-FFF2-40B4-BE49-F238E27FC236}">
                <a16:creationId xmlns:a16="http://schemas.microsoft.com/office/drawing/2014/main" id="{A928BF29-6F05-BF67-2C59-A87F2660FBE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a:t>
            </a:fld>
            <a:endParaRPr lang="en"/>
          </a:p>
        </p:txBody>
      </p:sp>
      <p:grpSp>
        <p:nvGrpSpPr>
          <p:cNvPr id="12" name="Group 11">
            <a:extLst>
              <a:ext uri="{FF2B5EF4-FFF2-40B4-BE49-F238E27FC236}">
                <a16:creationId xmlns:a16="http://schemas.microsoft.com/office/drawing/2014/main" id="{31809876-03D1-4F85-CC9F-6A6F5B111837}"/>
              </a:ext>
            </a:extLst>
          </p:cNvPr>
          <p:cNvGrpSpPr/>
          <p:nvPr/>
        </p:nvGrpSpPr>
        <p:grpSpPr>
          <a:xfrm>
            <a:off x="735900" y="1269219"/>
            <a:ext cx="1511022" cy="2675020"/>
            <a:chOff x="735900" y="1269219"/>
            <a:chExt cx="1511022" cy="2675020"/>
          </a:xfrm>
        </p:grpSpPr>
        <p:grpSp>
          <p:nvGrpSpPr>
            <p:cNvPr id="23" name="Group 22">
              <a:extLst>
                <a:ext uri="{FF2B5EF4-FFF2-40B4-BE49-F238E27FC236}">
                  <a16:creationId xmlns:a16="http://schemas.microsoft.com/office/drawing/2014/main" id="{4D989F56-9176-DA09-62BD-24445A7971EC}"/>
                </a:ext>
              </a:extLst>
            </p:cNvPr>
            <p:cNvGrpSpPr/>
            <p:nvPr/>
          </p:nvGrpSpPr>
          <p:grpSpPr>
            <a:xfrm>
              <a:off x="735900" y="1269219"/>
              <a:ext cx="1511022" cy="2675020"/>
              <a:chOff x="3972509" y="3581233"/>
              <a:chExt cx="3667026" cy="6974695"/>
            </a:xfrm>
          </p:grpSpPr>
          <p:sp>
            <p:nvSpPr>
              <p:cNvPr id="24" name="Freeform 29">
                <a:extLst>
                  <a:ext uri="{FF2B5EF4-FFF2-40B4-BE49-F238E27FC236}">
                    <a16:creationId xmlns:a16="http://schemas.microsoft.com/office/drawing/2014/main" id="{9167E2CB-FD57-4B10-3B1D-A94AEF0C349A}"/>
                  </a:ext>
                </a:extLst>
              </p:cNvPr>
              <p:cNvSpPr>
                <a:spLocks noEditPoints="1"/>
              </p:cNvSpPr>
              <p:nvPr/>
            </p:nvSpPr>
            <p:spPr bwMode="auto">
              <a:xfrm>
                <a:off x="3972509" y="3581233"/>
                <a:ext cx="3667026" cy="3998207"/>
              </a:xfrm>
              <a:custGeom>
                <a:avLst/>
                <a:gdLst>
                  <a:gd name="T0" fmla="*/ 120 w 240"/>
                  <a:gd name="T1" fmla="*/ 262 h 262"/>
                  <a:gd name="T2" fmla="*/ 96 w 240"/>
                  <a:gd name="T3" fmla="*/ 255 h 262"/>
                  <a:gd name="T4" fmla="*/ 24 w 240"/>
                  <a:gd name="T5" fmla="*/ 214 h 262"/>
                  <a:gd name="T6" fmla="*/ 0 w 240"/>
                  <a:gd name="T7" fmla="*/ 172 h 262"/>
                  <a:gd name="T8" fmla="*/ 0 w 240"/>
                  <a:gd name="T9" fmla="*/ 89 h 262"/>
                  <a:gd name="T10" fmla="*/ 24 w 240"/>
                  <a:gd name="T11" fmla="*/ 48 h 262"/>
                  <a:gd name="T12" fmla="*/ 96 w 240"/>
                  <a:gd name="T13" fmla="*/ 7 h 262"/>
                  <a:gd name="T14" fmla="*/ 120 w 240"/>
                  <a:gd name="T15" fmla="*/ 0 h 262"/>
                  <a:gd name="T16" fmla="*/ 144 w 240"/>
                  <a:gd name="T17" fmla="*/ 7 h 262"/>
                  <a:gd name="T18" fmla="*/ 216 w 240"/>
                  <a:gd name="T19" fmla="*/ 48 h 262"/>
                  <a:gd name="T20" fmla="*/ 240 w 240"/>
                  <a:gd name="T21" fmla="*/ 89 h 262"/>
                  <a:gd name="T22" fmla="*/ 240 w 240"/>
                  <a:gd name="T23" fmla="*/ 172 h 262"/>
                  <a:gd name="T24" fmla="*/ 216 w 240"/>
                  <a:gd name="T25" fmla="*/ 214 h 262"/>
                  <a:gd name="T26" fmla="*/ 144 w 240"/>
                  <a:gd name="T27" fmla="*/ 255 h 262"/>
                  <a:gd name="T28" fmla="*/ 120 w 240"/>
                  <a:gd name="T29" fmla="*/ 262 h 262"/>
                  <a:gd name="T30" fmla="*/ 120 w 240"/>
                  <a:gd name="T31" fmla="*/ 2 h 262"/>
                  <a:gd name="T32" fmla="*/ 97 w 240"/>
                  <a:gd name="T33" fmla="*/ 8 h 262"/>
                  <a:gd name="T34" fmla="*/ 25 w 240"/>
                  <a:gd name="T35" fmla="*/ 49 h 262"/>
                  <a:gd name="T36" fmla="*/ 2 w 240"/>
                  <a:gd name="T37" fmla="*/ 89 h 262"/>
                  <a:gd name="T38" fmla="*/ 2 w 240"/>
                  <a:gd name="T39" fmla="*/ 172 h 262"/>
                  <a:gd name="T40" fmla="*/ 25 w 240"/>
                  <a:gd name="T41" fmla="*/ 213 h 262"/>
                  <a:gd name="T42" fmla="*/ 97 w 240"/>
                  <a:gd name="T43" fmla="*/ 254 h 262"/>
                  <a:gd name="T44" fmla="*/ 120 w 240"/>
                  <a:gd name="T45" fmla="*/ 260 h 262"/>
                  <a:gd name="T46" fmla="*/ 143 w 240"/>
                  <a:gd name="T47" fmla="*/ 254 h 262"/>
                  <a:gd name="T48" fmla="*/ 215 w 240"/>
                  <a:gd name="T49" fmla="*/ 213 h 262"/>
                  <a:gd name="T50" fmla="*/ 238 w 240"/>
                  <a:gd name="T51" fmla="*/ 172 h 262"/>
                  <a:gd name="T52" fmla="*/ 238 w 240"/>
                  <a:gd name="T53" fmla="*/ 89 h 262"/>
                  <a:gd name="T54" fmla="*/ 215 w 240"/>
                  <a:gd name="T55" fmla="*/ 49 h 262"/>
                  <a:gd name="T56" fmla="*/ 143 w 240"/>
                  <a:gd name="T57" fmla="*/ 8 h 262"/>
                  <a:gd name="T58" fmla="*/ 120 w 240"/>
                  <a:gd name="T59" fmla="*/ 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0" h="262">
                    <a:moveTo>
                      <a:pt x="120" y="262"/>
                    </a:moveTo>
                    <a:cubicBezTo>
                      <a:pt x="112" y="262"/>
                      <a:pt x="103" y="259"/>
                      <a:pt x="96" y="255"/>
                    </a:cubicBezTo>
                    <a:cubicBezTo>
                      <a:pt x="24" y="214"/>
                      <a:pt x="24" y="214"/>
                      <a:pt x="24" y="214"/>
                    </a:cubicBezTo>
                    <a:cubicBezTo>
                      <a:pt x="10" y="206"/>
                      <a:pt x="0" y="189"/>
                      <a:pt x="0" y="172"/>
                    </a:cubicBezTo>
                    <a:cubicBezTo>
                      <a:pt x="0" y="89"/>
                      <a:pt x="0" y="89"/>
                      <a:pt x="0" y="89"/>
                    </a:cubicBezTo>
                    <a:cubicBezTo>
                      <a:pt x="0" y="73"/>
                      <a:pt x="10" y="56"/>
                      <a:pt x="24" y="48"/>
                    </a:cubicBezTo>
                    <a:cubicBezTo>
                      <a:pt x="96" y="7"/>
                      <a:pt x="96" y="7"/>
                      <a:pt x="96" y="7"/>
                    </a:cubicBezTo>
                    <a:cubicBezTo>
                      <a:pt x="103" y="2"/>
                      <a:pt x="112" y="0"/>
                      <a:pt x="120" y="0"/>
                    </a:cubicBezTo>
                    <a:cubicBezTo>
                      <a:pt x="129" y="0"/>
                      <a:pt x="137" y="2"/>
                      <a:pt x="144" y="7"/>
                    </a:cubicBezTo>
                    <a:cubicBezTo>
                      <a:pt x="216" y="48"/>
                      <a:pt x="216" y="48"/>
                      <a:pt x="216" y="48"/>
                    </a:cubicBezTo>
                    <a:cubicBezTo>
                      <a:pt x="230" y="56"/>
                      <a:pt x="240" y="73"/>
                      <a:pt x="240" y="89"/>
                    </a:cubicBezTo>
                    <a:cubicBezTo>
                      <a:pt x="240" y="172"/>
                      <a:pt x="240" y="172"/>
                      <a:pt x="240" y="172"/>
                    </a:cubicBezTo>
                    <a:cubicBezTo>
                      <a:pt x="240" y="189"/>
                      <a:pt x="230" y="206"/>
                      <a:pt x="216" y="214"/>
                    </a:cubicBezTo>
                    <a:cubicBezTo>
                      <a:pt x="144" y="255"/>
                      <a:pt x="144" y="255"/>
                      <a:pt x="144" y="255"/>
                    </a:cubicBezTo>
                    <a:cubicBezTo>
                      <a:pt x="137" y="259"/>
                      <a:pt x="129" y="262"/>
                      <a:pt x="120" y="262"/>
                    </a:cubicBezTo>
                    <a:close/>
                    <a:moveTo>
                      <a:pt x="120" y="2"/>
                    </a:moveTo>
                    <a:cubicBezTo>
                      <a:pt x="112" y="2"/>
                      <a:pt x="104" y="4"/>
                      <a:pt x="97" y="8"/>
                    </a:cubicBezTo>
                    <a:cubicBezTo>
                      <a:pt x="25" y="49"/>
                      <a:pt x="25" y="49"/>
                      <a:pt x="25" y="49"/>
                    </a:cubicBezTo>
                    <a:cubicBezTo>
                      <a:pt x="11" y="57"/>
                      <a:pt x="2" y="73"/>
                      <a:pt x="2" y="89"/>
                    </a:cubicBezTo>
                    <a:cubicBezTo>
                      <a:pt x="2" y="172"/>
                      <a:pt x="2" y="172"/>
                      <a:pt x="2" y="172"/>
                    </a:cubicBezTo>
                    <a:cubicBezTo>
                      <a:pt x="2" y="188"/>
                      <a:pt x="11" y="205"/>
                      <a:pt x="25" y="213"/>
                    </a:cubicBezTo>
                    <a:cubicBezTo>
                      <a:pt x="97" y="254"/>
                      <a:pt x="97" y="254"/>
                      <a:pt x="97" y="254"/>
                    </a:cubicBezTo>
                    <a:cubicBezTo>
                      <a:pt x="104" y="258"/>
                      <a:pt x="112" y="260"/>
                      <a:pt x="120" y="260"/>
                    </a:cubicBezTo>
                    <a:cubicBezTo>
                      <a:pt x="128" y="260"/>
                      <a:pt x="136" y="258"/>
                      <a:pt x="143" y="254"/>
                    </a:cubicBezTo>
                    <a:cubicBezTo>
                      <a:pt x="215" y="213"/>
                      <a:pt x="215" y="213"/>
                      <a:pt x="215" y="213"/>
                    </a:cubicBezTo>
                    <a:cubicBezTo>
                      <a:pt x="229" y="205"/>
                      <a:pt x="238" y="188"/>
                      <a:pt x="238" y="172"/>
                    </a:cubicBezTo>
                    <a:cubicBezTo>
                      <a:pt x="238" y="89"/>
                      <a:pt x="238" y="89"/>
                      <a:pt x="238" y="89"/>
                    </a:cubicBezTo>
                    <a:cubicBezTo>
                      <a:pt x="238" y="73"/>
                      <a:pt x="229" y="57"/>
                      <a:pt x="215" y="49"/>
                    </a:cubicBezTo>
                    <a:cubicBezTo>
                      <a:pt x="143" y="8"/>
                      <a:pt x="143" y="8"/>
                      <a:pt x="143" y="8"/>
                    </a:cubicBezTo>
                    <a:cubicBezTo>
                      <a:pt x="136" y="4"/>
                      <a:pt x="128" y="2"/>
                      <a:pt x="120" y="2"/>
                    </a:cubicBezTo>
                    <a:close/>
                  </a:path>
                </a:pathLst>
              </a:custGeom>
              <a:solidFill>
                <a:srgbClr val="7C7C7B">
                  <a:alpha val="50196"/>
                </a:srgbClr>
              </a:solidFill>
              <a:ln>
                <a:noFill/>
              </a:ln>
            </p:spPr>
            <p:txBody>
              <a:bodyPr vert="horz" wrap="square" lIns="60008" tIns="30004" rIns="60008" bIns="30004" numCol="1" anchor="t" anchorCtr="0" compatLnSpc="1">
                <a:prstTxWarp prst="textNoShape">
                  <a:avLst/>
                </a:prstTxWarp>
              </a:bodyPr>
              <a:lstStyle/>
              <a:p>
                <a:pPr defTabSz="1200241"/>
                <a:endParaRPr lang="en-US" sz="2363">
                  <a:solidFill>
                    <a:srgbClr val="FFFFFF"/>
                  </a:solidFill>
                  <a:latin typeface="Montserrat" panose="00000500000000000000" pitchFamily="2" charset="0"/>
                </a:endParaRPr>
              </a:p>
            </p:txBody>
          </p:sp>
          <p:sp>
            <p:nvSpPr>
              <p:cNvPr id="25" name="Freeform 30">
                <a:extLst>
                  <a:ext uri="{FF2B5EF4-FFF2-40B4-BE49-F238E27FC236}">
                    <a16:creationId xmlns:a16="http://schemas.microsoft.com/office/drawing/2014/main" id="{E2D908CF-A6B3-DAE0-F221-9DA44396183F}"/>
                  </a:ext>
                </a:extLst>
              </p:cNvPr>
              <p:cNvSpPr>
                <a:spLocks/>
              </p:cNvSpPr>
              <p:nvPr/>
            </p:nvSpPr>
            <p:spPr bwMode="auto">
              <a:xfrm>
                <a:off x="4447833" y="4054840"/>
                <a:ext cx="2718095" cy="3052709"/>
              </a:xfrm>
              <a:custGeom>
                <a:avLst/>
                <a:gdLst>
                  <a:gd name="T0" fmla="*/ 89 w 178"/>
                  <a:gd name="T1" fmla="*/ 200 h 200"/>
                  <a:gd name="T2" fmla="*/ 81 w 178"/>
                  <a:gd name="T3" fmla="*/ 197 h 200"/>
                  <a:gd name="T4" fmla="*/ 9 w 178"/>
                  <a:gd name="T5" fmla="*/ 156 h 200"/>
                  <a:gd name="T6" fmla="*/ 0 w 178"/>
                  <a:gd name="T7" fmla="*/ 141 h 200"/>
                  <a:gd name="T8" fmla="*/ 0 w 178"/>
                  <a:gd name="T9" fmla="*/ 58 h 200"/>
                  <a:gd name="T10" fmla="*/ 9 w 178"/>
                  <a:gd name="T11" fmla="*/ 44 h 200"/>
                  <a:gd name="T12" fmla="*/ 81 w 178"/>
                  <a:gd name="T13" fmla="*/ 2 h 200"/>
                  <a:gd name="T14" fmla="*/ 89 w 178"/>
                  <a:gd name="T15" fmla="*/ 0 h 200"/>
                  <a:gd name="T16" fmla="*/ 97 w 178"/>
                  <a:gd name="T17" fmla="*/ 2 h 200"/>
                  <a:gd name="T18" fmla="*/ 169 w 178"/>
                  <a:gd name="T19" fmla="*/ 44 h 200"/>
                  <a:gd name="T20" fmla="*/ 178 w 178"/>
                  <a:gd name="T21" fmla="*/ 58 h 200"/>
                  <a:gd name="T22" fmla="*/ 178 w 178"/>
                  <a:gd name="T23" fmla="*/ 141 h 200"/>
                  <a:gd name="T24" fmla="*/ 169 w 178"/>
                  <a:gd name="T25" fmla="*/ 156 h 200"/>
                  <a:gd name="T26" fmla="*/ 97 w 178"/>
                  <a:gd name="T27" fmla="*/ 197 h 200"/>
                  <a:gd name="T28" fmla="*/ 89 w 178"/>
                  <a:gd name="T2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200">
                    <a:moveTo>
                      <a:pt x="89" y="200"/>
                    </a:moveTo>
                    <a:cubicBezTo>
                      <a:pt x="86" y="200"/>
                      <a:pt x="83" y="199"/>
                      <a:pt x="81" y="197"/>
                    </a:cubicBezTo>
                    <a:cubicBezTo>
                      <a:pt x="9" y="156"/>
                      <a:pt x="9" y="156"/>
                      <a:pt x="9" y="156"/>
                    </a:cubicBezTo>
                    <a:cubicBezTo>
                      <a:pt x="4" y="153"/>
                      <a:pt x="0" y="147"/>
                      <a:pt x="0" y="141"/>
                    </a:cubicBezTo>
                    <a:cubicBezTo>
                      <a:pt x="0" y="58"/>
                      <a:pt x="0" y="58"/>
                      <a:pt x="0" y="58"/>
                    </a:cubicBezTo>
                    <a:cubicBezTo>
                      <a:pt x="0" y="53"/>
                      <a:pt x="4" y="47"/>
                      <a:pt x="9" y="44"/>
                    </a:cubicBezTo>
                    <a:cubicBezTo>
                      <a:pt x="81" y="2"/>
                      <a:pt x="81" y="2"/>
                      <a:pt x="81" y="2"/>
                    </a:cubicBezTo>
                    <a:cubicBezTo>
                      <a:pt x="83" y="1"/>
                      <a:pt x="86" y="0"/>
                      <a:pt x="89" y="0"/>
                    </a:cubicBezTo>
                    <a:cubicBezTo>
                      <a:pt x="92" y="0"/>
                      <a:pt x="95" y="1"/>
                      <a:pt x="97" y="2"/>
                    </a:cubicBezTo>
                    <a:cubicBezTo>
                      <a:pt x="169" y="44"/>
                      <a:pt x="169" y="44"/>
                      <a:pt x="169" y="44"/>
                    </a:cubicBezTo>
                    <a:cubicBezTo>
                      <a:pt x="174" y="47"/>
                      <a:pt x="178" y="53"/>
                      <a:pt x="178" y="58"/>
                    </a:cubicBezTo>
                    <a:cubicBezTo>
                      <a:pt x="178" y="141"/>
                      <a:pt x="178" y="141"/>
                      <a:pt x="178" y="141"/>
                    </a:cubicBezTo>
                    <a:cubicBezTo>
                      <a:pt x="178" y="147"/>
                      <a:pt x="174" y="153"/>
                      <a:pt x="169" y="156"/>
                    </a:cubicBezTo>
                    <a:cubicBezTo>
                      <a:pt x="97" y="197"/>
                      <a:pt x="97" y="197"/>
                      <a:pt x="97" y="197"/>
                    </a:cubicBezTo>
                    <a:cubicBezTo>
                      <a:pt x="95" y="199"/>
                      <a:pt x="92" y="200"/>
                      <a:pt x="89" y="20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008" tIns="30004" rIns="60008" bIns="30004" numCol="1" anchor="t" anchorCtr="0" compatLnSpc="1">
                <a:prstTxWarp prst="textNoShape">
                  <a:avLst/>
                </a:prstTxWarp>
              </a:bodyPr>
              <a:lstStyle/>
              <a:p>
                <a:pPr defTabSz="1200241"/>
                <a:endParaRPr lang="en-US" sz="2363">
                  <a:solidFill>
                    <a:srgbClr val="FFFFFF"/>
                  </a:solidFill>
                  <a:latin typeface="Montserrat" panose="00000500000000000000" pitchFamily="2" charset="0"/>
                </a:endParaRPr>
              </a:p>
            </p:txBody>
          </p:sp>
          <p:sp>
            <p:nvSpPr>
              <p:cNvPr id="26" name="TextBox 25">
                <a:extLst>
                  <a:ext uri="{FF2B5EF4-FFF2-40B4-BE49-F238E27FC236}">
                    <a16:creationId xmlns:a16="http://schemas.microsoft.com/office/drawing/2014/main" id="{DFEDFFEC-19C7-99E4-ED32-0CC83A36F6A4}"/>
                  </a:ext>
                </a:extLst>
              </p:cNvPr>
              <p:cNvSpPr txBox="1"/>
              <p:nvPr/>
            </p:nvSpPr>
            <p:spPr>
              <a:xfrm>
                <a:off x="4180747" y="7589293"/>
                <a:ext cx="3338035" cy="2966635"/>
              </a:xfrm>
              <a:prstGeom prst="rect">
                <a:avLst/>
              </a:prstGeom>
              <a:noFill/>
            </p:spPr>
            <p:txBody>
              <a:bodyPr wrap="square" lIns="59996" tIns="29998" rIns="59996" bIns="29998" rtlCol="0">
                <a:spAutoFit/>
              </a:bodyPr>
              <a:lstStyle/>
              <a:p>
                <a:pPr algn="ctr"/>
                <a:r>
                  <a:rPr lang="en-US" b="1">
                    <a:solidFill>
                      <a:schemeClr val="bg1">
                        <a:lumMod val="50000"/>
                      </a:schemeClr>
                    </a:solidFill>
                    <a:latin typeface="Montserrat" panose="00000500000000000000" pitchFamily="2" charset="0"/>
                  </a:rPr>
                  <a:t>WFH increased from 5% to 30% since 2019</a:t>
                </a:r>
                <a:endParaRPr lang="en-US" baseline="100000">
                  <a:solidFill>
                    <a:schemeClr val="bg1">
                      <a:lumMod val="50000"/>
                    </a:schemeClr>
                  </a:solidFill>
                  <a:latin typeface="Montserrat" panose="00000500000000000000" pitchFamily="2" charset="0"/>
                </a:endParaRPr>
              </a:p>
            </p:txBody>
          </p:sp>
        </p:grpSp>
        <p:grpSp>
          <p:nvGrpSpPr>
            <p:cNvPr id="10" name="Group 9">
              <a:extLst>
                <a:ext uri="{FF2B5EF4-FFF2-40B4-BE49-F238E27FC236}">
                  <a16:creationId xmlns:a16="http://schemas.microsoft.com/office/drawing/2014/main" id="{DF08F8A7-53CD-0862-BA93-ABEA23E2CB57}"/>
                </a:ext>
              </a:extLst>
            </p:cNvPr>
            <p:cNvGrpSpPr/>
            <p:nvPr/>
          </p:nvGrpSpPr>
          <p:grpSpPr>
            <a:xfrm>
              <a:off x="1005597" y="1689174"/>
              <a:ext cx="980001" cy="707218"/>
              <a:chOff x="1005597" y="1689174"/>
              <a:chExt cx="980001" cy="707218"/>
            </a:xfrm>
          </p:grpSpPr>
          <p:sp>
            <p:nvSpPr>
              <p:cNvPr id="51" name="TextBox 50">
                <a:extLst>
                  <a:ext uri="{FF2B5EF4-FFF2-40B4-BE49-F238E27FC236}">
                    <a16:creationId xmlns:a16="http://schemas.microsoft.com/office/drawing/2014/main" id="{71A1A608-2C81-4CB7-2AE1-49A426A57F6B}"/>
                  </a:ext>
                </a:extLst>
              </p:cNvPr>
              <p:cNvSpPr txBox="1"/>
              <p:nvPr/>
            </p:nvSpPr>
            <p:spPr>
              <a:xfrm>
                <a:off x="1005597" y="2088615"/>
                <a:ext cx="980001" cy="307777"/>
              </a:xfrm>
              <a:prstGeom prst="rect">
                <a:avLst/>
              </a:prstGeom>
              <a:noFill/>
            </p:spPr>
            <p:txBody>
              <a:bodyPr wrap="square">
                <a:spAutoFit/>
              </a:bodyPr>
              <a:lstStyle/>
              <a:p>
                <a:pPr algn="ctr"/>
                <a:r>
                  <a:rPr lang="en-US" sz="1400" b="1">
                    <a:latin typeface="Montserrat" panose="00000500000000000000" pitchFamily="2" charset="0"/>
                  </a:rPr>
                  <a:t>+500%</a:t>
                </a:r>
                <a:endParaRPr lang="en-US">
                  <a:latin typeface="Montserrat" panose="00000500000000000000" pitchFamily="2" charset="0"/>
                </a:endParaRPr>
              </a:p>
            </p:txBody>
          </p:sp>
          <p:pic>
            <p:nvPicPr>
              <p:cNvPr id="1026" name="Picture 2">
                <a:extLst>
                  <a:ext uri="{FF2B5EF4-FFF2-40B4-BE49-F238E27FC236}">
                    <a16:creationId xmlns:a16="http://schemas.microsoft.com/office/drawing/2014/main" id="{5B98622D-7AA3-014A-C059-4C3BB4A45CB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290979" y="1689174"/>
                <a:ext cx="436911" cy="43691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 name="Group 12">
            <a:extLst>
              <a:ext uri="{FF2B5EF4-FFF2-40B4-BE49-F238E27FC236}">
                <a16:creationId xmlns:a16="http://schemas.microsoft.com/office/drawing/2014/main" id="{C1E130AF-8721-E2D7-F8F6-F0ACA09EEB47}"/>
              </a:ext>
            </a:extLst>
          </p:cNvPr>
          <p:cNvGrpSpPr/>
          <p:nvPr/>
        </p:nvGrpSpPr>
        <p:grpSpPr>
          <a:xfrm>
            <a:off x="2776031" y="1269219"/>
            <a:ext cx="1511022" cy="2665901"/>
            <a:chOff x="2776031" y="1269219"/>
            <a:chExt cx="1511022" cy="2665901"/>
          </a:xfrm>
        </p:grpSpPr>
        <p:grpSp>
          <p:nvGrpSpPr>
            <p:cNvPr id="35" name="Group 34">
              <a:extLst>
                <a:ext uri="{FF2B5EF4-FFF2-40B4-BE49-F238E27FC236}">
                  <a16:creationId xmlns:a16="http://schemas.microsoft.com/office/drawing/2014/main" id="{0CA47C5B-6FF5-EC81-F606-0247BA3DF4EC}"/>
                </a:ext>
              </a:extLst>
            </p:cNvPr>
            <p:cNvGrpSpPr/>
            <p:nvPr/>
          </p:nvGrpSpPr>
          <p:grpSpPr>
            <a:xfrm>
              <a:off x="2776031" y="1269219"/>
              <a:ext cx="1511022" cy="2665901"/>
              <a:chOff x="7165927" y="3581233"/>
              <a:chExt cx="3667026" cy="6950919"/>
            </a:xfrm>
          </p:grpSpPr>
          <p:sp>
            <p:nvSpPr>
              <p:cNvPr id="36" name="Freeform 29">
                <a:extLst>
                  <a:ext uri="{FF2B5EF4-FFF2-40B4-BE49-F238E27FC236}">
                    <a16:creationId xmlns:a16="http://schemas.microsoft.com/office/drawing/2014/main" id="{D3D5E2EE-149A-130D-2D52-08105C1685C2}"/>
                  </a:ext>
                </a:extLst>
              </p:cNvPr>
              <p:cNvSpPr>
                <a:spLocks noEditPoints="1"/>
              </p:cNvSpPr>
              <p:nvPr/>
            </p:nvSpPr>
            <p:spPr bwMode="auto">
              <a:xfrm>
                <a:off x="7165927" y="3581233"/>
                <a:ext cx="3667026" cy="3998207"/>
              </a:xfrm>
              <a:custGeom>
                <a:avLst/>
                <a:gdLst>
                  <a:gd name="T0" fmla="*/ 120 w 240"/>
                  <a:gd name="T1" fmla="*/ 262 h 262"/>
                  <a:gd name="T2" fmla="*/ 96 w 240"/>
                  <a:gd name="T3" fmla="*/ 255 h 262"/>
                  <a:gd name="T4" fmla="*/ 24 w 240"/>
                  <a:gd name="T5" fmla="*/ 214 h 262"/>
                  <a:gd name="T6" fmla="*/ 0 w 240"/>
                  <a:gd name="T7" fmla="*/ 172 h 262"/>
                  <a:gd name="T8" fmla="*/ 0 w 240"/>
                  <a:gd name="T9" fmla="*/ 89 h 262"/>
                  <a:gd name="T10" fmla="*/ 24 w 240"/>
                  <a:gd name="T11" fmla="*/ 48 h 262"/>
                  <a:gd name="T12" fmla="*/ 96 w 240"/>
                  <a:gd name="T13" fmla="*/ 7 h 262"/>
                  <a:gd name="T14" fmla="*/ 120 w 240"/>
                  <a:gd name="T15" fmla="*/ 0 h 262"/>
                  <a:gd name="T16" fmla="*/ 144 w 240"/>
                  <a:gd name="T17" fmla="*/ 7 h 262"/>
                  <a:gd name="T18" fmla="*/ 216 w 240"/>
                  <a:gd name="T19" fmla="*/ 48 h 262"/>
                  <a:gd name="T20" fmla="*/ 240 w 240"/>
                  <a:gd name="T21" fmla="*/ 89 h 262"/>
                  <a:gd name="T22" fmla="*/ 240 w 240"/>
                  <a:gd name="T23" fmla="*/ 172 h 262"/>
                  <a:gd name="T24" fmla="*/ 216 w 240"/>
                  <a:gd name="T25" fmla="*/ 214 h 262"/>
                  <a:gd name="T26" fmla="*/ 144 w 240"/>
                  <a:gd name="T27" fmla="*/ 255 h 262"/>
                  <a:gd name="T28" fmla="*/ 120 w 240"/>
                  <a:gd name="T29" fmla="*/ 262 h 262"/>
                  <a:gd name="T30" fmla="*/ 120 w 240"/>
                  <a:gd name="T31" fmla="*/ 2 h 262"/>
                  <a:gd name="T32" fmla="*/ 97 w 240"/>
                  <a:gd name="T33" fmla="*/ 8 h 262"/>
                  <a:gd name="T34" fmla="*/ 25 w 240"/>
                  <a:gd name="T35" fmla="*/ 49 h 262"/>
                  <a:gd name="T36" fmla="*/ 2 w 240"/>
                  <a:gd name="T37" fmla="*/ 89 h 262"/>
                  <a:gd name="T38" fmla="*/ 2 w 240"/>
                  <a:gd name="T39" fmla="*/ 172 h 262"/>
                  <a:gd name="T40" fmla="*/ 25 w 240"/>
                  <a:gd name="T41" fmla="*/ 213 h 262"/>
                  <a:gd name="T42" fmla="*/ 97 w 240"/>
                  <a:gd name="T43" fmla="*/ 254 h 262"/>
                  <a:gd name="T44" fmla="*/ 120 w 240"/>
                  <a:gd name="T45" fmla="*/ 260 h 262"/>
                  <a:gd name="T46" fmla="*/ 143 w 240"/>
                  <a:gd name="T47" fmla="*/ 254 h 262"/>
                  <a:gd name="T48" fmla="*/ 215 w 240"/>
                  <a:gd name="T49" fmla="*/ 213 h 262"/>
                  <a:gd name="T50" fmla="*/ 238 w 240"/>
                  <a:gd name="T51" fmla="*/ 172 h 262"/>
                  <a:gd name="T52" fmla="*/ 238 w 240"/>
                  <a:gd name="T53" fmla="*/ 89 h 262"/>
                  <a:gd name="T54" fmla="*/ 215 w 240"/>
                  <a:gd name="T55" fmla="*/ 49 h 262"/>
                  <a:gd name="T56" fmla="*/ 143 w 240"/>
                  <a:gd name="T57" fmla="*/ 8 h 262"/>
                  <a:gd name="T58" fmla="*/ 120 w 240"/>
                  <a:gd name="T59" fmla="*/ 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0" h="262">
                    <a:moveTo>
                      <a:pt x="120" y="262"/>
                    </a:moveTo>
                    <a:cubicBezTo>
                      <a:pt x="112" y="262"/>
                      <a:pt x="103" y="259"/>
                      <a:pt x="96" y="255"/>
                    </a:cubicBezTo>
                    <a:cubicBezTo>
                      <a:pt x="24" y="214"/>
                      <a:pt x="24" y="214"/>
                      <a:pt x="24" y="214"/>
                    </a:cubicBezTo>
                    <a:cubicBezTo>
                      <a:pt x="10" y="206"/>
                      <a:pt x="0" y="189"/>
                      <a:pt x="0" y="172"/>
                    </a:cubicBezTo>
                    <a:cubicBezTo>
                      <a:pt x="0" y="89"/>
                      <a:pt x="0" y="89"/>
                      <a:pt x="0" y="89"/>
                    </a:cubicBezTo>
                    <a:cubicBezTo>
                      <a:pt x="0" y="73"/>
                      <a:pt x="10" y="56"/>
                      <a:pt x="24" y="48"/>
                    </a:cubicBezTo>
                    <a:cubicBezTo>
                      <a:pt x="96" y="7"/>
                      <a:pt x="96" y="7"/>
                      <a:pt x="96" y="7"/>
                    </a:cubicBezTo>
                    <a:cubicBezTo>
                      <a:pt x="103" y="2"/>
                      <a:pt x="112" y="0"/>
                      <a:pt x="120" y="0"/>
                    </a:cubicBezTo>
                    <a:cubicBezTo>
                      <a:pt x="129" y="0"/>
                      <a:pt x="137" y="2"/>
                      <a:pt x="144" y="7"/>
                    </a:cubicBezTo>
                    <a:cubicBezTo>
                      <a:pt x="216" y="48"/>
                      <a:pt x="216" y="48"/>
                      <a:pt x="216" y="48"/>
                    </a:cubicBezTo>
                    <a:cubicBezTo>
                      <a:pt x="230" y="56"/>
                      <a:pt x="240" y="73"/>
                      <a:pt x="240" y="89"/>
                    </a:cubicBezTo>
                    <a:cubicBezTo>
                      <a:pt x="240" y="172"/>
                      <a:pt x="240" y="172"/>
                      <a:pt x="240" y="172"/>
                    </a:cubicBezTo>
                    <a:cubicBezTo>
                      <a:pt x="240" y="189"/>
                      <a:pt x="230" y="206"/>
                      <a:pt x="216" y="214"/>
                    </a:cubicBezTo>
                    <a:cubicBezTo>
                      <a:pt x="144" y="255"/>
                      <a:pt x="144" y="255"/>
                      <a:pt x="144" y="255"/>
                    </a:cubicBezTo>
                    <a:cubicBezTo>
                      <a:pt x="137" y="259"/>
                      <a:pt x="129" y="262"/>
                      <a:pt x="120" y="262"/>
                    </a:cubicBezTo>
                    <a:close/>
                    <a:moveTo>
                      <a:pt x="120" y="2"/>
                    </a:moveTo>
                    <a:cubicBezTo>
                      <a:pt x="112" y="2"/>
                      <a:pt x="104" y="4"/>
                      <a:pt x="97" y="8"/>
                    </a:cubicBezTo>
                    <a:cubicBezTo>
                      <a:pt x="25" y="49"/>
                      <a:pt x="25" y="49"/>
                      <a:pt x="25" y="49"/>
                    </a:cubicBezTo>
                    <a:cubicBezTo>
                      <a:pt x="11" y="57"/>
                      <a:pt x="2" y="73"/>
                      <a:pt x="2" y="89"/>
                    </a:cubicBezTo>
                    <a:cubicBezTo>
                      <a:pt x="2" y="172"/>
                      <a:pt x="2" y="172"/>
                      <a:pt x="2" y="172"/>
                    </a:cubicBezTo>
                    <a:cubicBezTo>
                      <a:pt x="2" y="188"/>
                      <a:pt x="11" y="205"/>
                      <a:pt x="25" y="213"/>
                    </a:cubicBezTo>
                    <a:cubicBezTo>
                      <a:pt x="97" y="254"/>
                      <a:pt x="97" y="254"/>
                      <a:pt x="97" y="254"/>
                    </a:cubicBezTo>
                    <a:cubicBezTo>
                      <a:pt x="104" y="258"/>
                      <a:pt x="112" y="260"/>
                      <a:pt x="120" y="260"/>
                    </a:cubicBezTo>
                    <a:cubicBezTo>
                      <a:pt x="128" y="260"/>
                      <a:pt x="136" y="258"/>
                      <a:pt x="143" y="254"/>
                    </a:cubicBezTo>
                    <a:cubicBezTo>
                      <a:pt x="215" y="213"/>
                      <a:pt x="215" y="213"/>
                      <a:pt x="215" y="213"/>
                    </a:cubicBezTo>
                    <a:cubicBezTo>
                      <a:pt x="229" y="205"/>
                      <a:pt x="238" y="188"/>
                      <a:pt x="238" y="172"/>
                    </a:cubicBezTo>
                    <a:cubicBezTo>
                      <a:pt x="238" y="89"/>
                      <a:pt x="238" y="89"/>
                      <a:pt x="238" y="89"/>
                    </a:cubicBezTo>
                    <a:cubicBezTo>
                      <a:pt x="238" y="73"/>
                      <a:pt x="229" y="57"/>
                      <a:pt x="215" y="49"/>
                    </a:cubicBezTo>
                    <a:cubicBezTo>
                      <a:pt x="143" y="8"/>
                      <a:pt x="143" y="8"/>
                      <a:pt x="143" y="8"/>
                    </a:cubicBezTo>
                    <a:cubicBezTo>
                      <a:pt x="136" y="4"/>
                      <a:pt x="128" y="2"/>
                      <a:pt x="120" y="2"/>
                    </a:cubicBezTo>
                    <a:close/>
                  </a:path>
                </a:pathLst>
              </a:custGeom>
              <a:solidFill>
                <a:srgbClr val="7C7C7B">
                  <a:alpha val="50196"/>
                </a:srgbClr>
              </a:solidFill>
              <a:ln>
                <a:noFill/>
              </a:ln>
            </p:spPr>
            <p:txBody>
              <a:bodyPr vert="horz" wrap="square" lIns="60008" tIns="30004" rIns="60008" bIns="30004" numCol="1" anchor="t" anchorCtr="0" compatLnSpc="1">
                <a:prstTxWarp prst="textNoShape">
                  <a:avLst/>
                </a:prstTxWarp>
              </a:bodyPr>
              <a:lstStyle/>
              <a:p>
                <a:pPr defTabSz="1200241"/>
                <a:endParaRPr lang="en-US" sz="2363">
                  <a:solidFill>
                    <a:srgbClr val="FFFFFF"/>
                  </a:solidFill>
                  <a:latin typeface="Montserrat" panose="00000500000000000000" pitchFamily="2" charset="0"/>
                </a:endParaRPr>
              </a:p>
            </p:txBody>
          </p:sp>
          <p:sp>
            <p:nvSpPr>
              <p:cNvPr id="37" name="Freeform 30">
                <a:extLst>
                  <a:ext uri="{FF2B5EF4-FFF2-40B4-BE49-F238E27FC236}">
                    <a16:creationId xmlns:a16="http://schemas.microsoft.com/office/drawing/2014/main" id="{15C519E3-F083-DC3D-EB49-63526000E416}"/>
                  </a:ext>
                </a:extLst>
              </p:cNvPr>
              <p:cNvSpPr>
                <a:spLocks/>
              </p:cNvSpPr>
              <p:nvPr/>
            </p:nvSpPr>
            <p:spPr bwMode="auto">
              <a:xfrm>
                <a:off x="7641251" y="4054840"/>
                <a:ext cx="2718095" cy="3052709"/>
              </a:xfrm>
              <a:custGeom>
                <a:avLst/>
                <a:gdLst>
                  <a:gd name="T0" fmla="*/ 89 w 178"/>
                  <a:gd name="T1" fmla="*/ 200 h 200"/>
                  <a:gd name="T2" fmla="*/ 81 w 178"/>
                  <a:gd name="T3" fmla="*/ 197 h 200"/>
                  <a:gd name="T4" fmla="*/ 9 w 178"/>
                  <a:gd name="T5" fmla="*/ 156 h 200"/>
                  <a:gd name="T6" fmla="*/ 0 w 178"/>
                  <a:gd name="T7" fmla="*/ 141 h 200"/>
                  <a:gd name="T8" fmla="*/ 0 w 178"/>
                  <a:gd name="T9" fmla="*/ 58 h 200"/>
                  <a:gd name="T10" fmla="*/ 9 w 178"/>
                  <a:gd name="T11" fmla="*/ 44 h 200"/>
                  <a:gd name="T12" fmla="*/ 81 w 178"/>
                  <a:gd name="T13" fmla="*/ 2 h 200"/>
                  <a:gd name="T14" fmla="*/ 89 w 178"/>
                  <a:gd name="T15" fmla="*/ 0 h 200"/>
                  <a:gd name="T16" fmla="*/ 97 w 178"/>
                  <a:gd name="T17" fmla="*/ 2 h 200"/>
                  <a:gd name="T18" fmla="*/ 169 w 178"/>
                  <a:gd name="T19" fmla="*/ 44 h 200"/>
                  <a:gd name="T20" fmla="*/ 178 w 178"/>
                  <a:gd name="T21" fmla="*/ 58 h 200"/>
                  <a:gd name="T22" fmla="*/ 178 w 178"/>
                  <a:gd name="T23" fmla="*/ 141 h 200"/>
                  <a:gd name="T24" fmla="*/ 169 w 178"/>
                  <a:gd name="T25" fmla="*/ 156 h 200"/>
                  <a:gd name="T26" fmla="*/ 97 w 178"/>
                  <a:gd name="T27" fmla="*/ 197 h 200"/>
                  <a:gd name="T28" fmla="*/ 89 w 178"/>
                  <a:gd name="T2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200">
                    <a:moveTo>
                      <a:pt x="89" y="200"/>
                    </a:moveTo>
                    <a:cubicBezTo>
                      <a:pt x="86" y="200"/>
                      <a:pt x="83" y="199"/>
                      <a:pt x="81" y="197"/>
                    </a:cubicBezTo>
                    <a:cubicBezTo>
                      <a:pt x="9" y="156"/>
                      <a:pt x="9" y="156"/>
                      <a:pt x="9" y="156"/>
                    </a:cubicBezTo>
                    <a:cubicBezTo>
                      <a:pt x="4" y="153"/>
                      <a:pt x="0" y="147"/>
                      <a:pt x="0" y="141"/>
                    </a:cubicBezTo>
                    <a:cubicBezTo>
                      <a:pt x="0" y="58"/>
                      <a:pt x="0" y="58"/>
                      <a:pt x="0" y="58"/>
                    </a:cubicBezTo>
                    <a:cubicBezTo>
                      <a:pt x="0" y="53"/>
                      <a:pt x="4" y="47"/>
                      <a:pt x="9" y="44"/>
                    </a:cubicBezTo>
                    <a:cubicBezTo>
                      <a:pt x="81" y="2"/>
                      <a:pt x="81" y="2"/>
                      <a:pt x="81" y="2"/>
                    </a:cubicBezTo>
                    <a:cubicBezTo>
                      <a:pt x="83" y="1"/>
                      <a:pt x="86" y="0"/>
                      <a:pt x="89" y="0"/>
                    </a:cubicBezTo>
                    <a:cubicBezTo>
                      <a:pt x="92" y="0"/>
                      <a:pt x="95" y="1"/>
                      <a:pt x="97" y="2"/>
                    </a:cubicBezTo>
                    <a:cubicBezTo>
                      <a:pt x="169" y="44"/>
                      <a:pt x="169" y="44"/>
                      <a:pt x="169" y="44"/>
                    </a:cubicBezTo>
                    <a:cubicBezTo>
                      <a:pt x="174" y="47"/>
                      <a:pt x="178" y="53"/>
                      <a:pt x="178" y="58"/>
                    </a:cubicBezTo>
                    <a:cubicBezTo>
                      <a:pt x="178" y="141"/>
                      <a:pt x="178" y="141"/>
                      <a:pt x="178" y="141"/>
                    </a:cubicBezTo>
                    <a:cubicBezTo>
                      <a:pt x="178" y="147"/>
                      <a:pt x="174" y="153"/>
                      <a:pt x="169" y="156"/>
                    </a:cubicBezTo>
                    <a:cubicBezTo>
                      <a:pt x="97" y="197"/>
                      <a:pt x="97" y="197"/>
                      <a:pt x="97" y="197"/>
                    </a:cubicBezTo>
                    <a:cubicBezTo>
                      <a:pt x="95" y="199"/>
                      <a:pt x="92" y="200"/>
                      <a:pt x="89" y="20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008" tIns="30004" rIns="60008" bIns="30004" numCol="1" anchor="t" anchorCtr="0" compatLnSpc="1">
                <a:prstTxWarp prst="textNoShape">
                  <a:avLst/>
                </a:prstTxWarp>
              </a:bodyPr>
              <a:lstStyle/>
              <a:p>
                <a:pPr defTabSz="1200241"/>
                <a:endParaRPr lang="en-US" sz="2363">
                  <a:solidFill>
                    <a:srgbClr val="FFFFFF"/>
                  </a:solidFill>
                  <a:latin typeface="Montserrat" panose="00000500000000000000" pitchFamily="2" charset="0"/>
                </a:endParaRPr>
              </a:p>
            </p:txBody>
          </p:sp>
          <p:sp>
            <p:nvSpPr>
              <p:cNvPr id="38" name="TextBox 37">
                <a:extLst>
                  <a:ext uri="{FF2B5EF4-FFF2-40B4-BE49-F238E27FC236}">
                    <a16:creationId xmlns:a16="http://schemas.microsoft.com/office/drawing/2014/main" id="{3C447AF3-E4FC-2DB5-6ADB-936FA338B947}"/>
                  </a:ext>
                </a:extLst>
              </p:cNvPr>
              <p:cNvSpPr txBox="1"/>
              <p:nvPr/>
            </p:nvSpPr>
            <p:spPr>
              <a:xfrm>
                <a:off x="7210785" y="7565517"/>
                <a:ext cx="3620792" cy="2966635"/>
              </a:xfrm>
              <a:prstGeom prst="rect">
                <a:avLst/>
              </a:prstGeom>
              <a:noFill/>
            </p:spPr>
            <p:txBody>
              <a:bodyPr wrap="square" lIns="59996" tIns="29998" rIns="59996" bIns="29998" rtlCol="0">
                <a:spAutoFit/>
              </a:bodyPr>
              <a:lstStyle/>
              <a:p>
                <a:pPr algn="ctr"/>
                <a:r>
                  <a:rPr lang="en-US" b="1">
                    <a:solidFill>
                      <a:schemeClr val="bg1">
                        <a:lumMod val="50000"/>
                      </a:schemeClr>
                    </a:solidFill>
                    <a:latin typeface="Montserrat" panose="00000500000000000000" pitchFamily="2" charset="0"/>
                  </a:rPr>
                  <a:t>Office occupancy at half of </a:t>
                </a:r>
              </a:p>
              <a:p>
                <a:pPr algn="ctr"/>
                <a:r>
                  <a:rPr lang="en-US" b="1">
                    <a:solidFill>
                      <a:schemeClr val="bg1">
                        <a:lumMod val="50000"/>
                      </a:schemeClr>
                    </a:solidFill>
                    <a:latin typeface="Montserrat" panose="00000500000000000000" pitchFamily="2" charset="0"/>
                  </a:rPr>
                  <a:t>pre-pandemic level</a:t>
                </a:r>
                <a:endParaRPr lang="en-US" sz="700" baseline="100000">
                  <a:solidFill>
                    <a:schemeClr val="bg1">
                      <a:lumMod val="50000"/>
                    </a:schemeClr>
                  </a:solidFill>
                  <a:latin typeface="Montserrat" panose="00000500000000000000" pitchFamily="2" charset="0"/>
                </a:endParaRPr>
              </a:p>
            </p:txBody>
          </p:sp>
        </p:grpSp>
        <p:sp>
          <p:nvSpPr>
            <p:cNvPr id="58" name="TextBox 57">
              <a:extLst>
                <a:ext uri="{FF2B5EF4-FFF2-40B4-BE49-F238E27FC236}">
                  <a16:creationId xmlns:a16="http://schemas.microsoft.com/office/drawing/2014/main" id="{3D6611C9-7137-4F74-D578-E13EA2905503}"/>
                </a:ext>
              </a:extLst>
            </p:cNvPr>
            <p:cNvSpPr txBox="1"/>
            <p:nvPr/>
          </p:nvSpPr>
          <p:spPr>
            <a:xfrm>
              <a:off x="3053728" y="2133366"/>
              <a:ext cx="980001" cy="307777"/>
            </a:xfrm>
            <a:prstGeom prst="rect">
              <a:avLst/>
            </a:prstGeom>
            <a:noFill/>
          </p:spPr>
          <p:txBody>
            <a:bodyPr wrap="square">
              <a:spAutoFit/>
            </a:bodyPr>
            <a:lstStyle/>
            <a:p>
              <a:pPr algn="ctr"/>
              <a:r>
                <a:rPr lang="en-US" b="1">
                  <a:latin typeface="Montserrat" panose="00000500000000000000" pitchFamily="2" charset="0"/>
                </a:rPr>
                <a:t>50%</a:t>
              </a:r>
              <a:endParaRPr lang="en-US">
                <a:latin typeface="Montserrat" panose="00000500000000000000" pitchFamily="2" charset="0"/>
              </a:endParaRPr>
            </a:p>
          </p:txBody>
        </p:sp>
        <p:pic>
          <p:nvPicPr>
            <p:cNvPr id="1028" name="Picture 4">
              <a:extLst>
                <a:ext uri="{FF2B5EF4-FFF2-40B4-BE49-F238E27FC236}">
                  <a16:creationId xmlns:a16="http://schemas.microsoft.com/office/drawing/2014/main" id="{612CA862-BAA2-16E9-229C-2B5F87851DC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218093" y="1589360"/>
              <a:ext cx="626333" cy="6263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16770FF9-5328-AB58-CB40-6A292BF36803}"/>
              </a:ext>
            </a:extLst>
          </p:cNvPr>
          <p:cNvGrpSpPr/>
          <p:nvPr/>
        </p:nvGrpSpPr>
        <p:grpSpPr>
          <a:xfrm>
            <a:off x="4816162" y="1305604"/>
            <a:ext cx="1511022" cy="2917407"/>
            <a:chOff x="4816162" y="1305604"/>
            <a:chExt cx="1511022" cy="2917407"/>
          </a:xfrm>
        </p:grpSpPr>
        <p:grpSp>
          <p:nvGrpSpPr>
            <p:cNvPr id="18" name="Group 17">
              <a:extLst>
                <a:ext uri="{FF2B5EF4-FFF2-40B4-BE49-F238E27FC236}">
                  <a16:creationId xmlns:a16="http://schemas.microsoft.com/office/drawing/2014/main" id="{C4A5936B-6465-F2DB-F0B0-2B0EB9A02D9F}"/>
                </a:ext>
              </a:extLst>
            </p:cNvPr>
            <p:cNvGrpSpPr/>
            <p:nvPr/>
          </p:nvGrpSpPr>
          <p:grpSpPr>
            <a:xfrm>
              <a:off x="4816162" y="1305604"/>
              <a:ext cx="1511022" cy="2917407"/>
              <a:chOff x="10357629" y="3510979"/>
              <a:chExt cx="3667026" cy="7606686"/>
            </a:xfrm>
          </p:grpSpPr>
          <p:sp>
            <p:nvSpPr>
              <p:cNvPr id="19" name="Freeform 29">
                <a:extLst>
                  <a:ext uri="{FF2B5EF4-FFF2-40B4-BE49-F238E27FC236}">
                    <a16:creationId xmlns:a16="http://schemas.microsoft.com/office/drawing/2014/main" id="{06416CF6-A4D0-5E18-BAA9-FFE3CE4B06F5}"/>
                  </a:ext>
                </a:extLst>
              </p:cNvPr>
              <p:cNvSpPr>
                <a:spLocks noEditPoints="1"/>
              </p:cNvSpPr>
              <p:nvPr/>
            </p:nvSpPr>
            <p:spPr bwMode="auto">
              <a:xfrm>
                <a:off x="10357629" y="3510979"/>
                <a:ext cx="3667026" cy="3998207"/>
              </a:xfrm>
              <a:custGeom>
                <a:avLst/>
                <a:gdLst>
                  <a:gd name="T0" fmla="*/ 120 w 240"/>
                  <a:gd name="T1" fmla="*/ 262 h 262"/>
                  <a:gd name="T2" fmla="*/ 96 w 240"/>
                  <a:gd name="T3" fmla="*/ 255 h 262"/>
                  <a:gd name="T4" fmla="*/ 24 w 240"/>
                  <a:gd name="T5" fmla="*/ 214 h 262"/>
                  <a:gd name="T6" fmla="*/ 0 w 240"/>
                  <a:gd name="T7" fmla="*/ 172 h 262"/>
                  <a:gd name="T8" fmla="*/ 0 w 240"/>
                  <a:gd name="T9" fmla="*/ 89 h 262"/>
                  <a:gd name="T10" fmla="*/ 24 w 240"/>
                  <a:gd name="T11" fmla="*/ 48 h 262"/>
                  <a:gd name="T12" fmla="*/ 96 w 240"/>
                  <a:gd name="T13" fmla="*/ 7 h 262"/>
                  <a:gd name="T14" fmla="*/ 120 w 240"/>
                  <a:gd name="T15" fmla="*/ 0 h 262"/>
                  <a:gd name="T16" fmla="*/ 144 w 240"/>
                  <a:gd name="T17" fmla="*/ 7 h 262"/>
                  <a:gd name="T18" fmla="*/ 216 w 240"/>
                  <a:gd name="T19" fmla="*/ 48 h 262"/>
                  <a:gd name="T20" fmla="*/ 240 w 240"/>
                  <a:gd name="T21" fmla="*/ 89 h 262"/>
                  <a:gd name="T22" fmla="*/ 240 w 240"/>
                  <a:gd name="T23" fmla="*/ 172 h 262"/>
                  <a:gd name="T24" fmla="*/ 216 w 240"/>
                  <a:gd name="T25" fmla="*/ 214 h 262"/>
                  <a:gd name="T26" fmla="*/ 144 w 240"/>
                  <a:gd name="T27" fmla="*/ 255 h 262"/>
                  <a:gd name="T28" fmla="*/ 120 w 240"/>
                  <a:gd name="T29" fmla="*/ 262 h 262"/>
                  <a:gd name="T30" fmla="*/ 120 w 240"/>
                  <a:gd name="T31" fmla="*/ 2 h 262"/>
                  <a:gd name="T32" fmla="*/ 97 w 240"/>
                  <a:gd name="T33" fmla="*/ 8 h 262"/>
                  <a:gd name="T34" fmla="*/ 25 w 240"/>
                  <a:gd name="T35" fmla="*/ 49 h 262"/>
                  <a:gd name="T36" fmla="*/ 2 w 240"/>
                  <a:gd name="T37" fmla="*/ 89 h 262"/>
                  <a:gd name="T38" fmla="*/ 2 w 240"/>
                  <a:gd name="T39" fmla="*/ 172 h 262"/>
                  <a:gd name="T40" fmla="*/ 25 w 240"/>
                  <a:gd name="T41" fmla="*/ 213 h 262"/>
                  <a:gd name="T42" fmla="*/ 97 w 240"/>
                  <a:gd name="T43" fmla="*/ 254 h 262"/>
                  <a:gd name="T44" fmla="*/ 120 w 240"/>
                  <a:gd name="T45" fmla="*/ 260 h 262"/>
                  <a:gd name="T46" fmla="*/ 143 w 240"/>
                  <a:gd name="T47" fmla="*/ 254 h 262"/>
                  <a:gd name="T48" fmla="*/ 215 w 240"/>
                  <a:gd name="T49" fmla="*/ 213 h 262"/>
                  <a:gd name="T50" fmla="*/ 238 w 240"/>
                  <a:gd name="T51" fmla="*/ 172 h 262"/>
                  <a:gd name="T52" fmla="*/ 238 w 240"/>
                  <a:gd name="T53" fmla="*/ 89 h 262"/>
                  <a:gd name="T54" fmla="*/ 215 w 240"/>
                  <a:gd name="T55" fmla="*/ 49 h 262"/>
                  <a:gd name="T56" fmla="*/ 143 w 240"/>
                  <a:gd name="T57" fmla="*/ 8 h 262"/>
                  <a:gd name="T58" fmla="*/ 120 w 240"/>
                  <a:gd name="T59" fmla="*/ 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0" h="262">
                    <a:moveTo>
                      <a:pt x="120" y="262"/>
                    </a:moveTo>
                    <a:cubicBezTo>
                      <a:pt x="112" y="262"/>
                      <a:pt x="103" y="259"/>
                      <a:pt x="96" y="255"/>
                    </a:cubicBezTo>
                    <a:cubicBezTo>
                      <a:pt x="24" y="214"/>
                      <a:pt x="24" y="214"/>
                      <a:pt x="24" y="214"/>
                    </a:cubicBezTo>
                    <a:cubicBezTo>
                      <a:pt x="10" y="206"/>
                      <a:pt x="0" y="189"/>
                      <a:pt x="0" y="172"/>
                    </a:cubicBezTo>
                    <a:cubicBezTo>
                      <a:pt x="0" y="89"/>
                      <a:pt x="0" y="89"/>
                      <a:pt x="0" y="89"/>
                    </a:cubicBezTo>
                    <a:cubicBezTo>
                      <a:pt x="0" y="73"/>
                      <a:pt x="10" y="56"/>
                      <a:pt x="24" y="48"/>
                    </a:cubicBezTo>
                    <a:cubicBezTo>
                      <a:pt x="96" y="7"/>
                      <a:pt x="96" y="7"/>
                      <a:pt x="96" y="7"/>
                    </a:cubicBezTo>
                    <a:cubicBezTo>
                      <a:pt x="103" y="2"/>
                      <a:pt x="112" y="0"/>
                      <a:pt x="120" y="0"/>
                    </a:cubicBezTo>
                    <a:cubicBezTo>
                      <a:pt x="129" y="0"/>
                      <a:pt x="137" y="2"/>
                      <a:pt x="144" y="7"/>
                    </a:cubicBezTo>
                    <a:cubicBezTo>
                      <a:pt x="216" y="48"/>
                      <a:pt x="216" y="48"/>
                      <a:pt x="216" y="48"/>
                    </a:cubicBezTo>
                    <a:cubicBezTo>
                      <a:pt x="230" y="56"/>
                      <a:pt x="240" y="73"/>
                      <a:pt x="240" y="89"/>
                    </a:cubicBezTo>
                    <a:cubicBezTo>
                      <a:pt x="240" y="172"/>
                      <a:pt x="240" y="172"/>
                      <a:pt x="240" y="172"/>
                    </a:cubicBezTo>
                    <a:cubicBezTo>
                      <a:pt x="240" y="189"/>
                      <a:pt x="230" y="206"/>
                      <a:pt x="216" y="214"/>
                    </a:cubicBezTo>
                    <a:cubicBezTo>
                      <a:pt x="144" y="255"/>
                      <a:pt x="144" y="255"/>
                      <a:pt x="144" y="255"/>
                    </a:cubicBezTo>
                    <a:cubicBezTo>
                      <a:pt x="137" y="259"/>
                      <a:pt x="129" y="262"/>
                      <a:pt x="120" y="262"/>
                    </a:cubicBezTo>
                    <a:close/>
                    <a:moveTo>
                      <a:pt x="120" y="2"/>
                    </a:moveTo>
                    <a:cubicBezTo>
                      <a:pt x="112" y="2"/>
                      <a:pt x="104" y="4"/>
                      <a:pt x="97" y="8"/>
                    </a:cubicBezTo>
                    <a:cubicBezTo>
                      <a:pt x="25" y="49"/>
                      <a:pt x="25" y="49"/>
                      <a:pt x="25" y="49"/>
                    </a:cubicBezTo>
                    <a:cubicBezTo>
                      <a:pt x="11" y="57"/>
                      <a:pt x="2" y="73"/>
                      <a:pt x="2" y="89"/>
                    </a:cubicBezTo>
                    <a:cubicBezTo>
                      <a:pt x="2" y="172"/>
                      <a:pt x="2" y="172"/>
                      <a:pt x="2" y="172"/>
                    </a:cubicBezTo>
                    <a:cubicBezTo>
                      <a:pt x="2" y="188"/>
                      <a:pt x="11" y="205"/>
                      <a:pt x="25" y="213"/>
                    </a:cubicBezTo>
                    <a:cubicBezTo>
                      <a:pt x="97" y="254"/>
                      <a:pt x="97" y="254"/>
                      <a:pt x="97" y="254"/>
                    </a:cubicBezTo>
                    <a:cubicBezTo>
                      <a:pt x="104" y="258"/>
                      <a:pt x="112" y="260"/>
                      <a:pt x="120" y="260"/>
                    </a:cubicBezTo>
                    <a:cubicBezTo>
                      <a:pt x="128" y="260"/>
                      <a:pt x="136" y="258"/>
                      <a:pt x="143" y="254"/>
                    </a:cubicBezTo>
                    <a:cubicBezTo>
                      <a:pt x="215" y="213"/>
                      <a:pt x="215" y="213"/>
                      <a:pt x="215" y="213"/>
                    </a:cubicBezTo>
                    <a:cubicBezTo>
                      <a:pt x="229" y="205"/>
                      <a:pt x="238" y="188"/>
                      <a:pt x="238" y="172"/>
                    </a:cubicBezTo>
                    <a:cubicBezTo>
                      <a:pt x="238" y="89"/>
                      <a:pt x="238" y="89"/>
                      <a:pt x="238" y="89"/>
                    </a:cubicBezTo>
                    <a:cubicBezTo>
                      <a:pt x="238" y="73"/>
                      <a:pt x="229" y="57"/>
                      <a:pt x="215" y="49"/>
                    </a:cubicBezTo>
                    <a:cubicBezTo>
                      <a:pt x="143" y="8"/>
                      <a:pt x="143" y="8"/>
                      <a:pt x="143" y="8"/>
                    </a:cubicBezTo>
                    <a:cubicBezTo>
                      <a:pt x="136" y="4"/>
                      <a:pt x="128" y="2"/>
                      <a:pt x="120" y="2"/>
                    </a:cubicBezTo>
                    <a:close/>
                  </a:path>
                </a:pathLst>
              </a:custGeom>
              <a:solidFill>
                <a:srgbClr val="7C7C7B">
                  <a:alpha val="50196"/>
                </a:srgbClr>
              </a:solidFill>
              <a:ln>
                <a:noFill/>
              </a:ln>
            </p:spPr>
            <p:txBody>
              <a:bodyPr vert="horz" wrap="square" lIns="60008" tIns="30004" rIns="60008" bIns="30004" numCol="1" anchor="t" anchorCtr="0" compatLnSpc="1">
                <a:prstTxWarp prst="textNoShape">
                  <a:avLst/>
                </a:prstTxWarp>
              </a:bodyPr>
              <a:lstStyle/>
              <a:p>
                <a:pPr defTabSz="1200241"/>
                <a:endParaRPr lang="en-US" sz="2363">
                  <a:solidFill>
                    <a:srgbClr val="FFFFFF"/>
                  </a:solidFill>
                  <a:latin typeface="Montserrat" panose="00000500000000000000" pitchFamily="2" charset="0"/>
                </a:endParaRPr>
              </a:p>
            </p:txBody>
          </p:sp>
          <p:sp>
            <p:nvSpPr>
              <p:cNvPr id="20" name="Freeform 30">
                <a:extLst>
                  <a:ext uri="{FF2B5EF4-FFF2-40B4-BE49-F238E27FC236}">
                    <a16:creationId xmlns:a16="http://schemas.microsoft.com/office/drawing/2014/main" id="{12D521EC-CE24-3446-D3B4-85D69E0E3024}"/>
                  </a:ext>
                </a:extLst>
              </p:cNvPr>
              <p:cNvSpPr>
                <a:spLocks/>
              </p:cNvSpPr>
              <p:nvPr/>
            </p:nvSpPr>
            <p:spPr bwMode="auto">
              <a:xfrm>
                <a:off x="10832953" y="3984586"/>
                <a:ext cx="2718095" cy="3052709"/>
              </a:xfrm>
              <a:custGeom>
                <a:avLst/>
                <a:gdLst>
                  <a:gd name="T0" fmla="*/ 89 w 178"/>
                  <a:gd name="T1" fmla="*/ 200 h 200"/>
                  <a:gd name="T2" fmla="*/ 81 w 178"/>
                  <a:gd name="T3" fmla="*/ 197 h 200"/>
                  <a:gd name="T4" fmla="*/ 9 w 178"/>
                  <a:gd name="T5" fmla="*/ 156 h 200"/>
                  <a:gd name="T6" fmla="*/ 0 w 178"/>
                  <a:gd name="T7" fmla="*/ 141 h 200"/>
                  <a:gd name="T8" fmla="*/ 0 w 178"/>
                  <a:gd name="T9" fmla="*/ 58 h 200"/>
                  <a:gd name="T10" fmla="*/ 9 w 178"/>
                  <a:gd name="T11" fmla="*/ 44 h 200"/>
                  <a:gd name="T12" fmla="*/ 81 w 178"/>
                  <a:gd name="T13" fmla="*/ 2 h 200"/>
                  <a:gd name="T14" fmla="*/ 89 w 178"/>
                  <a:gd name="T15" fmla="*/ 0 h 200"/>
                  <a:gd name="T16" fmla="*/ 97 w 178"/>
                  <a:gd name="T17" fmla="*/ 2 h 200"/>
                  <a:gd name="T18" fmla="*/ 169 w 178"/>
                  <a:gd name="T19" fmla="*/ 44 h 200"/>
                  <a:gd name="T20" fmla="*/ 178 w 178"/>
                  <a:gd name="T21" fmla="*/ 58 h 200"/>
                  <a:gd name="T22" fmla="*/ 178 w 178"/>
                  <a:gd name="T23" fmla="*/ 141 h 200"/>
                  <a:gd name="T24" fmla="*/ 169 w 178"/>
                  <a:gd name="T25" fmla="*/ 156 h 200"/>
                  <a:gd name="T26" fmla="*/ 97 w 178"/>
                  <a:gd name="T27" fmla="*/ 197 h 200"/>
                  <a:gd name="T28" fmla="*/ 89 w 178"/>
                  <a:gd name="T2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200">
                    <a:moveTo>
                      <a:pt x="89" y="200"/>
                    </a:moveTo>
                    <a:cubicBezTo>
                      <a:pt x="86" y="200"/>
                      <a:pt x="83" y="199"/>
                      <a:pt x="81" y="197"/>
                    </a:cubicBezTo>
                    <a:cubicBezTo>
                      <a:pt x="9" y="156"/>
                      <a:pt x="9" y="156"/>
                      <a:pt x="9" y="156"/>
                    </a:cubicBezTo>
                    <a:cubicBezTo>
                      <a:pt x="4" y="153"/>
                      <a:pt x="0" y="147"/>
                      <a:pt x="0" y="141"/>
                    </a:cubicBezTo>
                    <a:cubicBezTo>
                      <a:pt x="0" y="58"/>
                      <a:pt x="0" y="58"/>
                      <a:pt x="0" y="58"/>
                    </a:cubicBezTo>
                    <a:cubicBezTo>
                      <a:pt x="0" y="53"/>
                      <a:pt x="4" y="47"/>
                      <a:pt x="9" y="44"/>
                    </a:cubicBezTo>
                    <a:cubicBezTo>
                      <a:pt x="81" y="2"/>
                      <a:pt x="81" y="2"/>
                      <a:pt x="81" y="2"/>
                    </a:cubicBezTo>
                    <a:cubicBezTo>
                      <a:pt x="83" y="1"/>
                      <a:pt x="86" y="0"/>
                      <a:pt x="89" y="0"/>
                    </a:cubicBezTo>
                    <a:cubicBezTo>
                      <a:pt x="92" y="0"/>
                      <a:pt x="95" y="1"/>
                      <a:pt x="97" y="2"/>
                    </a:cubicBezTo>
                    <a:cubicBezTo>
                      <a:pt x="169" y="44"/>
                      <a:pt x="169" y="44"/>
                      <a:pt x="169" y="44"/>
                    </a:cubicBezTo>
                    <a:cubicBezTo>
                      <a:pt x="174" y="47"/>
                      <a:pt x="178" y="53"/>
                      <a:pt x="178" y="58"/>
                    </a:cubicBezTo>
                    <a:cubicBezTo>
                      <a:pt x="178" y="141"/>
                      <a:pt x="178" y="141"/>
                      <a:pt x="178" y="141"/>
                    </a:cubicBezTo>
                    <a:cubicBezTo>
                      <a:pt x="178" y="147"/>
                      <a:pt x="174" y="153"/>
                      <a:pt x="169" y="156"/>
                    </a:cubicBezTo>
                    <a:cubicBezTo>
                      <a:pt x="97" y="197"/>
                      <a:pt x="97" y="197"/>
                      <a:pt x="97" y="197"/>
                    </a:cubicBezTo>
                    <a:cubicBezTo>
                      <a:pt x="95" y="199"/>
                      <a:pt x="92" y="200"/>
                      <a:pt x="89" y="20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008" tIns="30004" rIns="60008" bIns="30004" numCol="1" anchor="t" anchorCtr="0" compatLnSpc="1">
                <a:prstTxWarp prst="textNoShape">
                  <a:avLst/>
                </a:prstTxWarp>
              </a:bodyPr>
              <a:lstStyle/>
              <a:p>
                <a:pPr defTabSz="1200241"/>
                <a:endParaRPr lang="en-US" sz="2363">
                  <a:solidFill>
                    <a:srgbClr val="FFFFFF"/>
                  </a:solidFill>
                  <a:latin typeface="Montserrat" panose="00000500000000000000" pitchFamily="2" charset="0"/>
                </a:endParaRPr>
              </a:p>
            </p:txBody>
          </p:sp>
          <p:sp>
            <p:nvSpPr>
              <p:cNvPr id="21" name="TextBox 20">
                <a:extLst>
                  <a:ext uri="{FF2B5EF4-FFF2-40B4-BE49-F238E27FC236}">
                    <a16:creationId xmlns:a16="http://schemas.microsoft.com/office/drawing/2014/main" id="{0ABFB8E1-F4F9-4DF0-6E38-CFA2D675144B}"/>
                  </a:ext>
                </a:extLst>
              </p:cNvPr>
              <p:cNvSpPr txBox="1"/>
              <p:nvPr/>
            </p:nvSpPr>
            <p:spPr>
              <a:xfrm>
                <a:off x="10514530" y="7589294"/>
                <a:ext cx="3510125" cy="3528371"/>
              </a:xfrm>
              <a:prstGeom prst="rect">
                <a:avLst/>
              </a:prstGeom>
              <a:noFill/>
            </p:spPr>
            <p:txBody>
              <a:bodyPr wrap="square" lIns="59996" tIns="29998" rIns="59996" bIns="29998" rtlCol="0">
                <a:spAutoFit/>
              </a:bodyPr>
              <a:lstStyle/>
              <a:p>
                <a:pPr algn="ctr"/>
                <a:r>
                  <a:rPr lang="en-US" b="1">
                    <a:solidFill>
                      <a:schemeClr val="bg1">
                        <a:lumMod val="50000"/>
                      </a:schemeClr>
                    </a:solidFill>
                    <a:latin typeface="Montserrat" panose="00000500000000000000" pitchFamily="2" charset="0"/>
                  </a:rPr>
                  <a:t>Gathered 1,384 surveys with 183 questions from 5 organizations</a:t>
                </a:r>
                <a:endParaRPr lang="en-US" baseline="100000">
                  <a:solidFill>
                    <a:schemeClr val="bg1">
                      <a:lumMod val="50000"/>
                    </a:schemeClr>
                  </a:solidFill>
                  <a:latin typeface="Montserrat" panose="00000500000000000000" pitchFamily="2" charset="0"/>
                </a:endParaRPr>
              </a:p>
            </p:txBody>
          </p:sp>
        </p:grpSp>
        <p:sp>
          <p:nvSpPr>
            <p:cNvPr id="60" name="TextBox 59">
              <a:extLst>
                <a:ext uri="{FF2B5EF4-FFF2-40B4-BE49-F238E27FC236}">
                  <a16:creationId xmlns:a16="http://schemas.microsoft.com/office/drawing/2014/main" id="{8AFC1279-FC81-A2EF-7A77-173CBFB4AC94}"/>
                </a:ext>
              </a:extLst>
            </p:cNvPr>
            <p:cNvSpPr txBox="1"/>
            <p:nvPr/>
          </p:nvSpPr>
          <p:spPr>
            <a:xfrm>
              <a:off x="5081389" y="2140797"/>
              <a:ext cx="980001" cy="307777"/>
            </a:xfrm>
            <a:prstGeom prst="rect">
              <a:avLst/>
            </a:prstGeom>
            <a:noFill/>
          </p:spPr>
          <p:txBody>
            <a:bodyPr wrap="square">
              <a:spAutoFit/>
            </a:bodyPr>
            <a:lstStyle/>
            <a:p>
              <a:pPr algn="ctr"/>
              <a:r>
                <a:rPr lang="en-US" b="1">
                  <a:latin typeface="Montserrat" panose="00000500000000000000" pitchFamily="2" charset="0"/>
                </a:rPr>
                <a:t>1,384</a:t>
              </a:r>
            </a:p>
          </p:txBody>
        </p:sp>
        <p:pic>
          <p:nvPicPr>
            <p:cNvPr id="1030" name="Picture 6">
              <a:extLst>
                <a:ext uri="{FF2B5EF4-FFF2-40B4-BE49-F238E27FC236}">
                  <a16:creationId xmlns:a16="http://schemas.microsoft.com/office/drawing/2014/main" id="{F12F3C6A-7408-8777-88CB-2010A8DB781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342789" y="1716948"/>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6C2FAA2E-D641-326B-5757-41EE72BBFA41}"/>
              </a:ext>
            </a:extLst>
          </p:cNvPr>
          <p:cNvGrpSpPr/>
          <p:nvPr/>
        </p:nvGrpSpPr>
        <p:grpSpPr>
          <a:xfrm>
            <a:off x="6710400" y="1319076"/>
            <a:ext cx="1762058" cy="3105907"/>
            <a:chOff x="6710400" y="1319076"/>
            <a:chExt cx="1762058" cy="3105907"/>
          </a:xfrm>
        </p:grpSpPr>
        <p:grpSp>
          <p:nvGrpSpPr>
            <p:cNvPr id="2" name="Group 1">
              <a:extLst>
                <a:ext uri="{FF2B5EF4-FFF2-40B4-BE49-F238E27FC236}">
                  <a16:creationId xmlns:a16="http://schemas.microsoft.com/office/drawing/2014/main" id="{040C57D8-9104-5504-1BFD-C4905C59FCA0}"/>
                </a:ext>
              </a:extLst>
            </p:cNvPr>
            <p:cNvGrpSpPr/>
            <p:nvPr/>
          </p:nvGrpSpPr>
          <p:grpSpPr>
            <a:xfrm>
              <a:off x="6710400" y="1319076"/>
              <a:ext cx="1762058" cy="3105907"/>
              <a:chOff x="16390408" y="3581232"/>
              <a:chExt cx="4276253" cy="8098165"/>
            </a:xfrm>
          </p:grpSpPr>
          <p:sp>
            <p:nvSpPr>
              <p:cNvPr id="3" name="Freeform 29">
                <a:extLst>
                  <a:ext uri="{FF2B5EF4-FFF2-40B4-BE49-F238E27FC236}">
                    <a16:creationId xmlns:a16="http://schemas.microsoft.com/office/drawing/2014/main" id="{6FBA7A78-83C8-CB87-216A-2B0B62BA1E20}"/>
                  </a:ext>
                </a:extLst>
              </p:cNvPr>
              <p:cNvSpPr>
                <a:spLocks noEditPoints="1"/>
              </p:cNvSpPr>
              <p:nvPr/>
            </p:nvSpPr>
            <p:spPr bwMode="auto">
              <a:xfrm>
                <a:off x="16744466" y="3581232"/>
                <a:ext cx="3667026" cy="3998207"/>
              </a:xfrm>
              <a:custGeom>
                <a:avLst/>
                <a:gdLst>
                  <a:gd name="T0" fmla="*/ 120 w 240"/>
                  <a:gd name="T1" fmla="*/ 262 h 262"/>
                  <a:gd name="T2" fmla="*/ 96 w 240"/>
                  <a:gd name="T3" fmla="*/ 255 h 262"/>
                  <a:gd name="T4" fmla="*/ 24 w 240"/>
                  <a:gd name="T5" fmla="*/ 214 h 262"/>
                  <a:gd name="T6" fmla="*/ 0 w 240"/>
                  <a:gd name="T7" fmla="*/ 172 h 262"/>
                  <a:gd name="T8" fmla="*/ 0 w 240"/>
                  <a:gd name="T9" fmla="*/ 89 h 262"/>
                  <a:gd name="T10" fmla="*/ 24 w 240"/>
                  <a:gd name="T11" fmla="*/ 48 h 262"/>
                  <a:gd name="T12" fmla="*/ 96 w 240"/>
                  <a:gd name="T13" fmla="*/ 7 h 262"/>
                  <a:gd name="T14" fmla="*/ 120 w 240"/>
                  <a:gd name="T15" fmla="*/ 0 h 262"/>
                  <a:gd name="T16" fmla="*/ 144 w 240"/>
                  <a:gd name="T17" fmla="*/ 7 h 262"/>
                  <a:gd name="T18" fmla="*/ 216 w 240"/>
                  <a:gd name="T19" fmla="*/ 48 h 262"/>
                  <a:gd name="T20" fmla="*/ 240 w 240"/>
                  <a:gd name="T21" fmla="*/ 89 h 262"/>
                  <a:gd name="T22" fmla="*/ 240 w 240"/>
                  <a:gd name="T23" fmla="*/ 172 h 262"/>
                  <a:gd name="T24" fmla="*/ 216 w 240"/>
                  <a:gd name="T25" fmla="*/ 214 h 262"/>
                  <a:gd name="T26" fmla="*/ 144 w 240"/>
                  <a:gd name="T27" fmla="*/ 255 h 262"/>
                  <a:gd name="T28" fmla="*/ 120 w 240"/>
                  <a:gd name="T29" fmla="*/ 262 h 262"/>
                  <a:gd name="T30" fmla="*/ 120 w 240"/>
                  <a:gd name="T31" fmla="*/ 2 h 262"/>
                  <a:gd name="T32" fmla="*/ 97 w 240"/>
                  <a:gd name="T33" fmla="*/ 8 h 262"/>
                  <a:gd name="T34" fmla="*/ 25 w 240"/>
                  <a:gd name="T35" fmla="*/ 49 h 262"/>
                  <a:gd name="T36" fmla="*/ 2 w 240"/>
                  <a:gd name="T37" fmla="*/ 89 h 262"/>
                  <a:gd name="T38" fmla="*/ 2 w 240"/>
                  <a:gd name="T39" fmla="*/ 172 h 262"/>
                  <a:gd name="T40" fmla="*/ 25 w 240"/>
                  <a:gd name="T41" fmla="*/ 213 h 262"/>
                  <a:gd name="T42" fmla="*/ 97 w 240"/>
                  <a:gd name="T43" fmla="*/ 254 h 262"/>
                  <a:gd name="T44" fmla="*/ 120 w 240"/>
                  <a:gd name="T45" fmla="*/ 260 h 262"/>
                  <a:gd name="T46" fmla="*/ 143 w 240"/>
                  <a:gd name="T47" fmla="*/ 254 h 262"/>
                  <a:gd name="T48" fmla="*/ 215 w 240"/>
                  <a:gd name="T49" fmla="*/ 213 h 262"/>
                  <a:gd name="T50" fmla="*/ 238 w 240"/>
                  <a:gd name="T51" fmla="*/ 172 h 262"/>
                  <a:gd name="T52" fmla="*/ 238 w 240"/>
                  <a:gd name="T53" fmla="*/ 89 h 262"/>
                  <a:gd name="T54" fmla="*/ 215 w 240"/>
                  <a:gd name="T55" fmla="*/ 49 h 262"/>
                  <a:gd name="T56" fmla="*/ 143 w 240"/>
                  <a:gd name="T57" fmla="*/ 8 h 262"/>
                  <a:gd name="T58" fmla="*/ 120 w 240"/>
                  <a:gd name="T59" fmla="*/ 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0" h="262">
                    <a:moveTo>
                      <a:pt x="120" y="262"/>
                    </a:moveTo>
                    <a:cubicBezTo>
                      <a:pt x="112" y="262"/>
                      <a:pt x="103" y="259"/>
                      <a:pt x="96" y="255"/>
                    </a:cubicBezTo>
                    <a:cubicBezTo>
                      <a:pt x="24" y="214"/>
                      <a:pt x="24" y="214"/>
                      <a:pt x="24" y="214"/>
                    </a:cubicBezTo>
                    <a:cubicBezTo>
                      <a:pt x="10" y="206"/>
                      <a:pt x="0" y="189"/>
                      <a:pt x="0" y="172"/>
                    </a:cubicBezTo>
                    <a:cubicBezTo>
                      <a:pt x="0" y="89"/>
                      <a:pt x="0" y="89"/>
                      <a:pt x="0" y="89"/>
                    </a:cubicBezTo>
                    <a:cubicBezTo>
                      <a:pt x="0" y="73"/>
                      <a:pt x="10" y="56"/>
                      <a:pt x="24" y="48"/>
                    </a:cubicBezTo>
                    <a:cubicBezTo>
                      <a:pt x="96" y="7"/>
                      <a:pt x="96" y="7"/>
                      <a:pt x="96" y="7"/>
                    </a:cubicBezTo>
                    <a:cubicBezTo>
                      <a:pt x="103" y="2"/>
                      <a:pt x="112" y="0"/>
                      <a:pt x="120" y="0"/>
                    </a:cubicBezTo>
                    <a:cubicBezTo>
                      <a:pt x="129" y="0"/>
                      <a:pt x="137" y="2"/>
                      <a:pt x="144" y="7"/>
                    </a:cubicBezTo>
                    <a:cubicBezTo>
                      <a:pt x="216" y="48"/>
                      <a:pt x="216" y="48"/>
                      <a:pt x="216" y="48"/>
                    </a:cubicBezTo>
                    <a:cubicBezTo>
                      <a:pt x="230" y="56"/>
                      <a:pt x="240" y="73"/>
                      <a:pt x="240" y="89"/>
                    </a:cubicBezTo>
                    <a:cubicBezTo>
                      <a:pt x="240" y="172"/>
                      <a:pt x="240" y="172"/>
                      <a:pt x="240" y="172"/>
                    </a:cubicBezTo>
                    <a:cubicBezTo>
                      <a:pt x="240" y="189"/>
                      <a:pt x="230" y="206"/>
                      <a:pt x="216" y="214"/>
                    </a:cubicBezTo>
                    <a:cubicBezTo>
                      <a:pt x="144" y="255"/>
                      <a:pt x="144" y="255"/>
                      <a:pt x="144" y="255"/>
                    </a:cubicBezTo>
                    <a:cubicBezTo>
                      <a:pt x="137" y="259"/>
                      <a:pt x="129" y="262"/>
                      <a:pt x="120" y="262"/>
                    </a:cubicBezTo>
                    <a:close/>
                    <a:moveTo>
                      <a:pt x="120" y="2"/>
                    </a:moveTo>
                    <a:cubicBezTo>
                      <a:pt x="112" y="2"/>
                      <a:pt x="104" y="4"/>
                      <a:pt x="97" y="8"/>
                    </a:cubicBezTo>
                    <a:cubicBezTo>
                      <a:pt x="25" y="49"/>
                      <a:pt x="25" y="49"/>
                      <a:pt x="25" y="49"/>
                    </a:cubicBezTo>
                    <a:cubicBezTo>
                      <a:pt x="11" y="57"/>
                      <a:pt x="2" y="73"/>
                      <a:pt x="2" y="89"/>
                    </a:cubicBezTo>
                    <a:cubicBezTo>
                      <a:pt x="2" y="172"/>
                      <a:pt x="2" y="172"/>
                      <a:pt x="2" y="172"/>
                    </a:cubicBezTo>
                    <a:cubicBezTo>
                      <a:pt x="2" y="188"/>
                      <a:pt x="11" y="205"/>
                      <a:pt x="25" y="213"/>
                    </a:cubicBezTo>
                    <a:cubicBezTo>
                      <a:pt x="97" y="254"/>
                      <a:pt x="97" y="254"/>
                      <a:pt x="97" y="254"/>
                    </a:cubicBezTo>
                    <a:cubicBezTo>
                      <a:pt x="104" y="258"/>
                      <a:pt x="112" y="260"/>
                      <a:pt x="120" y="260"/>
                    </a:cubicBezTo>
                    <a:cubicBezTo>
                      <a:pt x="128" y="260"/>
                      <a:pt x="136" y="258"/>
                      <a:pt x="143" y="254"/>
                    </a:cubicBezTo>
                    <a:cubicBezTo>
                      <a:pt x="215" y="213"/>
                      <a:pt x="215" y="213"/>
                      <a:pt x="215" y="213"/>
                    </a:cubicBezTo>
                    <a:cubicBezTo>
                      <a:pt x="229" y="205"/>
                      <a:pt x="238" y="188"/>
                      <a:pt x="238" y="172"/>
                    </a:cubicBezTo>
                    <a:cubicBezTo>
                      <a:pt x="238" y="89"/>
                      <a:pt x="238" y="89"/>
                      <a:pt x="238" y="89"/>
                    </a:cubicBezTo>
                    <a:cubicBezTo>
                      <a:pt x="238" y="73"/>
                      <a:pt x="229" y="57"/>
                      <a:pt x="215" y="49"/>
                    </a:cubicBezTo>
                    <a:cubicBezTo>
                      <a:pt x="143" y="8"/>
                      <a:pt x="143" y="8"/>
                      <a:pt x="143" y="8"/>
                    </a:cubicBezTo>
                    <a:cubicBezTo>
                      <a:pt x="136" y="4"/>
                      <a:pt x="128" y="2"/>
                      <a:pt x="120" y="2"/>
                    </a:cubicBezTo>
                    <a:close/>
                  </a:path>
                </a:pathLst>
              </a:custGeom>
              <a:solidFill>
                <a:srgbClr val="7C7C7B">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008" tIns="30004" rIns="60008" bIns="30004" numCol="1" anchor="t" anchorCtr="0" compatLnSpc="1">
                <a:prstTxWarp prst="textNoShape">
                  <a:avLst/>
                </a:prstTxWarp>
              </a:bodyPr>
              <a:lstStyle/>
              <a:p>
                <a:pPr defTabSz="1200241"/>
                <a:endParaRPr lang="en-US" sz="2363">
                  <a:solidFill>
                    <a:srgbClr val="FFFFFF"/>
                  </a:solidFill>
                  <a:latin typeface="Montserrat" panose="00000500000000000000" pitchFamily="2" charset="0"/>
                </a:endParaRPr>
              </a:p>
            </p:txBody>
          </p:sp>
          <p:sp>
            <p:nvSpPr>
              <p:cNvPr id="4" name="Freeform 30">
                <a:extLst>
                  <a:ext uri="{FF2B5EF4-FFF2-40B4-BE49-F238E27FC236}">
                    <a16:creationId xmlns:a16="http://schemas.microsoft.com/office/drawing/2014/main" id="{0060669F-F91A-AFFA-FEFC-0005EC27C77A}"/>
                  </a:ext>
                </a:extLst>
              </p:cNvPr>
              <p:cNvSpPr>
                <a:spLocks/>
              </p:cNvSpPr>
              <p:nvPr/>
            </p:nvSpPr>
            <p:spPr bwMode="auto">
              <a:xfrm>
                <a:off x="17219790" y="4054839"/>
                <a:ext cx="2718095" cy="3052709"/>
              </a:xfrm>
              <a:custGeom>
                <a:avLst/>
                <a:gdLst>
                  <a:gd name="T0" fmla="*/ 89 w 178"/>
                  <a:gd name="T1" fmla="*/ 200 h 200"/>
                  <a:gd name="T2" fmla="*/ 81 w 178"/>
                  <a:gd name="T3" fmla="*/ 197 h 200"/>
                  <a:gd name="T4" fmla="*/ 9 w 178"/>
                  <a:gd name="T5" fmla="*/ 156 h 200"/>
                  <a:gd name="T6" fmla="*/ 0 w 178"/>
                  <a:gd name="T7" fmla="*/ 141 h 200"/>
                  <a:gd name="T8" fmla="*/ 0 w 178"/>
                  <a:gd name="T9" fmla="*/ 58 h 200"/>
                  <a:gd name="T10" fmla="*/ 9 w 178"/>
                  <a:gd name="T11" fmla="*/ 44 h 200"/>
                  <a:gd name="T12" fmla="*/ 81 w 178"/>
                  <a:gd name="T13" fmla="*/ 2 h 200"/>
                  <a:gd name="T14" fmla="*/ 89 w 178"/>
                  <a:gd name="T15" fmla="*/ 0 h 200"/>
                  <a:gd name="T16" fmla="*/ 97 w 178"/>
                  <a:gd name="T17" fmla="*/ 2 h 200"/>
                  <a:gd name="T18" fmla="*/ 169 w 178"/>
                  <a:gd name="T19" fmla="*/ 44 h 200"/>
                  <a:gd name="T20" fmla="*/ 178 w 178"/>
                  <a:gd name="T21" fmla="*/ 58 h 200"/>
                  <a:gd name="T22" fmla="*/ 178 w 178"/>
                  <a:gd name="T23" fmla="*/ 141 h 200"/>
                  <a:gd name="T24" fmla="*/ 169 w 178"/>
                  <a:gd name="T25" fmla="*/ 156 h 200"/>
                  <a:gd name="T26" fmla="*/ 97 w 178"/>
                  <a:gd name="T27" fmla="*/ 197 h 200"/>
                  <a:gd name="T28" fmla="*/ 89 w 178"/>
                  <a:gd name="T2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200">
                    <a:moveTo>
                      <a:pt x="89" y="200"/>
                    </a:moveTo>
                    <a:cubicBezTo>
                      <a:pt x="86" y="200"/>
                      <a:pt x="83" y="199"/>
                      <a:pt x="81" y="197"/>
                    </a:cubicBezTo>
                    <a:cubicBezTo>
                      <a:pt x="9" y="156"/>
                      <a:pt x="9" y="156"/>
                      <a:pt x="9" y="156"/>
                    </a:cubicBezTo>
                    <a:cubicBezTo>
                      <a:pt x="4" y="153"/>
                      <a:pt x="0" y="147"/>
                      <a:pt x="0" y="141"/>
                    </a:cubicBezTo>
                    <a:cubicBezTo>
                      <a:pt x="0" y="58"/>
                      <a:pt x="0" y="58"/>
                      <a:pt x="0" y="58"/>
                    </a:cubicBezTo>
                    <a:cubicBezTo>
                      <a:pt x="0" y="53"/>
                      <a:pt x="4" y="47"/>
                      <a:pt x="9" y="44"/>
                    </a:cubicBezTo>
                    <a:cubicBezTo>
                      <a:pt x="81" y="2"/>
                      <a:pt x="81" y="2"/>
                      <a:pt x="81" y="2"/>
                    </a:cubicBezTo>
                    <a:cubicBezTo>
                      <a:pt x="83" y="1"/>
                      <a:pt x="86" y="0"/>
                      <a:pt x="89" y="0"/>
                    </a:cubicBezTo>
                    <a:cubicBezTo>
                      <a:pt x="92" y="0"/>
                      <a:pt x="95" y="1"/>
                      <a:pt x="97" y="2"/>
                    </a:cubicBezTo>
                    <a:cubicBezTo>
                      <a:pt x="169" y="44"/>
                      <a:pt x="169" y="44"/>
                      <a:pt x="169" y="44"/>
                    </a:cubicBezTo>
                    <a:cubicBezTo>
                      <a:pt x="174" y="47"/>
                      <a:pt x="178" y="53"/>
                      <a:pt x="178" y="58"/>
                    </a:cubicBezTo>
                    <a:cubicBezTo>
                      <a:pt x="178" y="141"/>
                      <a:pt x="178" y="141"/>
                      <a:pt x="178" y="141"/>
                    </a:cubicBezTo>
                    <a:cubicBezTo>
                      <a:pt x="178" y="147"/>
                      <a:pt x="174" y="153"/>
                      <a:pt x="169" y="156"/>
                    </a:cubicBezTo>
                    <a:cubicBezTo>
                      <a:pt x="97" y="197"/>
                      <a:pt x="97" y="197"/>
                      <a:pt x="97" y="197"/>
                    </a:cubicBezTo>
                    <a:cubicBezTo>
                      <a:pt x="95" y="199"/>
                      <a:pt x="92" y="200"/>
                      <a:pt x="89" y="20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008" tIns="30004" rIns="60008" bIns="30004" numCol="1" anchor="t" anchorCtr="0" compatLnSpc="1">
                <a:prstTxWarp prst="textNoShape">
                  <a:avLst/>
                </a:prstTxWarp>
              </a:bodyPr>
              <a:lstStyle/>
              <a:p>
                <a:pPr defTabSz="1200241"/>
                <a:endParaRPr lang="en-US" sz="2363">
                  <a:solidFill>
                    <a:srgbClr val="FFFFFF"/>
                  </a:solidFill>
                  <a:latin typeface="Montserrat" panose="00000500000000000000" pitchFamily="2" charset="0"/>
                </a:endParaRPr>
              </a:p>
            </p:txBody>
          </p:sp>
          <p:sp>
            <p:nvSpPr>
              <p:cNvPr id="5" name="TextBox 4">
                <a:extLst>
                  <a:ext uri="{FF2B5EF4-FFF2-40B4-BE49-F238E27FC236}">
                    <a16:creationId xmlns:a16="http://schemas.microsoft.com/office/drawing/2014/main" id="{A62886E0-6321-8280-7EA7-6D1E6DF204CC}"/>
                  </a:ext>
                </a:extLst>
              </p:cNvPr>
              <p:cNvSpPr txBox="1"/>
              <p:nvPr/>
            </p:nvSpPr>
            <p:spPr>
              <a:xfrm>
                <a:off x="16390408" y="7589292"/>
                <a:ext cx="4276253" cy="4090105"/>
              </a:xfrm>
              <a:prstGeom prst="rect">
                <a:avLst/>
              </a:prstGeom>
              <a:noFill/>
            </p:spPr>
            <p:txBody>
              <a:bodyPr wrap="square" lIns="59996" tIns="29998" rIns="59996" bIns="29998" rtlCol="0">
                <a:spAutoFit/>
              </a:bodyPr>
              <a:lstStyle/>
              <a:p>
                <a:pPr algn="ctr"/>
                <a:r>
                  <a:rPr lang="en-US" b="1">
                    <a:solidFill>
                      <a:schemeClr val="bg1">
                        <a:lumMod val="50000"/>
                      </a:schemeClr>
                    </a:solidFill>
                    <a:latin typeface="Montserrat" panose="00000500000000000000" pitchFamily="2" charset="0"/>
                  </a:rPr>
                  <a:t>Productivity?</a:t>
                </a:r>
              </a:p>
              <a:p>
                <a:pPr algn="ctr"/>
                <a:r>
                  <a:rPr lang="en-US" b="1">
                    <a:solidFill>
                      <a:schemeClr val="bg1">
                        <a:lumMod val="50000"/>
                      </a:schemeClr>
                    </a:solidFill>
                    <a:latin typeface="Montserrat" panose="00000500000000000000" pitchFamily="2" charset="0"/>
                  </a:rPr>
                  <a:t>Preference?</a:t>
                </a:r>
              </a:p>
              <a:p>
                <a:pPr algn="ctr"/>
                <a:endParaRPr lang="en-US" b="1">
                  <a:solidFill>
                    <a:schemeClr val="bg1">
                      <a:lumMod val="50000"/>
                    </a:schemeClr>
                  </a:solidFill>
                  <a:latin typeface="Montserrat" panose="00000500000000000000" pitchFamily="2" charset="0"/>
                </a:endParaRPr>
              </a:p>
              <a:p>
                <a:pPr algn="ctr"/>
                <a:r>
                  <a:rPr lang="en-US" b="1">
                    <a:solidFill>
                      <a:schemeClr val="bg1">
                        <a:lumMod val="50000"/>
                      </a:schemeClr>
                    </a:solidFill>
                    <a:latin typeface="Montserrat" panose="00000500000000000000" pitchFamily="2" charset="0"/>
                  </a:rPr>
                  <a:t>How can an organization best support its employee?</a:t>
                </a:r>
              </a:p>
            </p:txBody>
          </p:sp>
        </p:grpSp>
        <p:sp>
          <p:nvSpPr>
            <p:cNvPr id="64" name="TextBox 63">
              <a:extLst>
                <a:ext uri="{FF2B5EF4-FFF2-40B4-BE49-F238E27FC236}">
                  <a16:creationId xmlns:a16="http://schemas.microsoft.com/office/drawing/2014/main" id="{240F5CAC-B813-2E0A-E947-B870ED8926FA}"/>
                </a:ext>
              </a:extLst>
            </p:cNvPr>
            <p:cNvSpPr txBox="1"/>
            <p:nvPr/>
          </p:nvSpPr>
          <p:spPr>
            <a:xfrm>
              <a:off x="7121802" y="2192285"/>
              <a:ext cx="980001" cy="369332"/>
            </a:xfrm>
            <a:prstGeom prst="rect">
              <a:avLst/>
            </a:prstGeom>
            <a:noFill/>
          </p:spPr>
          <p:txBody>
            <a:bodyPr wrap="square">
              <a:spAutoFit/>
            </a:bodyPr>
            <a:lstStyle/>
            <a:p>
              <a:pPr algn="ctr"/>
              <a:r>
                <a:rPr lang="en-US" sz="1800" b="1">
                  <a:latin typeface="Montserrat" panose="00000500000000000000" pitchFamily="2" charset="0"/>
                </a:rPr>
                <a:t>?</a:t>
              </a:r>
              <a:endParaRPr lang="en-US" sz="1800">
                <a:latin typeface="Montserrat" panose="00000500000000000000" pitchFamily="2" charset="0"/>
              </a:endParaRPr>
            </a:p>
          </p:txBody>
        </p:sp>
        <p:pic>
          <p:nvPicPr>
            <p:cNvPr id="1032" name="Picture 8" descr="Customer Value Icons - Free SVG &amp; PNG Customer Value Images - Noun Project">
              <a:extLst>
                <a:ext uri="{FF2B5EF4-FFF2-40B4-BE49-F238E27FC236}">
                  <a16:creationId xmlns:a16="http://schemas.microsoft.com/office/drawing/2014/main" id="{3C6DF03E-1F65-866E-92F7-C0DC1B1212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12051" y="1647162"/>
              <a:ext cx="558756" cy="5587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22401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C8708-FB4B-292C-9891-CD791A4423A3}"/>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0288B286-BD48-1B20-0E28-8A942F098894}"/>
              </a:ext>
            </a:extLst>
          </p:cNvPr>
          <p:cNvSpPr txBox="1">
            <a:spLocks/>
          </p:cNvSpPr>
          <p:nvPr/>
        </p:nvSpPr>
        <p:spPr>
          <a:xfrm>
            <a:off x="430258" y="170918"/>
            <a:ext cx="7522599"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32A06"/>
                </a:solidFill>
                <a:effectLst/>
                <a:uLnTx/>
                <a:uFillTx/>
                <a:latin typeface="Alata" panose="020B0604020202020204" charset="0"/>
                <a:sym typeface="Arial"/>
              </a:rPr>
              <a:t>Cluster - Detailed</a:t>
            </a:r>
          </a:p>
        </p:txBody>
      </p:sp>
      <p:sp>
        <p:nvSpPr>
          <p:cNvPr id="6" name="Slide Number Placeholder 5">
            <a:extLst>
              <a:ext uri="{FF2B5EF4-FFF2-40B4-BE49-F238E27FC236}">
                <a16:creationId xmlns:a16="http://schemas.microsoft.com/office/drawing/2014/main" id="{43F7760D-97A5-44B8-0CF3-72CF1BF33A97}"/>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30</a:t>
            </a:fld>
            <a:endParaRPr lang="en"/>
          </a:p>
        </p:txBody>
      </p:sp>
      <p:pic>
        <p:nvPicPr>
          <p:cNvPr id="3" name="Picture 2">
            <a:extLst>
              <a:ext uri="{FF2B5EF4-FFF2-40B4-BE49-F238E27FC236}">
                <a16:creationId xmlns:a16="http://schemas.microsoft.com/office/drawing/2014/main" id="{7237F017-D86B-1614-1D6C-29F887DD9CCE}"/>
              </a:ext>
            </a:extLst>
          </p:cNvPr>
          <p:cNvPicPr>
            <a:picLocks noChangeAspect="1"/>
          </p:cNvPicPr>
          <p:nvPr/>
        </p:nvPicPr>
        <p:blipFill>
          <a:blip r:embed="rId3"/>
          <a:stretch>
            <a:fillRect/>
          </a:stretch>
        </p:blipFill>
        <p:spPr>
          <a:xfrm>
            <a:off x="1593787" y="896200"/>
            <a:ext cx="7012800" cy="3076123"/>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7942DB70-901C-312C-E78D-2340A527F2D1}"/>
              </a:ext>
            </a:extLst>
          </p:cNvPr>
          <p:cNvPicPr>
            <a:picLocks noChangeAspect="1"/>
          </p:cNvPicPr>
          <p:nvPr/>
        </p:nvPicPr>
        <p:blipFill>
          <a:blip r:embed="rId4"/>
          <a:stretch>
            <a:fillRect/>
          </a:stretch>
        </p:blipFill>
        <p:spPr>
          <a:xfrm>
            <a:off x="430258" y="3243064"/>
            <a:ext cx="2577972" cy="161695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62948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35E07-03BC-6ECC-D62F-DC3828E4052C}"/>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71206D30-DA9E-9B35-B36E-4D3DDB5A5842}"/>
              </a:ext>
            </a:extLst>
          </p:cNvPr>
          <p:cNvSpPr txBox="1">
            <a:spLocks/>
          </p:cNvSpPr>
          <p:nvPr/>
        </p:nvSpPr>
        <p:spPr>
          <a:xfrm>
            <a:off x="430259" y="170918"/>
            <a:ext cx="7522598"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32A06"/>
                </a:solidFill>
                <a:effectLst/>
                <a:uLnTx/>
                <a:uFillTx/>
                <a:latin typeface="Alata" panose="020B0604020202020204" charset="0"/>
                <a:sym typeface="Arial"/>
              </a:rPr>
              <a:t>Important Variables</a:t>
            </a:r>
          </a:p>
        </p:txBody>
      </p:sp>
      <p:sp>
        <p:nvSpPr>
          <p:cNvPr id="6" name="Slide Number Placeholder 5">
            <a:extLst>
              <a:ext uri="{FF2B5EF4-FFF2-40B4-BE49-F238E27FC236}">
                <a16:creationId xmlns:a16="http://schemas.microsoft.com/office/drawing/2014/main" id="{8C13BA9C-63F2-0482-23D1-834B8E3923A4}"/>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4" name="Picture 3">
            <a:extLst>
              <a:ext uri="{FF2B5EF4-FFF2-40B4-BE49-F238E27FC236}">
                <a16:creationId xmlns:a16="http://schemas.microsoft.com/office/drawing/2014/main" id="{480DA557-5E22-E599-7562-A3E0CE2602B1}"/>
              </a:ext>
            </a:extLst>
          </p:cNvPr>
          <p:cNvPicPr>
            <a:picLocks noChangeAspect="1"/>
          </p:cNvPicPr>
          <p:nvPr/>
        </p:nvPicPr>
        <p:blipFill>
          <a:blip r:embed="rId3"/>
          <a:stretch>
            <a:fillRect/>
          </a:stretch>
        </p:blipFill>
        <p:spPr>
          <a:xfrm>
            <a:off x="430258" y="856799"/>
            <a:ext cx="3211099" cy="3674179"/>
          </a:xfrm>
          <a:prstGeom prst="rect">
            <a:avLst/>
          </a:prstGeom>
        </p:spPr>
      </p:pic>
    </p:spTree>
    <p:extLst>
      <p:ext uri="{BB962C8B-B14F-4D97-AF65-F5344CB8AC3E}">
        <p14:creationId xmlns:p14="http://schemas.microsoft.com/office/powerpoint/2010/main" val="3563442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1B45E-9782-DDD4-50C0-60F0AFD35C77}"/>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CC95E04E-190A-0EEA-789F-344CE74E19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CC95E04E-190A-0EEA-789F-344CE74E194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A79148DE-7666-ECCE-9CDB-FE165A87AE56}"/>
              </a:ext>
            </a:extLst>
          </p:cNvPr>
          <p:cNvSpPr txBox="1">
            <a:spLocks/>
          </p:cNvSpPr>
          <p:nvPr/>
        </p:nvSpPr>
        <p:spPr>
          <a:xfrm>
            <a:off x="740074" y="0"/>
            <a:ext cx="7212782" cy="6800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700">
                <a:solidFill>
                  <a:schemeClr val="accent2">
                    <a:lumMod val="10000"/>
                  </a:schemeClr>
                </a:solidFill>
              </a:rPr>
              <a:t>Shapley Analysis – Feature Importance (Target = Composite Work Location Preference Score)</a:t>
            </a:r>
          </a:p>
        </p:txBody>
      </p:sp>
      <p:pic>
        <p:nvPicPr>
          <p:cNvPr id="5" name="Picture 4">
            <a:extLst>
              <a:ext uri="{FF2B5EF4-FFF2-40B4-BE49-F238E27FC236}">
                <a16:creationId xmlns:a16="http://schemas.microsoft.com/office/drawing/2014/main" id="{61BEC63F-C1B2-C02D-37A8-636620C67840}"/>
              </a:ext>
            </a:extLst>
          </p:cNvPr>
          <p:cNvPicPr>
            <a:picLocks noChangeAspect="1"/>
          </p:cNvPicPr>
          <p:nvPr/>
        </p:nvPicPr>
        <p:blipFill>
          <a:blip r:embed="rId6"/>
          <a:stretch>
            <a:fillRect/>
          </a:stretch>
        </p:blipFill>
        <p:spPr>
          <a:xfrm>
            <a:off x="433389" y="1328262"/>
            <a:ext cx="4197537" cy="3106938"/>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5ADA8B76-C552-3F0C-0B9E-D960C54AB558}"/>
              </a:ext>
            </a:extLst>
          </p:cNvPr>
          <p:cNvPicPr>
            <a:picLocks noChangeAspect="1"/>
          </p:cNvPicPr>
          <p:nvPr/>
        </p:nvPicPr>
        <p:blipFill>
          <a:blip r:embed="rId7"/>
          <a:stretch>
            <a:fillRect/>
          </a:stretch>
        </p:blipFill>
        <p:spPr>
          <a:xfrm>
            <a:off x="4932562" y="1328262"/>
            <a:ext cx="3765702" cy="3106938"/>
          </a:xfrm>
          <a:prstGeom prst="rect">
            <a:avLst/>
          </a:prstGeom>
          <a:effectLst>
            <a:outerShdw blurRad="63500" sx="102000" sy="102000" algn="ctr" rotWithShape="0">
              <a:prstClr val="black">
                <a:alpha val="40000"/>
              </a:prstClr>
            </a:outerShdw>
          </a:effectLst>
        </p:spPr>
      </p:pic>
      <p:sp>
        <p:nvSpPr>
          <p:cNvPr id="3" name="TextBox 2">
            <a:extLst>
              <a:ext uri="{FF2B5EF4-FFF2-40B4-BE49-F238E27FC236}">
                <a16:creationId xmlns:a16="http://schemas.microsoft.com/office/drawing/2014/main" id="{3F1D26D7-D01C-FF97-7A4F-87EA88DD8FF2}"/>
              </a:ext>
            </a:extLst>
          </p:cNvPr>
          <p:cNvSpPr txBox="1"/>
          <p:nvPr/>
        </p:nvSpPr>
        <p:spPr>
          <a:xfrm>
            <a:off x="433387" y="1017844"/>
            <a:ext cx="4197537" cy="230832"/>
          </a:xfrm>
          <a:prstGeom prst="rect">
            <a:avLst/>
          </a:prstGeom>
          <a:noFill/>
        </p:spPr>
        <p:txBody>
          <a:bodyPr wrap="square" rtlCol="0">
            <a:spAutoFit/>
          </a:bodyPr>
          <a:lstStyle/>
          <a:p>
            <a:pPr algn="ctr"/>
            <a:r>
              <a:rPr lang="en-US" sz="900" b="1"/>
              <a:t>Shapley Values for Each Factor</a:t>
            </a:r>
          </a:p>
        </p:txBody>
      </p:sp>
      <p:sp>
        <p:nvSpPr>
          <p:cNvPr id="4" name="TextBox 3">
            <a:extLst>
              <a:ext uri="{FF2B5EF4-FFF2-40B4-BE49-F238E27FC236}">
                <a16:creationId xmlns:a16="http://schemas.microsoft.com/office/drawing/2014/main" id="{A0E37CBC-F1CD-4D98-6BA5-D8547AC26DAA}"/>
              </a:ext>
            </a:extLst>
          </p:cNvPr>
          <p:cNvSpPr txBox="1"/>
          <p:nvPr/>
        </p:nvSpPr>
        <p:spPr>
          <a:xfrm>
            <a:off x="4932563" y="1017844"/>
            <a:ext cx="3778050" cy="230832"/>
          </a:xfrm>
          <a:prstGeom prst="rect">
            <a:avLst/>
          </a:prstGeom>
          <a:noFill/>
        </p:spPr>
        <p:txBody>
          <a:bodyPr wrap="square" rtlCol="0">
            <a:spAutoFit/>
          </a:bodyPr>
          <a:lstStyle/>
          <a:p>
            <a:pPr algn="ctr"/>
            <a:r>
              <a:rPr lang="en-US" sz="900" b="1"/>
              <a:t>Direction of Impact</a:t>
            </a:r>
          </a:p>
        </p:txBody>
      </p:sp>
    </p:spTree>
    <p:extLst>
      <p:ext uri="{BB962C8B-B14F-4D97-AF65-F5344CB8AC3E}">
        <p14:creationId xmlns:p14="http://schemas.microsoft.com/office/powerpoint/2010/main" val="4289704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7F930-6437-DA63-1906-C1C6DE2DEF6C}"/>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70A965B5-ED38-AD73-F1DC-549553E7C311}"/>
              </a:ext>
            </a:extLst>
          </p:cNvPr>
          <p:cNvSpPr txBox="1">
            <a:spLocks/>
          </p:cNvSpPr>
          <p:nvPr/>
        </p:nvSpPr>
        <p:spPr>
          <a:xfrm>
            <a:off x="430258" y="170918"/>
            <a:ext cx="7522599"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32A06"/>
                </a:solidFill>
                <a:effectLst/>
                <a:uLnTx/>
                <a:uFillTx/>
                <a:latin typeface="Alata" panose="020B0604020202020204" charset="0"/>
                <a:sym typeface="Arial"/>
              </a:rPr>
              <a:t>Factor Loadings – Factor 9 Major Contributors</a:t>
            </a:r>
          </a:p>
        </p:txBody>
      </p:sp>
      <p:sp>
        <p:nvSpPr>
          <p:cNvPr id="6" name="Slide Number Placeholder 5">
            <a:extLst>
              <a:ext uri="{FF2B5EF4-FFF2-40B4-BE49-F238E27FC236}">
                <a16:creationId xmlns:a16="http://schemas.microsoft.com/office/drawing/2014/main" id="{934DF9A3-3CBF-28FE-C84F-FA071E0CBC1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a:extLst>
              <a:ext uri="{FF2B5EF4-FFF2-40B4-BE49-F238E27FC236}">
                <a16:creationId xmlns:a16="http://schemas.microsoft.com/office/drawing/2014/main" id="{9292FF23-D744-CADF-66EB-7461E5329573}"/>
              </a:ext>
            </a:extLst>
          </p:cNvPr>
          <p:cNvPicPr>
            <a:picLocks noChangeAspect="1"/>
          </p:cNvPicPr>
          <p:nvPr/>
        </p:nvPicPr>
        <p:blipFill>
          <a:blip r:embed="rId3"/>
          <a:stretch>
            <a:fillRect/>
          </a:stretch>
        </p:blipFill>
        <p:spPr>
          <a:xfrm>
            <a:off x="317864" y="1323801"/>
            <a:ext cx="8259328" cy="2495898"/>
          </a:xfrm>
          <a:prstGeom prst="rect">
            <a:avLst/>
          </a:prstGeo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2BAEEB8F-628F-83CB-EFAC-7F5A7B12A193}"/>
              </a:ext>
            </a:extLst>
          </p:cNvPr>
          <p:cNvSpPr/>
          <p:nvPr/>
        </p:nvSpPr>
        <p:spPr>
          <a:xfrm>
            <a:off x="7106400" y="1245600"/>
            <a:ext cx="655200" cy="2707200"/>
          </a:xfrm>
          <a:prstGeom prst="rect">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441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CA9D1-8A21-1D7B-7111-C1F2FA34A04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70C786D-81FA-F16D-0A7B-E6F22398C4E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7" name="think-cell data - do not delete" hidden="1">
                        <a:extLst>
                          <a:ext uri="{FF2B5EF4-FFF2-40B4-BE49-F238E27FC236}">
                            <a16:creationId xmlns:a16="http://schemas.microsoft.com/office/drawing/2014/main" id="{670C786D-81FA-F16D-0A7B-E6F22398C4E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A0AB0C9F-82AF-B6EF-C943-82558ACA9509}"/>
              </a:ext>
            </a:extLst>
          </p:cNvPr>
          <p:cNvPicPr>
            <a:picLocks noChangeAspect="1"/>
          </p:cNvPicPr>
          <p:nvPr/>
        </p:nvPicPr>
        <p:blipFill>
          <a:blip r:embed="rId6"/>
          <a:stretch>
            <a:fillRect/>
          </a:stretch>
        </p:blipFill>
        <p:spPr>
          <a:xfrm>
            <a:off x="523310" y="1333327"/>
            <a:ext cx="8097380" cy="2476846"/>
          </a:xfrm>
          <a:prstGeom prst="rect">
            <a:avLst/>
          </a:prstGeom>
          <a:effectLst>
            <a:outerShdw blurRad="63500" sx="102000" sy="102000" algn="ctr" rotWithShape="0">
              <a:prstClr val="black">
                <a:alpha val="40000"/>
              </a:prstClr>
            </a:outerShdw>
          </a:effectLst>
        </p:spPr>
      </p:pic>
      <p:sp>
        <p:nvSpPr>
          <p:cNvPr id="21" name="Google Shape;407;p34">
            <a:extLst>
              <a:ext uri="{FF2B5EF4-FFF2-40B4-BE49-F238E27FC236}">
                <a16:creationId xmlns:a16="http://schemas.microsoft.com/office/drawing/2014/main" id="{76495D53-4E27-FFB2-1A96-35CD6EBCCD81}"/>
              </a:ext>
            </a:extLst>
          </p:cNvPr>
          <p:cNvSpPr txBox="1">
            <a:spLocks/>
          </p:cNvSpPr>
          <p:nvPr/>
        </p:nvSpPr>
        <p:spPr>
          <a:xfrm>
            <a:off x="430258" y="170918"/>
            <a:ext cx="7522599"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32A06"/>
                </a:solidFill>
                <a:effectLst/>
                <a:uLnTx/>
                <a:uFillTx/>
                <a:latin typeface="Alata" panose="020B0604020202020204" charset="0"/>
                <a:sym typeface="Arial"/>
              </a:rPr>
              <a:t>Factor Loadings – Factor 3 Major Contributors</a:t>
            </a:r>
          </a:p>
        </p:txBody>
      </p:sp>
      <p:sp>
        <p:nvSpPr>
          <p:cNvPr id="6" name="Slide Number Placeholder 5">
            <a:extLst>
              <a:ext uri="{FF2B5EF4-FFF2-40B4-BE49-F238E27FC236}">
                <a16:creationId xmlns:a16="http://schemas.microsoft.com/office/drawing/2014/main" id="{62FC85EE-022D-F064-B15D-364B7AC6595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5" name="Rectangle 4">
            <a:extLst>
              <a:ext uri="{FF2B5EF4-FFF2-40B4-BE49-F238E27FC236}">
                <a16:creationId xmlns:a16="http://schemas.microsoft.com/office/drawing/2014/main" id="{500CDD84-D042-3BFA-5077-3FB1EF0551E3}"/>
              </a:ext>
            </a:extLst>
          </p:cNvPr>
          <p:cNvSpPr/>
          <p:nvPr/>
        </p:nvSpPr>
        <p:spPr>
          <a:xfrm>
            <a:off x="3535200" y="1218150"/>
            <a:ext cx="655200" cy="2707200"/>
          </a:xfrm>
          <a:prstGeom prst="rect">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396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F3B22-5E37-A8EB-008E-39C1FC244D77}"/>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FE90A60-7D8F-4A03-AF65-6342011411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2" name="think-cell data - do not delete" hidden="1">
                        <a:extLst>
                          <a:ext uri="{FF2B5EF4-FFF2-40B4-BE49-F238E27FC236}">
                            <a16:creationId xmlns:a16="http://schemas.microsoft.com/office/drawing/2014/main" id="{8FE90A60-7D8F-4A03-AF65-6342011411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1" name="Google Shape;407;p34">
            <a:extLst>
              <a:ext uri="{FF2B5EF4-FFF2-40B4-BE49-F238E27FC236}">
                <a16:creationId xmlns:a16="http://schemas.microsoft.com/office/drawing/2014/main" id="{A6020DCD-D924-51A0-2CE0-3B817DB7017A}"/>
              </a:ext>
            </a:extLst>
          </p:cNvPr>
          <p:cNvSpPr txBox="1">
            <a:spLocks/>
          </p:cNvSpPr>
          <p:nvPr/>
        </p:nvSpPr>
        <p:spPr>
          <a:xfrm>
            <a:off x="430258" y="170918"/>
            <a:ext cx="7522599"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32A06"/>
                </a:solidFill>
                <a:effectLst/>
                <a:uLnTx/>
                <a:uFillTx/>
                <a:latin typeface="Alata" panose="020B0604020202020204" charset="0"/>
                <a:sym typeface="Arial"/>
              </a:rPr>
              <a:t>Factor Loadings – Factor 1 Major Contributors</a:t>
            </a:r>
          </a:p>
        </p:txBody>
      </p:sp>
      <p:sp>
        <p:nvSpPr>
          <p:cNvPr id="6" name="Slide Number Placeholder 5">
            <a:extLst>
              <a:ext uri="{FF2B5EF4-FFF2-40B4-BE49-F238E27FC236}">
                <a16:creationId xmlns:a16="http://schemas.microsoft.com/office/drawing/2014/main" id="{55EE5DA5-0CCA-A6AC-6A9F-B630666AC171}"/>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3" name="Picture 2">
            <a:extLst>
              <a:ext uri="{FF2B5EF4-FFF2-40B4-BE49-F238E27FC236}">
                <a16:creationId xmlns:a16="http://schemas.microsoft.com/office/drawing/2014/main" id="{88FAC38C-F261-888F-9C74-F7B368884D44}"/>
              </a:ext>
            </a:extLst>
          </p:cNvPr>
          <p:cNvPicPr>
            <a:picLocks noChangeAspect="1"/>
          </p:cNvPicPr>
          <p:nvPr/>
        </p:nvPicPr>
        <p:blipFill>
          <a:blip r:embed="rId6"/>
          <a:stretch>
            <a:fillRect/>
          </a:stretch>
        </p:blipFill>
        <p:spPr>
          <a:xfrm>
            <a:off x="242283" y="1328564"/>
            <a:ext cx="8659433" cy="2486372"/>
          </a:xfrm>
          <a:prstGeom prst="rect">
            <a:avLst/>
          </a:prstGeo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8591C386-D947-00ED-A26F-1066BB8D0725}"/>
              </a:ext>
            </a:extLst>
          </p:cNvPr>
          <p:cNvSpPr/>
          <p:nvPr/>
        </p:nvSpPr>
        <p:spPr>
          <a:xfrm>
            <a:off x="2656800" y="1218150"/>
            <a:ext cx="655200" cy="2707200"/>
          </a:xfrm>
          <a:prstGeom prst="rect">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265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EE23-FD1C-AB85-C116-4AE116F23796}"/>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686388E-8DBA-5AA8-665F-377E995AD92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2" imgH="530" progId="TCLayout.ActiveDocument.1">
                  <p:embed/>
                </p:oleObj>
              </mc:Choice>
              <mc:Fallback>
                <p:oleObj name="think-cell Slide" r:id="rId4" imgW="532" imgH="530" progId="TCLayout.ActiveDocument.1">
                  <p:embed/>
                  <p:pic>
                    <p:nvPicPr>
                      <p:cNvPr id="7" name="think-cell data - do not delete" hidden="1">
                        <a:extLst>
                          <a:ext uri="{FF2B5EF4-FFF2-40B4-BE49-F238E27FC236}">
                            <a16:creationId xmlns:a16="http://schemas.microsoft.com/office/drawing/2014/main" id="{6686388E-8DBA-5AA8-665F-377E995AD92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235CA9D3-CBB8-34CC-676D-2384C43C3BE8}"/>
              </a:ext>
            </a:extLst>
          </p:cNvPr>
          <p:cNvPicPr>
            <a:picLocks noChangeAspect="1"/>
          </p:cNvPicPr>
          <p:nvPr/>
        </p:nvPicPr>
        <p:blipFill>
          <a:blip r:embed="rId6"/>
          <a:stretch>
            <a:fillRect/>
          </a:stretch>
        </p:blipFill>
        <p:spPr>
          <a:xfrm>
            <a:off x="661442" y="1342853"/>
            <a:ext cx="7811016" cy="2457793"/>
          </a:xfrm>
          <a:prstGeom prst="rect">
            <a:avLst/>
          </a:prstGeom>
          <a:effectLst>
            <a:outerShdw blurRad="63500" sx="102000" sy="102000" algn="ctr" rotWithShape="0">
              <a:prstClr val="black">
                <a:alpha val="40000"/>
              </a:prstClr>
            </a:outerShdw>
          </a:effectLst>
        </p:spPr>
      </p:pic>
      <p:sp>
        <p:nvSpPr>
          <p:cNvPr id="21" name="Google Shape;407;p34">
            <a:extLst>
              <a:ext uri="{FF2B5EF4-FFF2-40B4-BE49-F238E27FC236}">
                <a16:creationId xmlns:a16="http://schemas.microsoft.com/office/drawing/2014/main" id="{60691A81-80A8-95FD-617B-048D537E4B7C}"/>
              </a:ext>
            </a:extLst>
          </p:cNvPr>
          <p:cNvSpPr txBox="1">
            <a:spLocks/>
          </p:cNvSpPr>
          <p:nvPr/>
        </p:nvSpPr>
        <p:spPr>
          <a:xfrm>
            <a:off x="430258" y="170918"/>
            <a:ext cx="7522599"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32A06"/>
                </a:solidFill>
                <a:effectLst/>
                <a:uLnTx/>
                <a:uFillTx/>
                <a:latin typeface="Alata" panose="020B0604020202020204" charset="0"/>
                <a:sym typeface="Arial"/>
              </a:rPr>
              <a:t>Factor Loadings – Factor 10 Major Contributors</a:t>
            </a:r>
          </a:p>
        </p:txBody>
      </p:sp>
      <p:sp>
        <p:nvSpPr>
          <p:cNvPr id="6" name="Slide Number Placeholder 5">
            <a:extLst>
              <a:ext uri="{FF2B5EF4-FFF2-40B4-BE49-F238E27FC236}">
                <a16:creationId xmlns:a16="http://schemas.microsoft.com/office/drawing/2014/main" id="{BBCA1013-3441-3782-0F53-A78762A22AE5}"/>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5" name="Rectangle 4">
            <a:extLst>
              <a:ext uri="{FF2B5EF4-FFF2-40B4-BE49-F238E27FC236}">
                <a16:creationId xmlns:a16="http://schemas.microsoft.com/office/drawing/2014/main" id="{ABB7C73C-92ED-F776-5C0E-9258BDE099C1}"/>
              </a:ext>
            </a:extLst>
          </p:cNvPr>
          <p:cNvSpPr/>
          <p:nvPr/>
        </p:nvSpPr>
        <p:spPr>
          <a:xfrm>
            <a:off x="7817258" y="1218149"/>
            <a:ext cx="655200" cy="2707200"/>
          </a:xfrm>
          <a:prstGeom prst="rect">
            <a:avLst/>
          </a:prstGeom>
          <a:noFill/>
          <a:ln w="19050">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8802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BC062-BB12-05DC-17AF-A67A18639B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650D74-751F-7241-D786-06AF8EF027E2}"/>
              </a:ext>
            </a:extLst>
          </p:cNvPr>
          <p:cNvSpPr>
            <a:spLocks noGrp="1"/>
          </p:cNvSpPr>
          <p:nvPr>
            <p:ph type="sldNum" idx="10"/>
          </p:nvPr>
        </p:nvSpPr>
        <p:spPr/>
        <p:txBody>
          <a:bodyPr/>
          <a:lstStyle/>
          <a:p>
            <a:pPr algn="r"/>
            <a:fld id="{00000000-1234-1234-1234-123412341234}" type="slidenum">
              <a:rPr lang="en" smtClean="0"/>
              <a:pPr algn="r"/>
              <a:t>37</a:t>
            </a:fld>
            <a:endParaRPr lang="en"/>
          </a:p>
        </p:txBody>
      </p:sp>
      <p:sp>
        <p:nvSpPr>
          <p:cNvPr id="3" name="Google Shape;407;p34">
            <a:extLst>
              <a:ext uri="{FF2B5EF4-FFF2-40B4-BE49-F238E27FC236}">
                <a16:creationId xmlns:a16="http://schemas.microsoft.com/office/drawing/2014/main" id="{4E86FDBF-8001-7563-CD8A-5E54223302D3}"/>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700">
                <a:solidFill>
                  <a:schemeClr val="accent2">
                    <a:lumMod val="10000"/>
                  </a:schemeClr>
                </a:solidFill>
              </a:rPr>
              <a:t>Potential Increase in Productive Work Hours Calculations</a:t>
            </a:r>
          </a:p>
        </p:txBody>
      </p:sp>
      <p:graphicFrame>
        <p:nvGraphicFramePr>
          <p:cNvPr id="5" name="Table 4">
            <a:extLst>
              <a:ext uri="{FF2B5EF4-FFF2-40B4-BE49-F238E27FC236}">
                <a16:creationId xmlns:a16="http://schemas.microsoft.com/office/drawing/2014/main" id="{AA2525D7-11DC-7624-21AE-84FBAA74BE03}"/>
              </a:ext>
            </a:extLst>
          </p:cNvPr>
          <p:cNvGraphicFramePr>
            <a:graphicFrameLocks noGrp="1"/>
          </p:cNvGraphicFramePr>
          <p:nvPr/>
        </p:nvGraphicFramePr>
        <p:xfrm>
          <a:off x="135463" y="762798"/>
          <a:ext cx="4688536" cy="3799423"/>
        </p:xfrm>
        <a:graphic>
          <a:graphicData uri="http://schemas.openxmlformats.org/drawingml/2006/table">
            <a:tbl>
              <a:tblPr>
                <a:tableStyleId>{3C5361E7-DA70-4391-9E19-CDB0772468EE}</a:tableStyleId>
              </a:tblPr>
              <a:tblGrid>
                <a:gridCol w="1808537">
                  <a:extLst>
                    <a:ext uri="{9D8B030D-6E8A-4147-A177-3AD203B41FA5}">
                      <a16:colId xmlns:a16="http://schemas.microsoft.com/office/drawing/2014/main" val="422514949"/>
                    </a:ext>
                  </a:extLst>
                </a:gridCol>
                <a:gridCol w="1166518">
                  <a:extLst>
                    <a:ext uri="{9D8B030D-6E8A-4147-A177-3AD203B41FA5}">
                      <a16:colId xmlns:a16="http://schemas.microsoft.com/office/drawing/2014/main" val="1385567627"/>
                    </a:ext>
                  </a:extLst>
                </a:gridCol>
                <a:gridCol w="1007376">
                  <a:extLst>
                    <a:ext uri="{9D8B030D-6E8A-4147-A177-3AD203B41FA5}">
                      <a16:colId xmlns:a16="http://schemas.microsoft.com/office/drawing/2014/main" val="92973149"/>
                    </a:ext>
                  </a:extLst>
                </a:gridCol>
                <a:gridCol w="706105">
                  <a:extLst>
                    <a:ext uri="{9D8B030D-6E8A-4147-A177-3AD203B41FA5}">
                      <a16:colId xmlns:a16="http://schemas.microsoft.com/office/drawing/2014/main" val="3721666992"/>
                    </a:ext>
                  </a:extLst>
                </a:gridCol>
              </a:tblGrid>
              <a:tr h="297070">
                <a:tc>
                  <a:txBody>
                    <a:bodyPr/>
                    <a:lstStyle/>
                    <a:p>
                      <a:pPr algn="l" fontAlgn="b"/>
                      <a:r>
                        <a:rPr lang="en-US" sz="900" u="none" strike="noStrike">
                          <a:effectLst/>
                        </a:rPr>
                        <a:t> </a:t>
                      </a:r>
                      <a:endParaRPr lang="en-US" sz="900" b="0" i="0" u="none" strike="noStrike">
                        <a:solidFill>
                          <a:srgbClr val="000000"/>
                        </a:solidFill>
                        <a:effectLst/>
                        <a:latin typeface="Calibri" panose="020F0502020204030204" pitchFamily="34" charset="0"/>
                      </a:endParaRPr>
                    </a:p>
                  </a:txBody>
                  <a:tcPr marL="5713" marR="5713" marT="5713" marB="0" anchor="b"/>
                </a:tc>
                <a:tc>
                  <a:txBody>
                    <a:bodyPr/>
                    <a:lstStyle/>
                    <a:p>
                      <a:pPr algn="ctr" fontAlgn="b"/>
                      <a:r>
                        <a:rPr lang="en-US" sz="900" u="none" strike="noStrike">
                          <a:effectLst/>
                        </a:rPr>
                        <a:t>Office = layout problems</a:t>
                      </a:r>
                      <a:endParaRPr lang="en-US" sz="900" b="1" i="0" u="none" strike="noStrike">
                        <a:solidFill>
                          <a:srgbClr val="000000"/>
                        </a:solidFill>
                        <a:effectLst/>
                        <a:latin typeface="Calibri" panose="020F0502020204030204" pitchFamily="34" charset="0"/>
                      </a:endParaRPr>
                    </a:p>
                  </a:txBody>
                  <a:tcPr marL="5713" marR="5713" marT="5713" marB="0" anchor="b"/>
                </a:tc>
                <a:tc>
                  <a:txBody>
                    <a:bodyPr/>
                    <a:lstStyle/>
                    <a:p>
                      <a:pPr algn="ctr" fontAlgn="b"/>
                      <a:r>
                        <a:rPr lang="en-US" sz="900" u="none" strike="noStrike">
                          <a:effectLst/>
                        </a:rPr>
                        <a:t>Hybrid = unwanted visitor problems</a:t>
                      </a:r>
                      <a:endParaRPr lang="en-US" sz="900" b="1" i="0" u="none" strike="noStrike">
                        <a:solidFill>
                          <a:srgbClr val="000000"/>
                        </a:solidFill>
                        <a:effectLst/>
                        <a:latin typeface="Calibri" panose="020F0502020204030204" pitchFamily="34" charset="0"/>
                      </a:endParaRPr>
                    </a:p>
                  </a:txBody>
                  <a:tcPr marL="5713" marR="5713" marT="5713" marB="0" anchor="b"/>
                </a:tc>
                <a:tc>
                  <a:txBody>
                    <a:bodyPr/>
                    <a:lstStyle/>
                    <a:p>
                      <a:pPr algn="ctr" fontAlgn="b"/>
                      <a:r>
                        <a:rPr lang="en-US" sz="900" u="none" strike="noStrike">
                          <a:effectLst/>
                        </a:rPr>
                        <a:t>WFH = noise problem</a:t>
                      </a:r>
                      <a:endParaRPr lang="en-US" sz="900" b="1" i="0" u="none" strike="noStrike">
                        <a:solidFill>
                          <a:srgbClr val="000000"/>
                        </a:solidFill>
                        <a:effectLst/>
                        <a:latin typeface="Calibri" panose="020F0502020204030204" pitchFamily="34" charset="0"/>
                      </a:endParaRPr>
                    </a:p>
                  </a:txBody>
                  <a:tcPr marL="5713" marR="5713" marT="5713" marB="0" anchor="b"/>
                </a:tc>
                <a:extLst>
                  <a:ext uri="{0D108BD9-81ED-4DB2-BD59-A6C34878D82A}">
                    <a16:rowId xmlns:a16="http://schemas.microsoft.com/office/drawing/2014/main" val="178879951"/>
                  </a:ext>
                </a:extLst>
              </a:tr>
              <a:tr h="148535">
                <a:tc>
                  <a:txBody>
                    <a:bodyPr/>
                    <a:lstStyle/>
                    <a:p>
                      <a:pPr algn="l" fontAlgn="ctr"/>
                      <a:r>
                        <a:rPr lang="en-US" sz="900" u="none" strike="noStrike">
                          <a:effectLst/>
                        </a:rPr>
                        <a:t>% Of People Out Of Entire Dataset [1]</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36%</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49%</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3560147213"/>
                  </a:ext>
                </a:extLst>
              </a:tr>
              <a:tr h="297070">
                <a:tc>
                  <a:txBody>
                    <a:bodyPr/>
                    <a:lstStyle/>
                    <a:p>
                      <a:pPr algn="l" fontAlgn="ctr"/>
                      <a:r>
                        <a:rPr lang="en-US" sz="900" u="none" strike="noStrike">
                          <a:effectLst/>
                        </a:rPr>
                        <a:t>% Of Employees who had issues in this cluster [2]</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83.76%</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78.00%</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75.70%</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2156076745"/>
                  </a:ext>
                </a:extLst>
              </a:tr>
              <a:tr h="297070">
                <a:tc>
                  <a:txBody>
                    <a:bodyPr/>
                    <a:lstStyle/>
                    <a:p>
                      <a:pPr algn="l" fontAlgn="ctr"/>
                      <a:r>
                        <a:rPr lang="en-US" sz="900" u="none" strike="noStrike">
                          <a:effectLst/>
                        </a:rPr>
                        <a:t>Assumed - Mid Size Organization with 500 employees [3]</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500</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2934918567"/>
                  </a:ext>
                </a:extLst>
              </a:tr>
              <a:tr h="297070">
                <a:tc>
                  <a:txBody>
                    <a:bodyPr/>
                    <a:lstStyle/>
                    <a:p>
                      <a:pPr algn="l" fontAlgn="ctr"/>
                      <a:r>
                        <a:rPr lang="en-US" sz="900" u="none" strike="noStrike">
                          <a:effectLst/>
                        </a:rPr>
                        <a:t>% of people in assumed organization that fall in this cluster [1]*[3] ---- [4]</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75</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180</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245</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4183088065"/>
                  </a:ext>
                </a:extLst>
              </a:tr>
              <a:tr h="297070">
                <a:tc>
                  <a:txBody>
                    <a:bodyPr/>
                    <a:lstStyle/>
                    <a:p>
                      <a:pPr algn="l" fontAlgn="ctr"/>
                      <a:r>
                        <a:rPr lang="en-US" sz="900" u="none" strike="noStrike">
                          <a:effectLst/>
                        </a:rPr>
                        <a:t>% of people with layout problem in assumed organization [2]*[4] --- [5]</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62.82</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140.4</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185.465</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3279242269"/>
                  </a:ext>
                </a:extLst>
              </a:tr>
              <a:tr h="297070">
                <a:tc>
                  <a:txBody>
                    <a:bodyPr/>
                    <a:lstStyle/>
                    <a:p>
                      <a:pPr algn="l" fontAlgn="ctr"/>
                      <a:r>
                        <a:rPr lang="en-US" sz="900" u="none" strike="noStrike">
                          <a:effectLst/>
                        </a:rPr>
                        <a:t>Mins lost Avg In a Week due to distraction [6]</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53.3</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136.8</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104</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2042015624"/>
                  </a:ext>
                </a:extLst>
              </a:tr>
              <a:tr h="297070">
                <a:tc>
                  <a:txBody>
                    <a:bodyPr/>
                    <a:lstStyle/>
                    <a:p>
                      <a:pPr algn="l" fontAlgn="ctr"/>
                      <a:r>
                        <a:rPr lang="en-US" sz="900" u="none" strike="noStrike">
                          <a:effectLst/>
                        </a:rPr>
                        <a:t>Mins lost total in assumed organization [5]*[6] --- [7]</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3348.306</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19206.72</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19288.36</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2367613831"/>
                  </a:ext>
                </a:extLst>
              </a:tr>
              <a:tr h="148535">
                <a:tc>
                  <a:txBody>
                    <a:bodyPr/>
                    <a:lstStyle/>
                    <a:p>
                      <a:pPr algn="l" fontAlgn="ctr"/>
                      <a:r>
                        <a:rPr lang="en-US" sz="900" u="none" strike="noStrike">
                          <a:effectLst/>
                        </a:rPr>
                        <a:t>Hours lost total per week [7]/60 --- [8]</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55.81</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320.11</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321.47</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847064041"/>
                  </a:ext>
                </a:extLst>
              </a:tr>
              <a:tr h="445604">
                <a:tc>
                  <a:txBody>
                    <a:bodyPr/>
                    <a:lstStyle/>
                    <a:p>
                      <a:pPr algn="l" fontAlgn="ctr"/>
                      <a:r>
                        <a:rPr lang="en-US" sz="900" u="none" strike="noStrike">
                          <a:effectLst/>
                        </a:rPr>
                        <a:t>Assumed decrease in productive hours lost by implementing Workforce Copilot [9]</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0.6</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0.6</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0.6</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867691035"/>
                  </a:ext>
                </a:extLst>
              </a:tr>
              <a:tr h="297070">
                <a:tc>
                  <a:txBody>
                    <a:bodyPr/>
                    <a:lstStyle/>
                    <a:p>
                      <a:pPr algn="l" fontAlgn="ctr"/>
                      <a:r>
                        <a:rPr lang="en-US" sz="900" u="none" strike="noStrike">
                          <a:effectLst/>
                        </a:rPr>
                        <a:t>Time Saved in Hrs Per Week [8]*[9] --- [10]</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33.48</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192.07</a:t>
                      </a:r>
                      <a:endParaRPr lang="en-US" sz="900" b="0" i="0" u="none" strike="noStrike">
                        <a:solidFill>
                          <a:srgbClr val="000000"/>
                        </a:solidFill>
                        <a:effectLst/>
                        <a:latin typeface="Calibri" panose="020F0502020204030204" pitchFamily="34" charset="0"/>
                      </a:endParaRPr>
                    </a:p>
                  </a:txBody>
                  <a:tcPr marL="5713" marR="5713" marT="5713" marB="0" anchor="ctr"/>
                </a:tc>
                <a:tc>
                  <a:txBody>
                    <a:bodyPr/>
                    <a:lstStyle/>
                    <a:p>
                      <a:pPr algn="ctr" fontAlgn="ctr"/>
                      <a:r>
                        <a:rPr lang="en-US" sz="900" u="none" strike="noStrike">
                          <a:effectLst/>
                        </a:rPr>
                        <a:t>192.88</a:t>
                      </a:r>
                      <a:endParaRPr lang="en-US" sz="900" b="0" i="0" u="none" strike="noStrike">
                        <a:solidFill>
                          <a:srgbClr val="000000"/>
                        </a:solidFill>
                        <a:effectLst/>
                        <a:latin typeface="Calibri" panose="020F0502020204030204" pitchFamily="34" charset="0"/>
                      </a:endParaRPr>
                    </a:p>
                  </a:txBody>
                  <a:tcPr marL="5713" marR="5713" marT="5713" marB="0" anchor="ctr"/>
                </a:tc>
                <a:extLst>
                  <a:ext uri="{0D108BD9-81ED-4DB2-BD59-A6C34878D82A}">
                    <a16:rowId xmlns:a16="http://schemas.microsoft.com/office/drawing/2014/main" val="569744038"/>
                  </a:ext>
                </a:extLst>
              </a:tr>
              <a:tr h="297070">
                <a:tc>
                  <a:txBody>
                    <a:bodyPr/>
                    <a:lstStyle/>
                    <a:p>
                      <a:pPr algn="l" fontAlgn="b"/>
                      <a:r>
                        <a:rPr lang="en-US" sz="900" u="none" strike="noStrike">
                          <a:effectLst/>
                        </a:rPr>
                        <a:t>Total Hours Saved In Organization SUM[10]-- [11]</a:t>
                      </a:r>
                      <a:endParaRPr lang="en-US" sz="900" b="0" i="0" u="none" strike="noStrike">
                        <a:solidFill>
                          <a:srgbClr val="000000"/>
                        </a:solidFill>
                        <a:effectLst/>
                        <a:latin typeface="Calibri" panose="020F0502020204030204" pitchFamily="34" charset="0"/>
                      </a:endParaRPr>
                    </a:p>
                  </a:txBody>
                  <a:tcPr marL="5713" marR="5713" marT="5713" marB="0" anchor="b"/>
                </a:tc>
                <a:tc gridSpan="3">
                  <a:txBody>
                    <a:bodyPr/>
                    <a:lstStyle/>
                    <a:p>
                      <a:pPr algn="ctr" fontAlgn="b"/>
                      <a:r>
                        <a:rPr lang="en-US" sz="900" u="none" strike="noStrike">
                          <a:effectLst/>
                        </a:rPr>
                        <a:t>418.43 Hrs</a:t>
                      </a:r>
                      <a:endParaRPr lang="en-US" sz="900" b="0" i="0" u="none" strike="noStrike">
                        <a:solidFill>
                          <a:srgbClr val="000000"/>
                        </a:solidFill>
                        <a:effectLst/>
                        <a:latin typeface="Calibri" panose="020F0502020204030204" pitchFamily="34" charset="0"/>
                      </a:endParaRPr>
                    </a:p>
                  </a:txBody>
                  <a:tcPr marL="5713" marR="5713" marT="5713"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961291"/>
                  </a:ext>
                </a:extLst>
              </a:tr>
            </a:tbl>
          </a:graphicData>
        </a:graphic>
      </p:graphicFrame>
      <p:graphicFrame>
        <p:nvGraphicFramePr>
          <p:cNvPr id="4" name="Table 3">
            <a:extLst>
              <a:ext uri="{FF2B5EF4-FFF2-40B4-BE49-F238E27FC236}">
                <a16:creationId xmlns:a16="http://schemas.microsoft.com/office/drawing/2014/main" id="{64F63744-9A35-E8F3-AC8D-2FA1D7B57B92}"/>
              </a:ext>
            </a:extLst>
          </p:cNvPr>
          <p:cNvGraphicFramePr>
            <a:graphicFrameLocks noGrp="1"/>
          </p:cNvGraphicFramePr>
          <p:nvPr/>
        </p:nvGraphicFramePr>
        <p:xfrm>
          <a:off x="5104213" y="855996"/>
          <a:ext cx="3916948" cy="3550403"/>
        </p:xfrm>
        <a:graphic>
          <a:graphicData uri="http://schemas.openxmlformats.org/drawingml/2006/table">
            <a:tbl>
              <a:tblPr>
                <a:tableStyleId>{3C5361E7-DA70-4391-9E19-CDB0772468EE}</a:tableStyleId>
              </a:tblPr>
              <a:tblGrid>
                <a:gridCol w="1503260">
                  <a:extLst>
                    <a:ext uri="{9D8B030D-6E8A-4147-A177-3AD203B41FA5}">
                      <a16:colId xmlns:a16="http://schemas.microsoft.com/office/drawing/2014/main" val="1681995243"/>
                    </a:ext>
                  </a:extLst>
                </a:gridCol>
                <a:gridCol w="916527">
                  <a:extLst>
                    <a:ext uri="{9D8B030D-6E8A-4147-A177-3AD203B41FA5}">
                      <a16:colId xmlns:a16="http://schemas.microsoft.com/office/drawing/2014/main" val="672256412"/>
                    </a:ext>
                  </a:extLst>
                </a:gridCol>
                <a:gridCol w="593793">
                  <a:extLst>
                    <a:ext uri="{9D8B030D-6E8A-4147-A177-3AD203B41FA5}">
                      <a16:colId xmlns:a16="http://schemas.microsoft.com/office/drawing/2014/main" val="1657232568"/>
                    </a:ext>
                  </a:extLst>
                </a:gridCol>
                <a:gridCol w="529316">
                  <a:extLst>
                    <a:ext uri="{9D8B030D-6E8A-4147-A177-3AD203B41FA5}">
                      <a16:colId xmlns:a16="http://schemas.microsoft.com/office/drawing/2014/main" val="580352525"/>
                    </a:ext>
                  </a:extLst>
                </a:gridCol>
                <a:gridCol w="374052">
                  <a:extLst>
                    <a:ext uri="{9D8B030D-6E8A-4147-A177-3AD203B41FA5}">
                      <a16:colId xmlns:a16="http://schemas.microsoft.com/office/drawing/2014/main" val="338781871"/>
                    </a:ext>
                  </a:extLst>
                </a:gridCol>
              </a:tblGrid>
              <a:tr h="127150">
                <a:tc>
                  <a:txBody>
                    <a:bodyPr/>
                    <a:lstStyle/>
                    <a:p>
                      <a:pPr algn="ctr" fontAlgn="ctr"/>
                      <a:r>
                        <a:rPr lang="en-US" sz="700" u="none" strike="noStrike">
                          <a:effectLst/>
                        </a:rPr>
                        <a:t> </a:t>
                      </a:r>
                      <a:endParaRPr lang="en-US" sz="700" b="1"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 </a:t>
                      </a:r>
                      <a:endParaRPr lang="en-US" sz="700" b="1"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Hybrid</a:t>
                      </a:r>
                      <a:endParaRPr lang="en-US" sz="700" b="1"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Office</a:t>
                      </a:r>
                      <a:endParaRPr lang="en-US" sz="700" b="1"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WFH</a:t>
                      </a:r>
                      <a:endParaRPr lang="en-US" sz="700" b="1" i="0" u="none" strike="noStrike">
                        <a:solidFill>
                          <a:srgbClr val="000000"/>
                        </a:solidFill>
                        <a:effectLst/>
                        <a:latin typeface="Calibri" panose="020F0502020204030204" pitchFamily="34" charset="0"/>
                      </a:endParaRPr>
                    </a:p>
                  </a:txBody>
                  <a:tcPr marL="4706" marR="4706" marT="4706" marB="0" anchor="ctr"/>
                </a:tc>
                <a:extLst>
                  <a:ext uri="{0D108BD9-81ED-4DB2-BD59-A6C34878D82A}">
                    <a16:rowId xmlns:a16="http://schemas.microsoft.com/office/drawing/2014/main" val="77252951"/>
                  </a:ext>
                </a:extLst>
              </a:tr>
              <a:tr h="381448">
                <a:tc rowSpan="2">
                  <a:txBody>
                    <a:bodyPr/>
                    <a:lstStyle/>
                    <a:p>
                      <a:pPr algn="l" fontAlgn="ctr"/>
                      <a:r>
                        <a:rPr lang="en-US" sz="700" u="none" strike="noStrike">
                          <a:effectLst/>
                        </a:rPr>
                        <a:t>Group-1: </a:t>
                      </a:r>
                      <a:br>
                        <a:rPr lang="en-US" sz="700" u="none" strike="noStrike">
                          <a:effectLst/>
                        </a:rPr>
                      </a:br>
                      <a:r>
                        <a:rPr lang="en-US" sz="700" u="none" strike="noStrike">
                          <a:effectLst/>
                        </a:rPr>
                        <a:t>Collaboration Satisfaction* &gt; Avg(Collaboration Satisfaction) --- [1]</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l" fontAlgn="ctr"/>
                      <a:r>
                        <a:rPr lang="en-US" sz="700" u="none" strike="noStrike">
                          <a:effectLst/>
                        </a:rPr>
                        <a:t>Avg. </a:t>
                      </a:r>
                      <a:r>
                        <a:rPr lang="en-US" sz="700" u="none" strike="noStrike" err="1">
                          <a:effectLst/>
                        </a:rPr>
                        <a:t>Collab_Satisfaction</a:t>
                      </a:r>
                      <a:r>
                        <a:rPr lang="en-US" sz="700" u="none" strike="noStrike">
                          <a:effectLst/>
                        </a:rPr>
                        <a:t> Rating --- 1.i</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4.3</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4.3</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4.3</a:t>
                      </a:r>
                      <a:endParaRPr lang="en-US" sz="700" b="0" i="0" u="none" strike="noStrike">
                        <a:solidFill>
                          <a:srgbClr val="000000"/>
                        </a:solidFill>
                        <a:effectLst/>
                        <a:latin typeface="Calibri" panose="020F0502020204030204" pitchFamily="34" charset="0"/>
                      </a:endParaRPr>
                    </a:p>
                  </a:txBody>
                  <a:tcPr marL="4706" marR="4706" marT="4706" marB="0" anchor="ctr"/>
                </a:tc>
                <a:extLst>
                  <a:ext uri="{0D108BD9-81ED-4DB2-BD59-A6C34878D82A}">
                    <a16:rowId xmlns:a16="http://schemas.microsoft.com/office/drawing/2014/main" val="707637127"/>
                  </a:ext>
                </a:extLst>
              </a:tr>
              <a:tr h="381448">
                <a:tc vMerge="1">
                  <a:txBody>
                    <a:bodyPr/>
                    <a:lstStyle/>
                    <a:p>
                      <a:endParaRPr lang="en-US"/>
                    </a:p>
                  </a:txBody>
                  <a:tcPr/>
                </a:tc>
                <a:tc>
                  <a:txBody>
                    <a:bodyPr/>
                    <a:lstStyle/>
                    <a:p>
                      <a:pPr algn="l" fontAlgn="ctr"/>
                      <a:r>
                        <a:rPr lang="en-US" sz="700" u="none" strike="noStrike">
                          <a:effectLst/>
                        </a:rPr>
                        <a:t>Count of Collab_Satsf_Rule Rating --- 1.ii</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272</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123</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420</a:t>
                      </a:r>
                      <a:endParaRPr lang="en-US" sz="700" b="0" i="0" u="none" strike="noStrike">
                        <a:solidFill>
                          <a:srgbClr val="000000"/>
                        </a:solidFill>
                        <a:effectLst/>
                        <a:latin typeface="Calibri" panose="020F0502020204030204" pitchFamily="34" charset="0"/>
                      </a:endParaRPr>
                    </a:p>
                  </a:txBody>
                  <a:tcPr marL="4706" marR="4706" marT="4706" marB="0" anchor="ctr"/>
                </a:tc>
                <a:extLst>
                  <a:ext uri="{0D108BD9-81ED-4DB2-BD59-A6C34878D82A}">
                    <a16:rowId xmlns:a16="http://schemas.microsoft.com/office/drawing/2014/main" val="3340493126"/>
                  </a:ext>
                </a:extLst>
              </a:tr>
              <a:tr h="381448">
                <a:tc rowSpan="2">
                  <a:txBody>
                    <a:bodyPr/>
                    <a:lstStyle/>
                    <a:p>
                      <a:pPr algn="l" fontAlgn="ctr"/>
                      <a:r>
                        <a:rPr lang="en-US" sz="700" u="none" strike="noStrike">
                          <a:effectLst/>
                        </a:rPr>
                        <a:t>Group-2:  </a:t>
                      </a:r>
                      <a:br>
                        <a:rPr lang="en-US" sz="700" u="none" strike="noStrike">
                          <a:effectLst/>
                        </a:rPr>
                      </a:br>
                      <a:r>
                        <a:rPr lang="en-US" sz="700" u="none" strike="noStrike">
                          <a:effectLst/>
                        </a:rPr>
                        <a:t>Collaboration Satisfaction* &lt; Avg(Collaboration Satisfaction) ---[2]</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l" fontAlgn="ctr"/>
                      <a:r>
                        <a:rPr lang="en-US" sz="700" u="none" strike="noStrike">
                          <a:effectLst/>
                        </a:rPr>
                        <a:t>Avg. </a:t>
                      </a:r>
                      <a:r>
                        <a:rPr lang="en-US" sz="700" u="none" strike="noStrike" err="1">
                          <a:effectLst/>
                        </a:rPr>
                        <a:t>Collab_Satisfaction</a:t>
                      </a:r>
                      <a:r>
                        <a:rPr lang="en-US" sz="700" u="none" strike="noStrike">
                          <a:effectLst/>
                        </a:rPr>
                        <a:t> Rating -- 2.i</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2.9</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2.8</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2.5</a:t>
                      </a:r>
                      <a:endParaRPr lang="en-US" sz="700" b="0" i="0" u="none" strike="noStrike">
                        <a:solidFill>
                          <a:srgbClr val="000000"/>
                        </a:solidFill>
                        <a:effectLst/>
                        <a:latin typeface="Calibri" panose="020F0502020204030204" pitchFamily="34" charset="0"/>
                      </a:endParaRPr>
                    </a:p>
                  </a:txBody>
                  <a:tcPr marL="4706" marR="4706" marT="4706" marB="0" anchor="ctr"/>
                </a:tc>
                <a:extLst>
                  <a:ext uri="{0D108BD9-81ED-4DB2-BD59-A6C34878D82A}">
                    <a16:rowId xmlns:a16="http://schemas.microsoft.com/office/drawing/2014/main" val="2129656186"/>
                  </a:ext>
                </a:extLst>
              </a:tr>
              <a:tr h="381448">
                <a:tc vMerge="1">
                  <a:txBody>
                    <a:bodyPr/>
                    <a:lstStyle/>
                    <a:p>
                      <a:endParaRPr lang="en-US"/>
                    </a:p>
                  </a:txBody>
                  <a:tcPr/>
                </a:tc>
                <a:tc>
                  <a:txBody>
                    <a:bodyPr/>
                    <a:lstStyle/>
                    <a:p>
                      <a:pPr algn="l" fontAlgn="ctr"/>
                      <a:r>
                        <a:rPr lang="en-US" sz="700" u="none" strike="noStrike">
                          <a:effectLst/>
                        </a:rPr>
                        <a:t>Count of Collab_Satsf_Rule Rating --- 2.ii</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89</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31</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71</a:t>
                      </a:r>
                      <a:endParaRPr lang="en-US" sz="700" b="0" i="0" u="none" strike="noStrike">
                        <a:solidFill>
                          <a:srgbClr val="000000"/>
                        </a:solidFill>
                        <a:effectLst/>
                        <a:latin typeface="Calibri" panose="020F0502020204030204" pitchFamily="34" charset="0"/>
                      </a:endParaRPr>
                    </a:p>
                  </a:txBody>
                  <a:tcPr marL="4706" marR="4706" marT="4706" marB="0" anchor="ctr"/>
                </a:tc>
                <a:extLst>
                  <a:ext uri="{0D108BD9-81ED-4DB2-BD59-A6C34878D82A}">
                    <a16:rowId xmlns:a16="http://schemas.microsoft.com/office/drawing/2014/main" val="3040976727"/>
                  </a:ext>
                </a:extLst>
              </a:tr>
              <a:tr h="381448">
                <a:tc>
                  <a:txBody>
                    <a:bodyPr/>
                    <a:lstStyle/>
                    <a:p>
                      <a:pPr algn="l" fontAlgn="b"/>
                      <a:r>
                        <a:rPr lang="en-US" sz="700" u="none" strike="noStrike">
                          <a:effectLst/>
                        </a:rPr>
                        <a:t>Employee Base Who  have below avg satsf SUM(2.ii)/(Sum(2.ii) + Sum(1.ii))*100 --- [3]</a:t>
                      </a:r>
                      <a:endParaRPr lang="en-US" sz="700" b="0" i="0" u="none" strike="noStrike">
                        <a:solidFill>
                          <a:srgbClr val="000000"/>
                        </a:solidFill>
                        <a:effectLst/>
                        <a:latin typeface="Calibri" panose="020F0502020204030204" pitchFamily="34" charset="0"/>
                      </a:endParaRPr>
                    </a:p>
                  </a:txBody>
                  <a:tcPr marL="4706" marR="4706" marT="4706" marB="0" anchor="b"/>
                </a:tc>
                <a:tc>
                  <a:txBody>
                    <a:bodyPr/>
                    <a:lstStyle/>
                    <a:p>
                      <a:pPr algn="l"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706" marR="4706" marT="4706" marB="0" anchor="b"/>
                </a:tc>
                <a:tc gridSpan="3">
                  <a:txBody>
                    <a:bodyPr/>
                    <a:lstStyle/>
                    <a:p>
                      <a:pPr algn="ctr"/>
                      <a:r>
                        <a:rPr lang="en-US" sz="700" u="none" strike="noStrike">
                          <a:effectLst/>
                        </a:rPr>
                        <a:t>19%</a:t>
                      </a:r>
                      <a:endParaRPr lang="en-US"/>
                    </a:p>
                  </a:txBody>
                  <a:tcPr marL="4706" marR="4706" marT="4706"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38717123"/>
                  </a:ext>
                </a:extLst>
              </a:tr>
              <a:tr h="127150">
                <a:tc gridSpan="5">
                  <a:txBody>
                    <a:bodyPr/>
                    <a:lstStyle/>
                    <a:p>
                      <a:pPr algn="ctr" fontAlgn="b"/>
                      <a:r>
                        <a:rPr lang="en-US" sz="700" u="none" strike="noStrike">
                          <a:effectLst/>
                        </a:rPr>
                        <a:t> </a:t>
                      </a:r>
                      <a:endParaRPr lang="en-US" sz="700" b="0" i="0" u="none" strike="noStrike">
                        <a:solidFill>
                          <a:srgbClr val="000000"/>
                        </a:solidFill>
                        <a:effectLst/>
                        <a:latin typeface="Calibri" panose="020F0502020204030204" pitchFamily="34" charset="0"/>
                      </a:endParaRPr>
                    </a:p>
                  </a:txBody>
                  <a:tcPr marL="4706" marR="4706" marT="4706"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7705066"/>
                  </a:ext>
                </a:extLst>
              </a:tr>
              <a:tr h="381448">
                <a:tc gridSpan="2">
                  <a:txBody>
                    <a:bodyPr/>
                    <a:lstStyle/>
                    <a:p>
                      <a:pPr algn="l" fontAlgn="ctr"/>
                      <a:r>
                        <a:rPr lang="en-US" sz="700" u="none" strike="noStrike">
                          <a:effectLst/>
                        </a:rPr>
                        <a:t>Potential Bump In Satisfaction Points by Implementing Recommendations in this cluster [1.i] - [2.i] --- [4]</a:t>
                      </a:r>
                      <a:endParaRPr lang="en-US" sz="700" b="0" i="0" u="none" strike="noStrike">
                        <a:solidFill>
                          <a:srgbClr val="000000"/>
                        </a:solidFill>
                        <a:effectLst/>
                        <a:latin typeface="Calibri" panose="020F0502020204030204" pitchFamily="34" charset="0"/>
                      </a:endParaRPr>
                    </a:p>
                  </a:txBody>
                  <a:tcPr marL="4706" marR="4706" marT="4706" marB="0" anchor="ctr"/>
                </a:tc>
                <a:tc hMerge="1">
                  <a:txBody>
                    <a:bodyPr/>
                    <a:lstStyle/>
                    <a:p>
                      <a:endParaRPr lang="en-US"/>
                    </a:p>
                  </a:txBody>
                  <a:tcPr/>
                </a:tc>
                <a:tc>
                  <a:txBody>
                    <a:bodyPr/>
                    <a:lstStyle/>
                    <a:p>
                      <a:pPr algn="ctr" fontAlgn="ctr"/>
                      <a:r>
                        <a:rPr lang="en-US" sz="700" u="none" strike="noStrike">
                          <a:effectLst/>
                        </a:rPr>
                        <a:t>1.4</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1.5</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1.8</a:t>
                      </a:r>
                      <a:endParaRPr lang="en-US" sz="700" b="0" i="0" u="none" strike="noStrike">
                        <a:solidFill>
                          <a:srgbClr val="000000"/>
                        </a:solidFill>
                        <a:effectLst/>
                        <a:latin typeface="Calibri" panose="020F0502020204030204" pitchFamily="34" charset="0"/>
                      </a:endParaRPr>
                    </a:p>
                  </a:txBody>
                  <a:tcPr marL="4706" marR="4706" marT="4706" marB="0" anchor="ctr"/>
                </a:tc>
                <a:extLst>
                  <a:ext uri="{0D108BD9-81ED-4DB2-BD59-A6C34878D82A}">
                    <a16:rowId xmlns:a16="http://schemas.microsoft.com/office/drawing/2014/main" val="3124843685"/>
                  </a:ext>
                </a:extLst>
              </a:tr>
              <a:tr h="254299">
                <a:tc gridSpan="2">
                  <a:txBody>
                    <a:bodyPr/>
                    <a:lstStyle/>
                    <a:p>
                      <a:pPr algn="l" fontAlgn="ctr"/>
                      <a:r>
                        <a:rPr lang="en-US" sz="700" u="none" strike="noStrike">
                          <a:effectLst/>
                        </a:rPr>
                        <a:t>Potential Bump In Satisfaction % by Implementing Recommendations [4]/[2.i] --- [5]</a:t>
                      </a:r>
                      <a:endParaRPr lang="en-US" sz="700" b="0" i="0" u="none" strike="noStrike">
                        <a:solidFill>
                          <a:srgbClr val="000000"/>
                        </a:solidFill>
                        <a:effectLst/>
                        <a:latin typeface="Calibri" panose="020F0502020204030204" pitchFamily="34" charset="0"/>
                      </a:endParaRPr>
                    </a:p>
                  </a:txBody>
                  <a:tcPr marL="4706" marR="4706" marT="4706" marB="0" anchor="ctr"/>
                </a:tc>
                <a:tc hMerge="1">
                  <a:txBody>
                    <a:bodyPr/>
                    <a:lstStyle/>
                    <a:p>
                      <a:endParaRPr lang="en-US"/>
                    </a:p>
                  </a:txBody>
                  <a:tcPr/>
                </a:tc>
                <a:tc>
                  <a:txBody>
                    <a:bodyPr/>
                    <a:lstStyle/>
                    <a:p>
                      <a:pPr algn="ctr" fontAlgn="ctr"/>
                      <a:r>
                        <a:rPr lang="en-US" sz="700" u="none" strike="noStrike">
                          <a:effectLst/>
                        </a:rPr>
                        <a:t>48%</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54%</a:t>
                      </a:r>
                      <a:endParaRPr lang="en-US" sz="700" b="0" i="0" u="none" strike="noStrike">
                        <a:solidFill>
                          <a:srgbClr val="000000"/>
                        </a:solidFill>
                        <a:effectLst/>
                        <a:latin typeface="Calibri" panose="020F0502020204030204" pitchFamily="34" charset="0"/>
                      </a:endParaRPr>
                    </a:p>
                  </a:txBody>
                  <a:tcPr marL="4706" marR="4706" marT="4706" marB="0" anchor="ctr"/>
                </a:tc>
                <a:tc>
                  <a:txBody>
                    <a:bodyPr/>
                    <a:lstStyle/>
                    <a:p>
                      <a:pPr algn="ctr" fontAlgn="ctr"/>
                      <a:r>
                        <a:rPr lang="en-US" sz="700" u="none" strike="noStrike">
                          <a:effectLst/>
                        </a:rPr>
                        <a:t>72%</a:t>
                      </a:r>
                      <a:endParaRPr lang="en-US" sz="700" b="0" i="0" u="none" strike="noStrike">
                        <a:solidFill>
                          <a:srgbClr val="000000"/>
                        </a:solidFill>
                        <a:effectLst/>
                        <a:latin typeface="Calibri" panose="020F0502020204030204" pitchFamily="34" charset="0"/>
                      </a:endParaRPr>
                    </a:p>
                  </a:txBody>
                  <a:tcPr marL="4706" marR="4706" marT="4706" marB="0" anchor="ctr"/>
                </a:tc>
                <a:extLst>
                  <a:ext uri="{0D108BD9-81ED-4DB2-BD59-A6C34878D82A}">
                    <a16:rowId xmlns:a16="http://schemas.microsoft.com/office/drawing/2014/main" val="3307437081"/>
                  </a:ext>
                </a:extLst>
              </a:tr>
              <a:tr h="381448">
                <a:tc gridSpan="2">
                  <a:txBody>
                    <a:bodyPr/>
                    <a:lstStyle/>
                    <a:p>
                      <a:pPr algn="l" fontAlgn="ctr"/>
                      <a:r>
                        <a:rPr lang="en-US" sz="700" u="none" strike="noStrike">
                          <a:effectLst/>
                        </a:rPr>
                        <a:t>Potential Bump In Organization Satisfaction Points by Implementing Recommendations Overall </a:t>
                      </a:r>
                      <a:br>
                        <a:rPr lang="en-US" sz="700" u="none" strike="noStrike">
                          <a:effectLst/>
                        </a:rPr>
                      </a:br>
                      <a:r>
                        <a:rPr lang="en-US" sz="700" u="none" strike="noStrike">
                          <a:effectLst/>
                        </a:rPr>
                        <a:t>Avg[4] --- [6]</a:t>
                      </a:r>
                      <a:endParaRPr lang="en-US" sz="700" b="0" i="0" u="none" strike="noStrike">
                        <a:solidFill>
                          <a:srgbClr val="000000"/>
                        </a:solidFill>
                        <a:effectLst/>
                        <a:latin typeface="Calibri" panose="020F0502020204030204" pitchFamily="34" charset="0"/>
                      </a:endParaRPr>
                    </a:p>
                  </a:txBody>
                  <a:tcPr marL="4706" marR="4706" marT="4706" marB="0" anchor="ctr"/>
                </a:tc>
                <a:tc hMerge="1">
                  <a:txBody>
                    <a:bodyPr/>
                    <a:lstStyle/>
                    <a:p>
                      <a:endParaRPr lang="en-US"/>
                    </a:p>
                  </a:txBody>
                  <a:tcPr/>
                </a:tc>
                <a:tc gridSpan="3">
                  <a:txBody>
                    <a:bodyPr/>
                    <a:lstStyle/>
                    <a:p>
                      <a:pPr algn="ctr"/>
                      <a:r>
                        <a:rPr lang="en-US" sz="700" u="none" strike="noStrike">
                          <a:effectLst/>
                        </a:rPr>
                        <a:t>1.57</a:t>
                      </a:r>
                      <a:endParaRPr lang="en-US"/>
                    </a:p>
                  </a:txBody>
                  <a:tcPr marL="4706" marR="4706" marT="4706"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2634246"/>
                  </a:ext>
                </a:extLst>
              </a:tr>
              <a:tr h="371668">
                <a:tc gridSpan="2">
                  <a:txBody>
                    <a:bodyPr/>
                    <a:lstStyle/>
                    <a:p>
                      <a:pPr algn="l" fontAlgn="ctr"/>
                      <a:r>
                        <a:rPr lang="en-US" sz="700" u="none" strike="noStrike">
                          <a:effectLst/>
                        </a:rPr>
                        <a:t>Potential Bump In Organization Satisfaction % by Implementing Recommendations Overall </a:t>
                      </a:r>
                      <a:br>
                        <a:rPr lang="en-US" sz="700" u="none" strike="noStrike">
                          <a:effectLst/>
                        </a:rPr>
                      </a:br>
                      <a:r>
                        <a:rPr lang="en-US" sz="700" u="none" strike="noStrike">
                          <a:effectLst/>
                        </a:rPr>
                        <a:t>Avg[5]--- [7]</a:t>
                      </a:r>
                      <a:endParaRPr lang="en-US" sz="700" b="0" i="0" u="none" strike="noStrike">
                        <a:solidFill>
                          <a:srgbClr val="000000"/>
                        </a:solidFill>
                        <a:effectLst/>
                        <a:latin typeface="Calibri" panose="020F0502020204030204" pitchFamily="34" charset="0"/>
                      </a:endParaRPr>
                    </a:p>
                  </a:txBody>
                  <a:tcPr marL="4706" marR="4706" marT="4706" marB="0" anchor="ctr"/>
                </a:tc>
                <a:tc hMerge="1">
                  <a:txBody>
                    <a:bodyPr/>
                    <a:lstStyle/>
                    <a:p>
                      <a:endParaRPr lang="en-US"/>
                    </a:p>
                  </a:txBody>
                  <a:tcPr/>
                </a:tc>
                <a:tc gridSpan="3">
                  <a:txBody>
                    <a:bodyPr/>
                    <a:lstStyle/>
                    <a:p>
                      <a:pPr algn="ctr"/>
                      <a:r>
                        <a:rPr lang="en-US" sz="700" u="none" strike="noStrike">
                          <a:effectLst/>
                        </a:rPr>
                        <a:t>57.95%</a:t>
                      </a:r>
                      <a:endParaRPr lang="en-US"/>
                    </a:p>
                  </a:txBody>
                  <a:tcPr marL="4706" marR="4706" marT="4706"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2723534"/>
                  </a:ext>
                </a:extLst>
              </a:tr>
            </a:tbl>
          </a:graphicData>
        </a:graphic>
      </p:graphicFrame>
      <p:sp>
        <p:nvSpPr>
          <p:cNvPr id="6" name="TextBox 5">
            <a:extLst>
              <a:ext uri="{FF2B5EF4-FFF2-40B4-BE49-F238E27FC236}">
                <a16:creationId xmlns:a16="http://schemas.microsoft.com/office/drawing/2014/main" id="{D8A5CB43-6B10-C44B-3CC0-7970056897DC}"/>
              </a:ext>
            </a:extLst>
          </p:cNvPr>
          <p:cNvSpPr txBox="1"/>
          <p:nvPr/>
        </p:nvSpPr>
        <p:spPr>
          <a:xfrm>
            <a:off x="5652000" y="4562221"/>
            <a:ext cx="2901600" cy="507831"/>
          </a:xfrm>
          <a:prstGeom prst="rect">
            <a:avLst/>
          </a:prstGeom>
          <a:noFill/>
        </p:spPr>
        <p:txBody>
          <a:bodyPr wrap="square" rtlCol="0">
            <a:spAutoFit/>
          </a:bodyPr>
          <a:lstStyle/>
          <a:p>
            <a:r>
              <a:rPr lang="en-US" sz="900"/>
              <a:t>*Collaboration Satisfaction = ([SATSF facilitate Office 2B </a:t>
            </a:r>
            <a:r>
              <a:rPr lang="en-US" sz="900" err="1"/>
              <a:t>inpersoncollab</a:t>
            </a:r>
            <a:r>
              <a:rPr lang="en-US" sz="900"/>
              <a:t>] + [SATSF facilitate Office 2A focus] + [SATSF facilitate Office 2C </a:t>
            </a:r>
            <a:r>
              <a:rPr lang="en-US" sz="900" err="1"/>
              <a:t>virtualcollab</a:t>
            </a:r>
            <a:r>
              <a:rPr lang="en-US" sz="900"/>
              <a:t>])/3</a:t>
            </a:r>
          </a:p>
        </p:txBody>
      </p:sp>
    </p:spTree>
    <p:extLst>
      <p:ext uri="{BB962C8B-B14F-4D97-AF65-F5344CB8AC3E}">
        <p14:creationId xmlns:p14="http://schemas.microsoft.com/office/powerpoint/2010/main" val="3890973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CB3AD-05C2-EEE3-1159-217823B258A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46B7DF-98F4-B29A-F341-C7F65DE03819}"/>
              </a:ext>
            </a:extLst>
          </p:cNvPr>
          <p:cNvPicPr>
            <a:picLocks noChangeAspect="1"/>
          </p:cNvPicPr>
          <p:nvPr/>
        </p:nvPicPr>
        <p:blipFill>
          <a:blip r:embed="rId3"/>
          <a:stretch>
            <a:fillRect/>
          </a:stretch>
        </p:blipFill>
        <p:spPr>
          <a:xfrm>
            <a:off x="2909589" y="999627"/>
            <a:ext cx="5010411" cy="3802731"/>
          </a:xfrm>
          <a:prstGeom prst="rect">
            <a:avLst/>
          </a:prstGeom>
          <a:effectLst>
            <a:outerShdw blurRad="63500" sx="102000" sy="102000" algn="ctr" rotWithShape="0">
              <a:prstClr val="black">
                <a:alpha val="40000"/>
              </a:prstClr>
            </a:outerShdw>
          </a:effectLst>
        </p:spPr>
      </p:pic>
      <p:sp>
        <p:nvSpPr>
          <p:cNvPr id="6" name="Slide Number Placeholder 5">
            <a:extLst>
              <a:ext uri="{FF2B5EF4-FFF2-40B4-BE49-F238E27FC236}">
                <a16:creationId xmlns:a16="http://schemas.microsoft.com/office/drawing/2014/main" id="{31D64804-CF30-F445-9DDF-EFF7D14357AE}"/>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38</a:t>
            </a:fld>
            <a:endParaRPr lang="en"/>
          </a:p>
        </p:txBody>
      </p:sp>
      <p:grpSp>
        <p:nvGrpSpPr>
          <p:cNvPr id="2" name="Group 1">
            <a:extLst>
              <a:ext uri="{FF2B5EF4-FFF2-40B4-BE49-F238E27FC236}">
                <a16:creationId xmlns:a16="http://schemas.microsoft.com/office/drawing/2014/main" id="{72579170-C531-FADC-9CEA-F369CD41418A}"/>
              </a:ext>
            </a:extLst>
          </p:cNvPr>
          <p:cNvGrpSpPr/>
          <p:nvPr/>
        </p:nvGrpSpPr>
        <p:grpSpPr>
          <a:xfrm>
            <a:off x="453666" y="1189519"/>
            <a:ext cx="1206090" cy="3047426"/>
            <a:chOff x="432066" y="966319"/>
            <a:chExt cx="1206090" cy="3047426"/>
          </a:xfrm>
        </p:grpSpPr>
        <p:cxnSp>
          <p:nvCxnSpPr>
            <p:cNvPr id="8" name="Straight Connector 7">
              <a:extLst>
                <a:ext uri="{FF2B5EF4-FFF2-40B4-BE49-F238E27FC236}">
                  <a16:creationId xmlns:a16="http://schemas.microsoft.com/office/drawing/2014/main" id="{413ED83B-FC3F-8981-CED0-B04C557DD11C}"/>
                </a:ext>
              </a:extLst>
            </p:cNvPr>
            <p:cNvCxnSpPr>
              <a:cxnSpLocks/>
            </p:cNvCxnSpPr>
            <p:nvPr/>
          </p:nvCxnSpPr>
          <p:spPr>
            <a:xfrm>
              <a:off x="1518064" y="966319"/>
              <a:ext cx="8936" cy="3047426"/>
            </a:xfrm>
            <a:prstGeom prst="line">
              <a:avLst/>
            </a:prstGeom>
            <a:ln>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9D4A3EC-F324-C8A0-90CE-82FD875F30C3}"/>
                </a:ext>
              </a:extLst>
            </p:cNvPr>
            <p:cNvGrpSpPr/>
            <p:nvPr/>
          </p:nvGrpSpPr>
          <p:grpSpPr>
            <a:xfrm>
              <a:off x="432066" y="966319"/>
              <a:ext cx="1206090" cy="358258"/>
              <a:chOff x="432066" y="966319"/>
              <a:chExt cx="1206090" cy="358258"/>
            </a:xfrm>
          </p:grpSpPr>
          <p:sp>
            <p:nvSpPr>
              <p:cNvPr id="11" name="Freeform 5">
                <a:extLst>
                  <a:ext uri="{FF2B5EF4-FFF2-40B4-BE49-F238E27FC236}">
                    <a16:creationId xmlns:a16="http://schemas.microsoft.com/office/drawing/2014/main" id="{CD6EA662-7005-2F2E-04DB-3B44C579CE04}"/>
                  </a:ext>
                </a:extLst>
              </p:cNvPr>
              <p:cNvSpPr>
                <a:spLocks/>
              </p:cNvSpPr>
              <p:nvPr/>
            </p:nvSpPr>
            <p:spPr bwMode="auto">
              <a:xfrm>
                <a:off x="432066" y="966319"/>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sp>
            <p:nvSpPr>
              <p:cNvPr id="14" name="Text Placeholder 32">
                <a:extLst>
                  <a:ext uri="{FF2B5EF4-FFF2-40B4-BE49-F238E27FC236}">
                    <a16:creationId xmlns:a16="http://schemas.microsoft.com/office/drawing/2014/main" id="{1ED4C7F6-2AE4-DEA8-7681-017DDF65F00F}"/>
                  </a:ext>
                </a:extLst>
              </p:cNvPr>
              <p:cNvSpPr txBox="1">
                <a:spLocks/>
              </p:cNvSpPr>
              <p:nvPr/>
            </p:nvSpPr>
            <p:spPr>
              <a:xfrm>
                <a:off x="712164" y="1112203"/>
                <a:ext cx="525599" cy="2123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Employee</a:t>
                </a:r>
              </a:p>
            </p:txBody>
          </p:sp>
        </p:grpSp>
      </p:grpSp>
      <p:grpSp>
        <p:nvGrpSpPr>
          <p:cNvPr id="15" name="Group 14">
            <a:extLst>
              <a:ext uri="{FF2B5EF4-FFF2-40B4-BE49-F238E27FC236}">
                <a16:creationId xmlns:a16="http://schemas.microsoft.com/office/drawing/2014/main" id="{F3E39B90-3D83-AF64-064D-219CEF5D64A1}"/>
              </a:ext>
            </a:extLst>
          </p:cNvPr>
          <p:cNvGrpSpPr/>
          <p:nvPr/>
        </p:nvGrpSpPr>
        <p:grpSpPr>
          <a:xfrm>
            <a:off x="191873" y="2398284"/>
            <a:ext cx="1467883" cy="834602"/>
            <a:chOff x="170273" y="2175084"/>
            <a:chExt cx="1467883" cy="834602"/>
          </a:xfrm>
        </p:grpSpPr>
        <p:sp>
          <p:nvSpPr>
            <p:cNvPr id="18" name="Freeform 5">
              <a:extLst>
                <a:ext uri="{FF2B5EF4-FFF2-40B4-BE49-F238E27FC236}">
                  <a16:creationId xmlns:a16="http://schemas.microsoft.com/office/drawing/2014/main" id="{4A3EF743-CBF5-B2A7-A4EF-5ADA0FE25E62}"/>
                </a:ext>
              </a:extLst>
            </p:cNvPr>
            <p:cNvSpPr>
              <a:spLocks/>
            </p:cNvSpPr>
            <p:nvPr/>
          </p:nvSpPr>
          <p:spPr bwMode="auto">
            <a:xfrm>
              <a:off x="432066" y="2399355"/>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pic>
          <p:nvPicPr>
            <p:cNvPr id="19" name="Graphic 18" descr="Smart Phone outline">
              <a:extLst>
                <a:ext uri="{FF2B5EF4-FFF2-40B4-BE49-F238E27FC236}">
                  <a16:creationId xmlns:a16="http://schemas.microsoft.com/office/drawing/2014/main" id="{540B500A-5265-7603-B1EC-B246221D7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99" y="2175084"/>
              <a:ext cx="338328" cy="338328"/>
            </a:xfrm>
            <a:prstGeom prst="rect">
              <a:avLst/>
            </a:prstGeom>
          </p:spPr>
        </p:pic>
        <p:sp>
          <p:nvSpPr>
            <p:cNvPr id="20" name="Text Placeholder 32">
              <a:extLst>
                <a:ext uri="{FF2B5EF4-FFF2-40B4-BE49-F238E27FC236}">
                  <a16:creationId xmlns:a16="http://schemas.microsoft.com/office/drawing/2014/main" id="{5449BBF6-A5D0-FAC3-1C12-6B3657BA3EA8}"/>
                </a:ext>
              </a:extLst>
            </p:cNvPr>
            <p:cNvSpPr txBox="1">
              <a:spLocks/>
            </p:cNvSpPr>
            <p:nvPr/>
          </p:nvSpPr>
          <p:spPr>
            <a:xfrm>
              <a:off x="170273" y="2557310"/>
              <a:ext cx="1206090"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Ask the Workplace Copilot Assistant</a:t>
              </a:r>
            </a:p>
          </p:txBody>
        </p:sp>
      </p:grpSp>
      <p:grpSp>
        <p:nvGrpSpPr>
          <p:cNvPr id="22" name="Group 21">
            <a:extLst>
              <a:ext uri="{FF2B5EF4-FFF2-40B4-BE49-F238E27FC236}">
                <a16:creationId xmlns:a16="http://schemas.microsoft.com/office/drawing/2014/main" id="{8B02BD1A-6ED4-5C26-5BAC-07F6FA55706D}"/>
              </a:ext>
            </a:extLst>
          </p:cNvPr>
          <p:cNvGrpSpPr/>
          <p:nvPr/>
        </p:nvGrpSpPr>
        <p:grpSpPr>
          <a:xfrm>
            <a:off x="1433462" y="3082099"/>
            <a:ext cx="1206090" cy="453482"/>
            <a:chOff x="1382065" y="2906592"/>
            <a:chExt cx="1206090" cy="453482"/>
          </a:xfrm>
        </p:grpSpPr>
        <p:sp>
          <p:nvSpPr>
            <p:cNvPr id="23" name="Freeform 5">
              <a:extLst>
                <a:ext uri="{FF2B5EF4-FFF2-40B4-BE49-F238E27FC236}">
                  <a16:creationId xmlns:a16="http://schemas.microsoft.com/office/drawing/2014/main" id="{1CE94F06-A2A8-DABE-1C8A-4CB492ABBB4B}"/>
                </a:ext>
              </a:extLst>
            </p:cNvPr>
            <p:cNvSpPr>
              <a:spLocks/>
            </p:cNvSpPr>
            <p:nvPr/>
          </p:nvSpPr>
          <p:spPr bwMode="auto">
            <a:xfrm rot="10800000">
              <a:off x="1382065" y="3115873"/>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pic>
          <p:nvPicPr>
            <p:cNvPr id="25" name="Graphic 24" descr="Thumbs up sign outline">
              <a:extLst>
                <a:ext uri="{FF2B5EF4-FFF2-40B4-BE49-F238E27FC236}">
                  <a16:creationId xmlns:a16="http://schemas.microsoft.com/office/drawing/2014/main" id="{FD2FE74C-8DBE-9CD7-CF7F-0E4E8EAB94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11129" y="2906592"/>
              <a:ext cx="338328" cy="338328"/>
            </a:xfrm>
            <a:prstGeom prst="rect">
              <a:avLst/>
            </a:prstGeom>
          </p:spPr>
        </p:pic>
      </p:grpSp>
      <p:sp>
        <p:nvSpPr>
          <p:cNvPr id="28" name="Text Placeholder 32">
            <a:extLst>
              <a:ext uri="{FF2B5EF4-FFF2-40B4-BE49-F238E27FC236}">
                <a16:creationId xmlns:a16="http://schemas.microsoft.com/office/drawing/2014/main" id="{D8C31F8D-A037-C0AC-469B-42CD2580BD68}"/>
              </a:ext>
            </a:extLst>
          </p:cNvPr>
          <p:cNvSpPr txBox="1">
            <a:spLocks/>
          </p:cNvSpPr>
          <p:nvPr/>
        </p:nvSpPr>
        <p:spPr>
          <a:xfrm>
            <a:off x="1673262" y="4172333"/>
            <a:ext cx="1097061"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endParaRPr lang="en-US" sz="700">
              <a:solidFill>
                <a:srgbClr val="000000"/>
              </a:solidFill>
              <a:latin typeface="Montserrat" panose="00000500000000000000" pitchFamily="2" charset="0"/>
              <a:ea typeface="Lato" panose="020F0502020204030203" pitchFamily="34" charset="0"/>
              <a:cs typeface="Lato" panose="020F0502020204030203" pitchFamily="34" charset="0"/>
            </a:endParaRPr>
          </a:p>
        </p:txBody>
      </p:sp>
      <p:grpSp>
        <p:nvGrpSpPr>
          <p:cNvPr id="30" name="Group 29">
            <a:extLst>
              <a:ext uri="{FF2B5EF4-FFF2-40B4-BE49-F238E27FC236}">
                <a16:creationId xmlns:a16="http://schemas.microsoft.com/office/drawing/2014/main" id="{846AC994-052A-7D38-6C30-E71164F6C881}"/>
              </a:ext>
            </a:extLst>
          </p:cNvPr>
          <p:cNvGrpSpPr/>
          <p:nvPr/>
        </p:nvGrpSpPr>
        <p:grpSpPr>
          <a:xfrm>
            <a:off x="1403665" y="1665464"/>
            <a:ext cx="1206090" cy="590961"/>
            <a:chOff x="1382065" y="1442264"/>
            <a:chExt cx="1206090" cy="590961"/>
          </a:xfrm>
        </p:grpSpPr>
        <p:pic>
          <p:nvPicPr>
            <p:cNvPr id="31" name="Picture 30" descr="A black background with a black square&#10;&#10;Description automatically generated with medium confidence">
              <a:extLst>
                <a:ext uri="{FF2B5EF4-FFF2-40B4-BE49-F238E27FC236}">
                  <a16:creationId xmlns:a16="http://schemas.microsoft.com/office/drawing/2014/main" id="{5F2556FE-A34F-FA6A-6573-EDB9816CA98F}"/>
                </a:ext>
              </a:extLst>
            </p:cNvPr>
            <p:cNvPicPr>
              <a:picLocks noChangeAspect="1"/>
            </p:cNvPicPr>
            <p:nvPr/>
          </p:nvPicPr>
          <p:blipFill rotWithShape="1">
            <a:blip r:embed="rId8"/>
            <a:srcRect l="10239" r="10603" b="14284"/>
            <a:stretch/>
          </p:blipFill>
          <p:spPr>
            <a:xfrm>
              <a:off x="1908944" y="1442264"/>
              <a:ext cx="339908" cy="368068"/>
            </a:xfrm>
            <a:prstGeom prst="rect">
              <a:avLst/>
            </a:prstGeom>
          </p:spPr>
        </p:pic>
        <p:sp>
          <p:nvSpPr>
            <p:cNvPr id="32" name="Freeform 5">
              <a:extLst>
                <a:ext uri="{FF2B5EF4-FFF2-40B4-BE49-F238E27FC236}">
                  <a16:creationId xmlns:a16="http://schemas.microsoft.com/office/drawing/2014/main" id="{94435504-1517-D58F-E1B2-2C4AED4B4363}"/>
                </a:ext>
              </a:extLst>
            </p:cNvPr>
            <p:cNvSpPr>
              <a:spLocks/>
            </p:cNvSpPr>
            <p:nvPr/>
          </p:nvSpPr>
          <p:spPr bwMode="auto">
            <a:xfrm rot="10800000">
              <a:off x="1382065" y="1682837"/>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sp>
          <p:nvSpPr>
            <p:cNvPr id="33" name="Text Placeholder 32">
              <a:extLst>
                <a:ext uri="{FF2B5EF4-FFF2-40B4-BE49-F238E27FC236}">
                  <a16:creationId xmlns:a16="http://schemas.microsoft.com/office/drawing/2014/main" id="{702E9E1C-6912-C5A4-A042-E19D97BD2E59}"/>
                </a:ext>
              </a:extLst>
            </p:cNvPr>
            <p:cNvSpPr txBox="1">
              <a:spLocks/>
            </p:cNvSpPr>
            <p:nvPr/>
          </p:nvSpPr>
          <p:spPr>
            <a:xfrm>
              <a:off x="1621866" y="1820851"/>
              <a:ext cx="916854" cy="2123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Has queries about the workplace </a:t>
              </a:r>
            </a:p>
          </p:txBody>
        </p:sp>
      </p:grpSp>
      <p:grpSp>
        <p:nvGrpSpPr>
          <p:cNvPr id="35" name="Group 34">
            <a:extLst>
              <a:ext uri="{FF2B5EF4-FFF2-40B4-BE49-F238E27FC236}">
                <a16:creationId xmlns:a16="http://schemas.microsoft.com/office/drawing/2014/main" id="{F6E57ABD-4FB0-986F-92F1-D12583405500}"/>
              </a:ext>
            </a:extLst>
          </p:cNvPr>
          <p:cNvGrpSpPr/>
          <p:nvPr/>
        </p:nvGrpSpPr>
        <p:grpSpPr>
          <a:xfrm>
            <a:off x="241379" y="4114844"/>
            <a:ext cx="1431883" cy="610331"/>
            <a:chOff x="206273" y="2399355"/>
            <a:chExt cx="1431883" cy="610331"/>
          </a:xfrm>
        </p:grpSpPr>
        <p:sp>
          <p:nvSpPr>
            <p:cNvPr id="36" name="Freeform 5">
              <a:extLst>
                <a:ext uri="{FF2B5EF4-FFF2-40B4-BE49-F238E27FC236}">
                  <a16:creationId xmlns:a16="http://schemas.microsoft.com/office/drawing/2014/main" id="{742A5979-649E-14E0-FACE-82AA363A1BC2}"/>
                </a:ext>
              </a:extLst>
            </p:cNvPr>
            <p:cNvSpPr>
              <a:spLocks/>
            </p:cNvSpPr>
            <p:nvPr/>
          </p:nvSpPr>
          <p:spPr bwMode="auto">
            <a:xfrm>
              <a:off x="432066" y="2399355"/>
              <a:ext cx="1206090" cy="244201"/>
            </a:xfrm>
            <a:custGeom>
              <a:avLst/>
              <a:gdLst>
                <a:gd name="T0" fmla="*/ 381 w 425"/>
                <a:gd name="T1" fmla="*/ 0 h 89"/>
                <a:gd name="T2" fmla="*/ 337 w 425"/>
                <a:gd name="T3" fmla="*/ 39 h 89"/>
                <a:gd name="T4" fmla="*/ 337 w 425"/>
                <a:gd name="T5" fmla="*/ 39 h 89"/>
                <a:gd name="T6" fmla="*/ 23 w 425"/>
                <a:gd name="T7" fmla="*/ 40 h 89"/>
                <a:gd name="T8" fmla="*/ 12 w 425"/>
                <a:gd name="T9" fmla="*/ 32 h 89"/>
                <a:gd name="T10" fmla="*/ 0 w 425"/>
                <a:gd name="T11" fmla="*/ 45 h 89"/>
                <a:gd name="T12" fmla="*/ 12 w 425"/>
                <a:gd name="T13" fmla="*/ 57 h 89"/>
                <a:gd name="T14" fmla="*/ 23 w 425"/>
                <a:gd name="T15" fmla="*/ 49 h 89"/>
                <a:gd name="T16" fmla="*/ 337 w 425"/>
                <a:gd name="T17" fmla="*/ 50 h 89"/>
                <a:gd name="T18" fmla="*/ 337 w 425"/>
                <a:gd name="T19" fmla="*/ 50 h 89"/>
                <a:gd name="T20" fmla="*/ 381 w 425"/>
                <a:gd name="T21" fmla="*/ 89 h 89"/>
                <a:gd name="T22" fmla="*/ 425 w 425"/>
                <a:gd name="T23" fmla="*/ 45 h 89"/>
                <a:gd name="T24" fmla="*/ 381 w 425"/>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89">
                  <a:moveTo>
                    <a:pt x="381" y="0"/>
                  </a:moveTo>
                  <a:cubicBezTo>
                    <a:pt x="358" y="0"/>
                    <a:pt x="340" y="17"/>
                    <a:pt x="337" y="39"/>
                  </a:cubicBezTo>
                  <a:cubicBezTo>
                    <a:pt x="337" y="39"/>
                    <a:pt x="337" y="39"/>
                    <a:pt x="337" y="39"/>
                  </a:cubicBezTo>
                  <a:cubicBezTo>
                    <a:pt x="276" y="44"/>
                    <a:pt x="95" y="45"/>
                    <a:pt x="23" y="40"/>
                  </a:cubicBezTo>
                  <a:cubicBezTo>
                    <a:pt x="21" y="35"/>
                    <a:pt x="17" y="32"/>
                    <a:pt x="12" y="32"/>
                  </a:cubicBezTo>
                  <a:cubicBezTo>
                    <a:pt x="5" y="32"/>
                    <a:pt x="0" y="38"/>
                    <a:pt x="0" y="45"/>
                  </a:cubicBezTo>
                  <a:cubicBezTo>
                    <a:pt x="0" y="51"/>
                    <a:pt x="5" y="57"/>
                    <a:pt x="12" y="57"/>
                  </a:cubicBezTo>
                  <a:cubicBezTo>
                    <a:pt x="17" y="57"/>
                    <a:pt x="21" y="54"/>
                    <a:pt x="23" y="49"/>
                  </a:cubicBezTo>
                  <a:cubicBezTo>
                    <a:pt x="104" y="45"/>
                    <a:pt x="267" y="45"/>
                    <a:pt x="337" y="50"/>
                  </a:cubicBezTo>
                  <a:cubicBezTo>
                    <a:pt x="337" y="50"/>
                    <a:pt x="337" y="50"/>
                    <a:pt x="337" y="50"/>
                  </a:cubicBezTo>
                  <a:cubicBezTo>
                    <a:pt x="340" y="72"/>
                    <a:pt x="358" y="89"/>
                    <a:pt x="381" y="89"/>
                  </a:cubicBezTo>
                  <a:cubicBezTo>
                    <a:pt x="406" y="89"/>
                    <a:pt x="425" y="69"/>
                    <a:pt x="425" y="45"/>
                  </a:cubicBezTo>
                  <a:cubicBezTo>
                    <a:pt x="425" y="20"/>
                    <a:pt x="406" y="0"/>
                    <a:pt x="381" y="0"/>
                  </a:cubicBezTo>
                  <a:close/>
                </a:path>
              </a:pathLst>
            </a:custGeom>
            <a:solidFill>
              <a:schemeClr val="accent1">
                <a:lumMod val="50000"/>
              </a:schemeClr>
            </a:solidFill>
            <a:ln>
              <a:noFill/>
            </a:ln>
          </p:spPr>
          <p:txBody>
            <a:bodyPr vert="horz" wrap="square" lIns="120015" tIns="60008" rIns="120015" bIns="60008" numCol="1" anchor="t" anchorCtr="0" compatLnSpc="1">
              <a:prstTxWarp prst="textNoShape">
                <a:avLst/>
              </a:prstTxWarp>
            </a:bodyPr>
            <a:lstStyle/>
            <a:p>
              <a:pPr defTabSz="1200241"/>
              <a:endParaRPr lang="en-US" sz="4725">
                <a:solidFill>
                  <a:srgbClr val="FFFFFF"/>
                </a:solidFill>
                <a:latin typeface="Lato" panose="020F0502020204030203" pitchFamily="34" charset="0"/>
              </a:endParaRPr>
            </a:p>
          </p:txBody>
        </p:sp>
        <p:sp>
          <p:nvSpPr>
            <p:cNvPr id="38" name="Text Placeholder 32">
              <a:extLst>
                <a:ext uri="{FF2B5EF4-FFF2-40B4-BE49-F238E27FC236}">
                  <a16:creationId xmlns:a16="http://schemas.microsoft.com/office/drawing/2014/main" id="{46030E8C-4D72-E0B8-93FA-86A5DA62075B}"/>
                </a:ext>
              </a:extLst>
            </p:cNvPr>
            <p:cNvSpPr txBox="1">
              <a:spLocks/>
            </p:cNvSpPr>
            <p:nvPr/>
          </p:nvSpPr>
          <p:spPr>
            <a:xfrm>
              <a:off x="206273" y="2557310"/>
              <a:ext cx="1206090"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Redirects to Tech/Customer Support If Requested </a:t>
              </a:r>
            </a:p>
          </p:txBody>
        </p:sp>
      </p:grpSp>
      <p:pic>
        <p:nvPicPr>
          <p:cNvPr id="39" name="Graphic 38" descr="Call center outline">
            <a:extLst>
              <a:ext uri="{FF2B5EF4-FFF2-40B4-BE49-F238E27FC236}">
                <a16:creationId xmlns:a16="http://schemas.microsoft.com/office/drawing/2014/main" id="{F88D4EE2-178E-64E8-ACDE-86DF479CAE9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753651" y="3872862"/>
            <a:ext cx="338328" cy="338328"/>
          </a:xfrm>
          <a:prstGeom prst="rect">
            <a:avLst/>
          </a:prstGeom>
        </p:spPr>
      </p:pic>
      <p:sp>
        <p:nvSpPr>
          <p:cNvPr id="40" name="Text Placeholder 32">
            <a:extLst>
              <a:ext uri="{FF2B5EF4-FFF2-40B4-BE49-F238E27FC236}">
                <a16:creationId xmlns:a16="http://schemas.microsoft.com/office/drawing/2014/main" id="{9F025192-5FE3-E601-8346-481EBB2F0B24}"/>
              </a:ext>
            </a:extLst>
          </p:cNvPr>
          <p:cNvSpPr txBox="1">
            <a:spLocks/>
          </p:cNvSpPr>
          <p:nvPr/>
        </p:nvSpPr>
        <p:spPr>
          <a:xfrm>
            <a:off x="1692901" y="3444312"/>
            <a:ext cx="916854" cy="45237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sz="700">
                <a:solidFill>
                  <a:srgbClr val="000000"/>
                </a:solidFill>
                <a:latin typeface="Montserrat" panose="00000500000000000000" pitchFamily="2" charset="0"/>
                <a:ea typeface="Lato" panose="020F0502020204030203" pitchFamily="34" charset="0"/>
                <a:cs typeface="Lato" panose="020F0502020204030203" pitchFamily="34" charset="0"/>
              </a:rPr>
              <a:t>Assists in Performing Tasks &amp; Provides Insights</a:t>
            </a:r>
          </a:p>
        </p:txBody>
      </p:sp>
      <p:pic>
        <p:nvPicPr>
          <p:cNvPr id="47" name="Graphic 46" descr="Office worker male outline">
            <a:extLst>
              <a:ext uri="{FF2B5EF4-FFF2-40B4-BE49-F238E27FC236}">
                <a16:creationId xmlns:a16="http://schemas.microsoft.com/office/drawing/2014/main" id="{7D1E7788-8258-BC93-ECE7-4B676F9D77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890" y="896181"/>
            <a:ext cx="424000" cy="424000"/>
          </a:xfrm>
          <a:prstGeom prst="rect">
            <a:avLst/>
          </a:prstGeom>
        </p:spPr>
      </p:pic>
      <p:sp>
        <p:nvSpPr>
          <p:cNvPr id="7" name="TextBox 6">
            <a:extLst>
              <a:ext uri="{FF2B5EF4-FFF2-40B4-BE49-F238E27FC236}">
                <a16:creationId xmlns:a16="http://schemas.microsoft.com/office/drawing/2014/main" id="{1F165796-ED4F-DE4C-E4D1-3AD000A5EBD5}"/>
              </a:ext>
            </a:extLst>
          </p:cNvPr>
          <p:cNvSpPr txBox="1"/>
          <p:nvPr/>
        </p:nvSpPr>
        <p:spPr>
          <a:xfrm>
            <a:off x="6193911" y="3395352"/>
            <a:ext cx="1479226" cy="938719"/>
          </a:xfrm>
          <a:prstGeom prst="rect">
            <a:avLst/>
          </a:prstGeom>
          <a:noFill/>
          <a:effectLst>
            <a:outerShdw blurRad="50800" dist="38100" dir="10800000" algn="r" rotWithShape="0">
              <a:prstClr val="black">
                <a:alpha val="40000"/>
              </a:prstClr>
            </a:outerShdw>
          </a:effectLst>
        </p:spPr>
        <p:txBody>
          <a:bodyPr wrap="square" rtlCol="0">
            <a:spAutoFit/>
          </a:bodyPr>
          <a:lstStyle/>
          <a:p>
            <a:r>
              <a:rPr lang="en-US" sz="1100">
                <a:latin typeface="Montserrat" panose="00000500000000000000" pitchFamily="2" charset="0"/>
              </a:rPr>
              <a:t>Provides office map of where meetings are setup to ensure easy navigation</a:t>
            </a:r>
          </a:p>
        </p:txBody>
      </p:sp>
      <p:sp>
        <p:nvSpPr>
          <p:cNvPr id="10" name="Rectangle 9">
            <a:extLst>
              <a:ext uri="{FF2B5EF4-FFF2-40B4-BE49-F238E27FC236}">
                <a16:creationId xmlns:a16="http://schemas.microsoft.com/office/drawing/2014/main" id="{827CB7E0-148F-BCB4-9C78-6B2CC6CE7CE7}"/>
              </a:ext>
            </a:extLst>
          </p:cNvPr>
          <p:cNvSpPr/>
          <p:nvPr/>
        </p:nvSpPr>
        <p:spPr>
          <a:xfrm>
            <a:off x="6138903" y="3427328"/>
            <a:ext cx="1465433" cy="938719"/>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 11">
            <a:extLst>
              <a:ext uri="{FF2B5EF4-FFF2-40B4-BE49-F238E27FC236}">
                <a16:creationId xmlns:a16="http://schemas.microsoft.com/office/drawing/2014/main" id="{BC9ACE40-3395-7C18-3756-B235252B32B1}"/>
              </a:ext>
            </a:extLst>
          </p:cNvPr>
          <p:cNvSpPr/>
          <p:nvPr/>
        </p:nvSpPr>
        <p:spPr>
          <a:xfrm rot="5400000">
            <a:off x="5978247" y="2658160"/>
            <a:ext cx="431326" cy="946789"/>
          </a:xfrm>
          <a:prstGeom prst="bentArrow">
            <a:avLst>
              <a:gd name="adj1" fmla="val 18701"/>
              <a:gd name="adj2" fmla="val 18284"/>
              <a:gd name="adj3" fmla="val 50000"/>
              <a:gd name="adj4" fmla="val 43322"/>
            </a:avLst>
          </a:prstGeom>
          <a:solidFill>
            <a:schemeClr val="accent6">
              <a:lumMod val="75000"/>
            </a:schemeClr>
          </a:solidFill>
          <a:ln>
            <a:noFill/>
          </a:ln>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Google Shape;407;p34">
            <a:extLst>
              <a:ext uri="{FF2B5EF4-FFF2-40B4-BE49-F238E27FC236}">
                <a16:creationId xmlns:a16="http://schemas.microsoft.com/office/drawing/2014/main" id="{1AA37D22-2DCA-9852-136D-E6CA9EC5F50E}"/>
              </a:ext>
            </a:extLst>
          </p:cNvPr>
          <p:cNvSpPr txBox="1">
            <a:spLocks/>
          </p:cNvSpPr>
          <p:nvPr/>
        </p:nvSpPr>
        <p:spPr>
          <a:xfrm>
            <a:off x="313072" y="-2053"/>
            <a:ext cx="7639785"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800">
                <a:solidFill>
                  <a:srgbClr val="032A06"/>
                </a:solidFill>
                <a:latin typeface="Alata" panose="020B0604020202020204" charset="0"/>
                <a:sym typeface="Arial"/>
              </a:rPr>
              <a:t>Introducing R.O.B – Employees’ Resourceful Office Buddy for everyday assistance</a:t>
            </a:r>
            <a:endParaRPr kumimoji="0" lang="en-US" sz="1800" i="0" u="none" strike="noStrike" kern="0" cap="none" spc="0" normalizeH="0" baseline="0" noProof="0">
              <a:ln>
                <a:noFill/>
              </a:ln>
              <a:solidFill>
                <a:srgbClr val="032A06"/>
              </a:solidFill>
              <a:effectLst/>
              <a:uLnTx/>
              <a:uFillTx/>
              <a:latin typeface="Alata" panose="020B0604020202020204" charset="0"/>
              <a:sym typeface="Arial"/>
            </a:endParaRPr>
          </a:p>
        </p:txBody>
      </p:sp>
      <p:sp>
        <p:nvSpPr>
          <p:cNvPr id="4" name="TextBox 3">
            <a:extLst>
              <a:ext uri="{FF2B5EF4-FFF2-40B4-BE49-F238E27FC236}">
                <a16:creationId xmlns:a16="http://schemas.microsoft.com/office/drawing/2014/main" id="{30AE4F71-C291-E6A0-4F70-CCA4E4B1536E}"/>
              </a:ext>
            </a:extLst>
          </p:cNvPr>
          <p:cNvSpPr txBox="1"/>
          <p:nvPr/>
        </p:nvSpPr>
        <p:spPr>
          <a:xfrm>
            <a:off x="0" y="4936601"/>
            <a:ext cx="8268656" cy="200055"/>
          </a:xfrm>
          <a:prstGeom prst="rect">
            <a:avLst/>
          </a:prstGeom>
          <a:noFill/>
        </p:spPr>
        <p:txBody>
          <a:bodyPr wrap="square" rtlCol="0">
            <a:spAutoFit/>
          </a:bodyPr>
          <a:lstStyle/>
          <a:p>
            <a:r>
              <a:rPr lang="en-US" sz="700">
                <a:latin typeface="Montserrat" panose="00000500000000000000" pitchFamily="2" charset="0"/>
              </a:rPr>
              <a:t>Video demonstration available in the Appendix Section</a:t>
            </a:r>
          </a:p>
        </p:txBody>
      </p:sp>
    </p:spTree>
    <p:extLst>
      <p:ext uri="{BB962C8B-B14F-4D97-AF65-F5344CB8AC3E}">
        <p14:creationId xmlns:p14="http://schemas.microsoft.com/office/powerpoint/2010/main" val="2730690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2BE4D-7CF9-ACD7-934C-CEA79CC15EE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1218491-AA70-2620-D068-3F0CB77316FE}"/>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5" imgW="532" imgH="530" progId="TCLayout.ActiveDocument.1">
                  <p:embed/>
                </p:oleObj>
              </mc:Choice>
              <mc:Fallback>
                <p:oleObj name="think-cell Slide" r:id="rId5" imgW="532" imgH="530" progId="TCLayout.ActiveDocument.1">
                  <p:embed/>
                  <p:pic>
                    <p:nvPicPr>
                      <p:cNvPr id="4" name="think-cell data - do not delete" hidden="1">
                        <a:extLst>
                          <a:ext uri="{FF2B5EF4-FFF2-40B4-BE49-F238E27FC236}">
                            <a16:creationId xmlns:a16="http://schemas.microsoft.com/office/drawing/2014/main" id="{E1218491-AA70-2620-D068-3F0CB77316FE}"/>
                          </a:ext>
                        </a:extLst>
                      </p:cNvPr>
                      <p:cNvPicPr/>
                      <p:nvPr/>
                    </p:nvPicPr>
                    <p:blipFill>
                      <a:blip r:embed="rId6"/>
                      <a:stretch>
                        <a:fillRect/>
                      </a:stretch>
                    </p:blipFill>
                    <p:spPr>
                      <a:xfrm>
                        <a:off x="1191" y="1191"/>
                        <a:ext cx="1191" cy="1191"/>
                      </a:xfrm>
                      <a:prstGeom prst="rect">
                        <a:avLst/>
                      </a:prstGeom>
                    </p:spPr>
                  </p:pic>
                </p:oleObj>
              </mc:Fallback>
            </mc:AlternateContent>
          </a:graphicData>
        </a:graphic>
      </p:graphicFrame>
      <p:pic>
        <p:nvPicPr>
          <p:cNvPr id="9" name="Screen Recording 8">
            <a:hlinkClick r:id="" action="ppaction://media"/>
            <a:extLst>
              <a:ext uri="{FF2B5EF4-FFF2-40B4-BE49-F238E27FC236}">
                <a16:creationId xmlns:a16="http://schemas.microsoft.com/office/drawing/2014/main" id="{6524D9AB-655C-8AF6-EE7B-705AC7A342F1}"/>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588587" y="878077"/>
            <a:ext cx="7700099" cy="3801924"/>
          </a:xfrm>
          <a:prstGeom prst="rect">
            <a:avLst/>
          </a:prstGeom>
          <a:effectLst>
            <a:outerShdw blurRad="63500" sx="102000" sy="102000" algn="ctr" rotWithShape="0">
              <a:prstClr val="black">
                <a:alpha val="40000"/>
              </a:prstClr>
            </a:outerShdw>
          </a:effectLst>
        </p:spPr>
      </p:pic>
      <p:sp>
        <p:nvSpPr>
          <p:cNvPr id="5" name="Google Shape;407;p34">
            <a:extLst>
              <a:ext uri="{FF2B5EF4-FFF2-40B4-BE49-F238E27FC236}">
                <a16:creationId xmlns:a16="http://schemas.microsoft.com/office/drawing/2014/main" id="{7638BEDC-A17B-DD8C-0B9F-0EED4A1FFC6F}"/>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700">
                <a:solidFill>
                  <a:schemeClr val="accent2">
                    <a:lumMod val="10000"/>
                  </a:schemeClr>
                </a:solidFill>
              </a:rPr>
              <a:t>Copilot Demo – Video Walkthrough</a:t>
            </a:r>
          </a:p>
        </p:txBody>
      </p:sp>
    </p:spTree>
    <p:extLst>
      <p:ext uri="{BB962C8B-B14F-4D97-AF65-F5344CB8AC3E}">
        <p14:creationId xmlns:p14="http://schemas.microsoft.com/office/powerpoint/2010/main" val="184938925"/>
      </p:ext>
    </p:extLst>
  </p:cSld>
  <p:clrMapOvr>
    <a:masterClrMapping/>
  </p:clrMapOvr>
  <mc:AlternateContent xmlns:mc="http://schemas.openxmlformats.org/markup-compatibility/2006">
    <mc:Choice xmlns:p14="http://schemas.microsoft.com/office/powerpoint/2010/main" Requires="p14">
      <p:transition spd="slow" p14:dur="2000" advTm="117426"/>
    </mc:Choice>
    <mc:Fallback>
      <p:transition spd="slow" advTm="117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01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5">
          <a:extLst>
            <a:ext uri="{FF2B5EF4-FFF2-40B4-BE49-F238E27FC236}">
              <a16:creationId xmlns:a16="http://schemas.microsoft.com/office/drawing/2014/main" id="{6FA37974-81F9-07BE-B954-CA5847AB71A2}"/>
            </a:ext>
          </a:extLst>
        </p:cNvPr>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9287D5D3-D107-BC7F-0AC1-A2D8AB909D3A}"/>
              </a:ext>
            </a:extLst>
          </p:cNvPr>
          <p:cNvGraphicFramePr>
            <a:graphicFrameLocks noChangeAspect="1"/>
          </p:cNvGraphicFramePr>
          <p:nvPr>
            <p:custDataLst>
              <p:tags r:id="rId1"/>
            </p:custDataLst>
            <p:extLst>
              <p:ext uri="{D42A27DB-BD31-4B8C-83A1-F6EECF244321}">
                <p14:modId xmlns:p14="http://schemas.microsoft.com/office/powerpoint/2010/main" val="1107749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32" imgH="530" progId="TCLayout.ActiveDocument.1">
                  <p:embed/>
                </p:oleObj>
              </mc:Choice>
              <mc:Fallback>
                <p:oleObj name="think-cell Slide" r:id="rId5" imgW="532" imgH="530" progId="TCLayout.ActiveDocument.1">
                  <p:embed/>
                  <p:pic>
                    <p:nvPicPr>
                      <p:cNvPr id="2" name="think-cell data - do not delete" hidden="1">
                        <a:extLst>
                          <a:ext uri="{FF2B5EF4-FFF2-40B4-BE49-F238E27FC236}">
                            <a16:creationId xmlns:a16="http://schemas.microsoft.com/office/drawing/2014/main" id="{9287D5D3-D107-BC7F-0AC1-A2D8AB909D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96E46416-0541-9381-BA6D-924C7700809F}"/>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407" name="Google Shape;407;p34">
            <a:extLst>
              <a:ext uri="{FF2B5EF4-FFF2-40B4-BE49-F238E27FC236}">
                <a16:creationId xmlns:a16="http://schemas.microsoft.com/office/drawing/2014/main" id="{3F0FE526-9ECC-E7E7-1497-83F532E66BAE}"/>
              </a:ext>
            </a:extLst>
          </p:cNvPr>
          <p:cNvSpPr txBox="1">
            <a:spLocks noGrp="1"/>
          </p:cNvSpPr>
          <p:nvPr>
            <p:ph type="title" idx="4294967295"/>
          </p:nvPr>
        </p:nvSpPr>
        <p:spPr>
          <a:xfrm>
            <a:off x="723845" y="115743"/>
            <a:ext cx="7612568" cy="466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chemeClr val="accent2">
                    <a:lumMod val="10000"/>
                  </a:schemeClr>
                </a:solidFill>
              </a:rPr>
              <a:t>Executive Summary</a:t>
            </a:r>
          </a:p>
        </p:txBody>
      </p:sp>
      <p:grpSp>
        <p:nvGrpSpPr>
          <p:cNvPr id="11" name="Group 10">
            <a:extLst>
              <a:ext uri="{FF2B5EF4-FFF2-40B4-BE49-F238E27FC236}">
                <a16:creationId xmlns:a16="http://schemas.microsoft.com/office/drawing/2014/main" id="{9029E96A-734D-9ED4-B60D-17FA6578AAC7}"/>
              </a:ext>
            </a:extLst>
          </p:cNvPr>
          <p:cNvGrpSpPr/>
          <p:nvPr/>
        </p:nvGrpSpPr>
        <p:grpSpPr>
          <a:xfrm>
            <a:off x="669073" y="1107687"/>
            <a:ext cx="7803381" cy="1040781"/>
            <a:chOff x="546410" y="1122555"/>
            <a:chExt cx="7504771" cy="1040781"/>
          </a:xfrm>
        </p:grpSpPr>
        <p:sp>
          <p:nvSpPr>
            <p:cNvPr id="8" name="Rectangle 7">
              <a:extLst>
                <a:ext uri="{FF2B5EF4-FFF2-40B4-BE49-F238E27FC236}">
                  <a16:creationId xmlns:a16="http://schemas.microsoft.com/office/drawing/2014/main" id="{9B2AE8B6-9AF4-7184-8B76-C503051ED8C9}"/>
                </a:ext>
              </a:extLst>
            </p:cNvPr>
            <p:cNvSpPr/>
            <p:nvPr/>
          </p:nvSpPr>
          <p:spPr>
            <a:xfrm>
              <a:off x="2172223" y="1122555"/>
              <a:ext cx="1309114" cy="1040780"/>
            </a:xfrm>
            <a:prstGeom prst="rect">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Montserrat" panose="00000500000000000000" pitchFamily="2" charset="0"/>
              </a:endParaRPr>
            </a:p>
          </p:txBody>
        </p:sp>
        <p:sp>
          <p:nvSpPr>
            <p:cNvPr id="6" name="Rectangle 5">
              <a:extLst>
                <a:ext uri="{FF2B5EF4-FFF2-40B4-BE49-F238E27FC236}">
                  <a16:creationId xmlns:a16="http://schemas.microsoft.com/office/drawing/2014/main" id="{92503BAE-9EE6-514E-930C-5B1A54E5306A}"/>
                </a:ext>
              </a:extLst>
            </p:cNvPr>
            <p:cNvSpPr/>
            <p:nvPr/>
          </p:nvSpPr>
          <p:spPr>
            <a:xfrm>
              <a:off x="546410" y="1122556"/>
              <a:ext cx="1612248" cy="1040780"/>
            </a:xfrm>
            <a:prstGeom prst="rect">
              <a:avLst/>
            </a:prstGeom>
            <a:solidFill>
              <a:schemeClr val="tx1">
                <a:lumMod val="75000"/>
              </a:schemeClr>
            </a:solidFill>
            <a:ln>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Complication</a:t>
              </a:r>
            </a:p>
          </p:txBody>
        </p:sp>
        <p:sp>
          <p:nvSpPr>
            <p:cNvPr id="7" name="Isosceles Triangle 6">
              <a:extLst>
                <a:ext uri="{FF2B5EF4-FFF2-40B4-BE49-F238E27FC236}">
                  <a16:creationId xmlns:a16="http://schemas.microsoft.com/office/drawing/2014/main" id="{35CDEB0E-48E4-60C1-05DB-45C08E7D4E88}"/>
                </a:ext>
              </a:extLst>
            </p:cNvPr>
            <p:cNvSpPr/>
            <p:nvPr/>
          </p:nvSpPr>
          <p:spPr>
            <a:xfrm rot="5400000">
              <a:off x="2128921" y="1531432"/>
              <a:ext cx="282498" cy="223024"/>
            </a:xfrm>
            <a:prstGeom prst="triangle">
              <a:avLst/>
            </a:prstGeom>
            <a:solidFill>
              <a:schemeClr val="tx1">
                <a:lumMod val="75000"/>
              </a:schemeClr>
            </a:solidFill>
            <a:ln>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Montserrat" panose="00000500000000000000" pitchFamily="2" charset="0"/>
              </a:endParaRPr>
            </a:p>
          </p:txBody>
        </p:sp>
        <p:sp>
          <p:nvSpPr>
            <p:cNvPr id="10" name="Rectangle 9">
              <a:extLst>
                <a:ext uri="{FF2B5EF4-FFF2-40B4-BE49-F238E27FC236}">
                  <a16:creationId xmlns:a16="http://schemas.microsoft.com/office/drawing/2014/main" id="{CF83C049-92C1-E68F-15E6-E29DF1780879}"/>
                </a:ext>
              </a:extLst>
            </p:cNvPr>
            <p:cNvSpPr/>
            <p:nvPr/>
          </p:nvSpPr>
          <p:spPr>
            <a:xfrm>
              <a:off x="3494902" y="1122555"/>
              <a:ext cx="4556279" cy="1040779"/>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Montserrat" panose="00000500000000000000" pitchFamily="2" charset="0"/>
              </a:endParaRPr>
            </a:p>
          </p:txBody>
        </p:sp>
      </p:grpSp>
      <p:grpSp>
        <p:nvGrpSpPr>
          <p:cNvPr id="12" name="Group 11">
            <a:extLst>
              <a:ext uri="{FF2B5EF4-FFF2-40B4-BE49-F238E27FC236}">
                <a16:creationId xmlns:a16="http://schemas.microsoft.com/office/drawing/2014/main" id="{32CA5FB7-C5BA-2E22-31AE-71C6D5DE922A}"/>
              </a:ext>
            </a:extLst>
          </p:cNvPr>
          <p:cNvGrpSpPr/>
          <p:nvPr/>
        </p:nvGrpSpPr>
        <p:grpSpPr>
          <a:xfrm>
            <a:off x="669073" y="2382644"/>
            <a:ext cx="7803385" cy="1040781"/>
            <a:chOff x="546410" y="1122555"/>
            <a:chExt cx="7803385" cy="1040781"/>
          </a:xfrm>
        </p:grpSpPr>
        <p:sp>
          <p:nvSpPr>
            <p:cNvPr id="13" name="Rectangle 12">
              <a:extLst>
                <a:ext uri="{FF2B5EF4-FFF2-40B4-BE49-F238E27FC236}">
                  <a16:creationId xmlns:a16="http://schemas.microsoft.com/office/drawing/2014/main" id="{9A79139E-68F1-ADFF-53FE-6FAF55614D33}"/>
                </a:ext>
              </a:extLst>
            </p:cNvPr>
            <p:cNvSpPr/>
            <p:nvPr/>
          </p:nvSpPr>
          <p:spPr>
            <a:xfrm>
              <a:off x="2222809" y="1122556"/>
              <a:ext cx="1375317" cy="1040780"/>
            </a:xfrm>
            <a:prstGeom prst="rect">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Montserrat" panose="00000500000000000000" pitchFamily="2" charset="0"/>
              </a:endParaRPr>
            </a:p>
          </p:txBody>
        </p:sp>
        <p:sp>
          <p:nvSpPr>
            <p:cNvPr id="14" name="Rectangle 13">
              <a:extLst>
                <a:ext uri="{FF2B5EF4-FFF2-40B4-BE49-F238E27FC236}">
                  <a16:creationId xmlns:a16="http://schemas.microsoft.com/office/drawing/2014/main" id="{996260EC-CE85-E954-0AE6-C0B6288EE7C0}"/>
                </a:ext>
              </a:extLst>
            </p:cNvPr>
            <p:cNvSpPr/>
            <p:nvPr/>
          </p:nvSpPr>
          <p:spPr>
            <a:xfrm>
              <a:off x="546410" y="1122556"/>
              <a:ext cx="1676399" cy="1040780"/>
            </a:xfrm>
            <a:prstGeom prst="rect">
              <a:avLst/>
            </a:prstGeom>
            <a:solidFill>
              <a:schemeClr val="tx1">
                <a:lumMod val="75000"/>
              </a:schemeClr>
            </a:solidFill>
            <a:ln>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Varying Problems</a:t>
              </a:r>
            </a:p>
          </p:txBody>
        </p:sp>
        <p:sp>
          <p:nvSpPr>
            <p:cNvPr id="15" name="Isosceles Triangle 14">
              <a:extLst>
                <a:ext uri="{FF2B5EF4-FFF2-40B4-BE49-F238E27FC236}">
                  <a16:creationId xmlns:a16="http://schemas.microsoft.com/office/drawing/2014/main" id="{CAFA59EA-B3B7-F8E4-0CAF-C16F3B09A286}"/>
                </a:ext>
              </a:extLst>
            </p:cNvPr>
            <p:cNvSpPr/>
            <p:nvPr/>
          </p:nvSpPr>
          <p:spPr>
            <a:xfrm rot="5400000">
              <a:off x="2193072" y="1531432"/>
              <a:ext cx="282498" cy="223024"/>
            </a:xfrm>
            <a:prstGeom prst="triangle">
              <a:avLst/>
            </a:prstGeom>
            <a:solidFill>
              <a:schemeClr val="tx1">
                <a:lumMod val="75000"/>
              </a:schemeClr>
            </a:solidFill>
            <a:ln>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Montserrat" panose="00000500000000000000" pitchFamily="2" charset="0"/>
              </a:endParaRPr>
            </a:p>
          </p:txBody>
        </p:sp>
        <p:sp>
          <p:nvSpPr>
            <p:cNvPr id="16" name="Rectangle 15">
              <a:extLst>
                <a:ext uri="{FF2B5EF4-FFF2-40B4-BE49-F238E27FC236}">
                  <a16:creationId xmlns:a16="http://schemas.microsoft.com/office/drawing/2014/main" id="{FEDC8E86-3A71-AA29-989B-F7E3F6C69407}"/>
                </a:ext>
              </a:extLst>
            </p:cNvPr>
            <p:cNvSpPr/>
            <p:nvPr/>
          </p:nvSpPr>
          <p:spPr>
            <a:xfrm>
              <a:off x="3598125" y="1122555"/>
              <a:ext cx="4751670" cy="1040779"/>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Montserrat" panose="00000500000000000000" pitchFamily="2" charset="0"/>
              </a:endParaRPr>
            </a:p>
          </p:txBody>
        </p:sp>
      </p:grpSp>
      <p:grpSp>
        <p:nvGrpSpPr>
          <p:cNvPr id="17" name="Group 16">
            <a:extLst>
              <a:ext uri="{FF2B5EF4-FFF2-40B4-BE49-F238E27FC236}">
                <a16:creationId xmlns:a16="http://schemas.microsoft.com/office/drawing/2014/main" id="{976AE488-1C01-2E9F-6D07-8D01DBF2EB73}"/>
              </a:ext>
            </a:extLst>
          </p:cNvPr>
          <p:cNvGrpSpPr/>
          <p:nvPr/>
        </p:nvGrpSpPr>
        <p:grpSpPr>
          <a:xfrm>
            <a:off x="669073" y="3658681"/>
            <a:ext cx="7803385" cy="1040781"/>
            <a:chOff x="546410" y="1122555"/>
            <a:chExt cx="7803385" cy="1040781"/>
          </a:xfrm>
        </p:grpSpPr>
        <p:sp>
          <p:nvSpPr>
            <p:cNvPr id="18" name="Rectangle 17">
              <a:extLst>
                <a:ext uri="{FF2B5EF4-FFF2-40B4-BE49-F238E27FC236}">
                  <a16:creationId xmlns:a16="http://schemas.microsoft.com/office/drawing/2014/main" id="{0DCDD9A8-A23A-3CF1-D662-C8D60C43451C}"/>
                </a:ext>
              </a:extLst>
            </p:cNvPr>
            <p:cNvSpPr/>
            <p:nvPr/>
          </p:nvSpPr>
          <p:spPr>
            <a:xfrm>
              <a:off x="2222809" y="1122556"/>
              <a:ext cx="1375317" cy="1040780"/>
            </a:xfrm>
            <a:prstGeom prst="rect">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Montserrat" panose="00000500000000000000" pitchFamily="2" charset="0"/>
              </a:endParaRPr>
            </a:p>
          </p:txBody>
        </p:sp>
        <p:sp>
          <p:nvSpPr>
            <p:cNvPr id="19" name="Rectangle 18">
              <a:extLst>
                <a:ext uri="{FF2B5EF4-FFF2-40B4-BE49-F238E27FC236}">
                  <a16:creationId xmlns:a16="http://schemas.microsoft.com/office/drawing/2014/main" id="{B48AD93D-89D5-9B23-2B3D-D0AC79D8D70A}"/>
                </a:ext>
              </a:extLst>
            </p:cNvPr>
            <p:cNvSpPr/>
            <p:nvPr/>
          </p:nvSpPr>
          <p:spPr>
            <a:xfrm>
              <a:off x="546410" y="1122556"/>
              <a:ext cx="1676399" cy="1040780"/>
            </a:xfrm>
            <a:prstGeom prst="rect">
              <a:avLst/>
            </a:prstGeom>
            <a:solidFill>
              <a:schemeClr val="tx1">
                <a:lumMod val="75000"/>
              </a:schemeClr>
            </a:solidFill>
            <a:ln>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Recommendations</a:t>
              </a:r>
            </a:p>
          </p:txBody>
        </p:sp>
        <p:sp>
          <p:nvSpPr>
            <p:cNvPr id="20" name="Isosceles Triangle 19">
              <a:extLst>
                <a:ext uri="{FF2B5EF4-FFF2-40B4-BE49-F238E27FC236}">
                  <a16:creationId xmlns:a16="http://schemas.microsoft.com/office/drawing/2014/main" id="{3E9CE509-20E7-FC11-DCDC-4B6E064A36D2}"/>
                </a:ext>
              </a:extLst>
            </p:cNvPr>
            <p:cNvSpPr/>
            <p:nvPr/>
          </p:nvSpPr>
          <p:spPr>
            <a:xfrm rot="5400000">
              <a:off x="2193072" y="1531432"/>
              <a:ext cx="282498" cy="223024"/>
            </a:xfrm>
            <a:prstGeom prst="triangle">
              <a:avLst/>
            </a:prstGeom>
            <a:solidFill>
              <a:schemeClr val="tx1">
                <a:lumMod val="75000"/>
              </a:schemeClr>
            </a:solidFill>
            <a:ln>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Montserrat" panose="00000500000000000000" pitchFamily="2" charset="0"/>
              </a:endParaRPr>
            </a:p>
          </p:txBody>
        </p:sp>
        <p:sp>
          <p:nvSpPr>
            <p:cNvPr id="21" name="Rectangle 20">
              <a:extLst>
                <a:ext uri="{FF2B5EF4-FFF2-40B4-BE49-F238E27FC236}">
                  <a16:creationId xmlns:a16="http://schemas.microsoft.com/office/drawing/2014/main" id="{5BCA6EE1-6FBC-B094-CAEF-7EA5B321267F}"/>
                </a:ext>
              </a:extLst>
            </p:cNvPr>
            <p:cNvSpPr/>
            <p:nvPr/>
          </p:nvSpPr>
          <p:spPr>
            <a:xfrm>
              <a:off x="3598125" y="1122555"/>
              <a:ext cx="4751670" cy="1040779"/>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latin typeface="Montserrat" panose="00000500000000000000" pitchFamily="2" charset="0"/>
              </a:endParaRPr>
            </a:p>
          </p:txBody>
        </p:sp>
      </p:grpSp>
      <p:pic>
        <p:nvPicPr>
          <p:cNvPr id="22" name="Graphic 21" descr="Warning outline">
            <a:extLst>
              <a:ext uri="{FF2B5EF4-FFF2-40B4-BE49-F238E27FC236}">
                <a16:creationId xmlns:a16="http://schemas.microsoft.com/office/drawing/2014/main" id="{6BC16013-2D3D-3209-BF57-609D92B58E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57311" y="1346709"/>
            <a:ext cx="551637" cy="562734"/>
          </a:xfrm>
          <a:prstGeom prst="rect">
            <a:avLst/>
          </a:prstGeom>
          <a:effectLst>
            <a:outerShdw blurRad="50800" dist="38100" dir="8100000" algn="tr" rotWithShape="0">
              <a:prstClr val="black">
                <a:alpha val="40000"/>
              </a:prstClr>
            </a:outerShdw>
          </a:effectLst>
        </p:spPr>
      </p:pic>
      <p:pic>
        <p:nvPicPr>
          <p:cNvPr id="23" name="Graphic 22" descr="Customer review outline">
            <a:extLst>
              <a:ext uri="{FF2B5EF4-FFF2-40B4-BE49-F238E27FC236}">
                <a16:creationId xmlns:a16="http://schemas.microsoft.com/office/drawing/2014/main" id="{E82F4BAD-969B-47B9-BE10-8F73BE19AF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81910" y="2673688"/>
            <a:ext cx="502438" cy="464474"/>
          </a:xfrm>
          <a:prstGeom prst="rect">
            <a:avLst/>
          </a:prstGeom>
          <a:effectLst>
            <a:outerShdw blurRad="50800" dist="38100" dir="8100000" algn="tr" rotWithShape="0">
              <a:prstClr val="black">
                <a:alpha val="40000"/>
              </a:prstClr>
            </a:outerShdw>
          </a:effectLst>
        </p:spPr>
      </p:pic>
      <p:pic>
        <p:nvPicPr>
          <p:cNvPr id="24" name="Graphic 23" descr="Good Idea outline">
            <a:extLst>
              <a:ext uri="{FF2B5EF4-FFF2-40B4-BE49-F238E27FC236}">
                <a16:creationId xmlns:a16="http://schemas.microsoft.com/office/drawing/2014/main" id="{D185586E-0794-F752-540C-090EE5160B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8373" y="3944314"/>
            <a:ext cx="469511" cy="469511"/>
          </a:xfrm>
          <a:prstGeom prst="rect">
            <a:avLst/>
          </a:prstGeom>
          <a:effectLst>
            <a:outerShdw blurRad="50800" dist="38100" dir="8100000" algn="tr" rotWithShape="0">
              <a:prstClr val="black">
                <a:alpha val="40000"/>
              </a:prstClr>
            </a:outerShdw>
          </a:effectLst>
        </p:spPr>
      </p:pic>
      <p:sp>
        <p:nvSpPr>
          <p:cNvPr id="25" name="TextBox 24">
            <a:extLst>
              <a:ext uri="{FF2B5EF4-FFF2-40B4-BE49-F238E27FC236}">
                <a16:creationId xmlns:a16="http://schemas.microsoft.com/office/drawing/2014/main" id="{A784B239-7DA4-ECFB-67A9-907EF6B41442}"/>
              </a:ext>
            </a:extLst>
          </p:cNvPr>
          <p:cNvSpPr txBox="1"/>
          <p:nvPr/>
        </p:nvSpPr>
        <p:spPr>
          <a:xfrm>
            <a:off x="3720781" y="1257615"/>
            <a:ext cx="4751668" cy="692177"/>
          </a:xfrm>
          <a:prstGeom prst="rect">
            <a:avLst/>
          </a:prstGeom>
          <a:noFill/>
        </p:spPr>
        <p:txBody>
          <a:bodyPr wrap="square" rtlCol="0">
            <a:spAutoFit/>
          </a:bodyPr>
          <a:lstStyle/>
          <a:p>
            <a:pPr marL="182880" indent="-182880">
              <a:lnSpc>
                <a:spcPct val="150000"/>
              </a:lnSpc>
              <a:buFont typeface="Arial" panose="020B0604020202020204" pitchFamily="34" charset="0"/>
              <a:buChar char="•"/>
            </a:pPr>
            <a:r>
              <a:rPr lang="en-US" sz="900">
                <a:latin typeface="Montserrat" panose="00000500000000000000" pitchFamily="2" charset="0"/>
              </a:rPr>
              <a:t>Employees have a wide </a:t>
            </a:r>
            <a:r>
              <a:rPr lang="en-US" sz="900" b="1">
                <a:latin typeface="Montserrat" panose="00000500000000000000" pitchFamily="2" charset="0"/>
              </a:rPr>
              <a:t>range of preferences </a:t>
            </a:r>
            <a:r>
              <a:rPr lang="en-US" sz="900">
                <a:latin typeface="Montserrat" panose="00000500000000000000" pitchFamily="2" charset="0"/>
              </a:rPr>
              <a:t>and very </a:t>
            </a:r>
            <a:r>
              <a:rPr lang="en-US" sz="900" b="1">
                <a:latin typeface="Montserrat" panose="00000500000000000000" pitchFamily="2" charset="0"/>
              </a:rPr>
              <a:t>specific needs</a:t>
            </a:r>
          </a:p>
          <a:p>
            <a:pPr marL="182880" indent="-182880">
              <a:lnSpc>
                <a:spcPct val="150000"/>
              </a:lnSpc>
              <a:buFont typeface="Arial" panose="020B0604020202020204" pitchFamily="34" charset="0"/>
              <a:buChar char="•"/>
            </a:pPr>
            <a:r>
              <a:rPr lang="en-US" sz="900" b="1">
                <a:latin typeface="Montserrat" panose="00000500000000000000" pitchFamily="2" charset="0"/>
              </a:rPr>
              <a:t>Negative perception</a:t>
            </a:r>
            <a:r>
              <a:rPr lang="en-US" sz="900">
                <a:latin typeface="Montserrat" panose="00000500000000000000" pitchFamily="2" charset="0"/>
              </a:rPr>
              <a:t> can </a:t>
            </a:r>
            <a:r>
              <a:rPr lang="en-US" sz="900" b="1">
                <a:latin typeface="Montserrat" panose="00000500000000000000" pitchFamily="2" charset="0"/>
              </a:rPr>
              <a:t>drive down employee satisfaction</a:t>
            </a:r>
          </a:p>
          <a:p>
            <a:pPr marL="182880" indent="-182880">
              <a:lnSpc>
                <a:spcPct val="150000"/>
              </a:lnSpc>
              <a:buFont typeface="Arial" panose="020B0604020202020204" pitchFamily="34" charset="0"/>
              <a:buChar char="•"/>
            </a:pPr>
            <a:r>
              <a:rPr lang="en-US" sz="900">
                <a:latin typeface="Montserrat" panose="00000500000000000000" pitchFamily="2" charset="0"/>
              </a:rPr>
              <a:t>Need to understand employees and </a:t>
            </a:r>
            <a:r>
              <a:rPr lang="en-US" sz="900" b="1">
                <a:latin typeface="Montserrat" panose="00000500000000000000" pitchFamily="2" charset="0"/>
              </a:rPr>
              <a:t>fine tune to support their work styles</a:t>
            </a:r>
          </a:p>
        </p:txBody>
      </p:sp>
      <p:sp>
        <p:nvSpPr>
          <p:cNvPr id="26" name="TextBox 25">
            <a:extLst>
              <a:ext uri="{FF2B5EF4-FFF2-40B4-BE49-F238E27FC236}">
                <a16:creationId xmlns:a16="http://schemas.microsoft.com/office/drawing/2014/main" id="{DFA007D4-7FC0-5757-6DBB-B5DECA7FE73F}"/>
              </a:ext>
            </a:extLst>
          </p:cNvPr>
          <p:cNvSpPr txBox="1"/>
          <p:nvPr/>
        </p:nvSpPr>
        <p:spPr>
          <a:xfrm>
            <a:off x="3720780" y="2349195"/>
            <a:ext cx="4751669" cy="1107676"/>
          </a:xfrm>
          <a:prstGeom prst="rect">
            <a:avLst/>
          </a:prstGeom>
          <a:noFill/>
        </p:spPr>
        <p:txBody>
          <a:bodyPr wrap="square" rtlCol="0">
            <a:spAutoFit/>
          </a:bodyPr>
          <a:lstStyle/>
          <a:p>
            <a:pPr marL="182880" indent="-182880">
              <a:lnSpc>
                <a:spcPct val="150000"/>
              </a:lnSpc>
              <a:buFont typeface="Arial" panose="020B0604020202020204" pitchFamily="34" charset="0"/>
              <a:buChar char="•"/>
            </a:pPr>
            <a:r>
              <a:rPr lang="en-US" sz="900">
                <a:latin typeface="Montserrat" panose="00000500000000000000" pitchFamily="2" charset="0"/>
              </a:rPr>
              <a:t>Large no. of </a:t>
            </a:r>
            <a:r>
              <a:rPr lang="en-US" sz="900" b="1">
                <a:latin typeface="Montserrat" panose="00000500000000000000" pitchFamily="2" charset="0"/>
              </a:rPr>
              <a:t>productive hours lost </a:t>
            </a:r>
            <a:r>
              <a:rPr lang="en-US" sz="900">
                <a:latin typeface="Montserrat" panose="00000500000000000000" pitchFamily="2" charset="0"/>
              </a:rPr>
              <a:t>due to office </a:t>
            </a:r>
            <a:r>
              <a:rPr lang="en-US" sz="900" b="1">
                <a:latin typeface="Montserrat" panose="00000500000000000000" pitchFamily="2" charset="0"/>
              </a:rPr>
              <a:t>layout and collaboration issues</a:t>
            </a:r>
          </a:p>
          <a:p>
            <a:pPr marL="182880" indent="-182880">
              <a:lnSpc>
                <a:spcPct val="150000"/>
              </a:lnSpc>
              <a:buFont typeface="Arial" panose="020B0604020202020204" pitchFamily="34" charset="0"/>
              <a:buChar char="•"/>
            </a:pPr>
            <a:r>
              <a:rPr lang="en-US" sz="900">
                <a:latin typeface="Montserrat" panose="00000500000000000000" pitchFamily="2" charset="0"/>
              </a:rPr>
              <a:t>Ability to </a:t>
            </a:r>
            <a:r>
              <a:rPr lang="en-US" sz="900" b="1">
                <a:latin typeface="Montserrat" panose="00000500000000000000" pitchFamily="2" charset="0"/>
              </a:rPr>
              <a:t>collaborate effectively </a:t>
            </a:r>
            <a:r>
              <a:rPr lang="en-US" sz="900">
                <a:latin typeface="Montserrat" panose="00000500000000000000" pitchFamily="2" charset="0"/>
              </a:rPr>
              <a:t>- </a:t>
            </a:r>
            <a:r>
              <a:rPr lang="en-US" sz="900" b="1">
                <a:latin typeface="Montserrat" panose="00000500000000000000" pitchFamily="2" charset="0"/>
              </a:rPr>
              <a:t>key factor </a:t>
            </a:r>
            <a:r>
              <a:rPr lang="en-US" sz="900">
                <a:latin typeface="Montserrat" panose="00000500000000000000" pitchFamily="2" charset="0"/>
              </a:rPr>
              <a:t>for determining work location</a:t>
            </a:r>
          </a:p>
          <a:p>
            <a:pPr marL="182880" indent="-182880">
              <a:lnSpc>
                <a:spcPct val="150000"/>
              </a:lnSpc>
              <a:buFont typeface="Arial" panose="020B0604020202020204" pitchFamily="34" charset="0"/>
              <a:buChar char="•"/>
            </a:pPr>
            <a:r>
              <a:rPr lang="en-US" sz="900">
                <a:latin typeface="Montserrat" panose="00000500000000000000" pitchFamily="2" charset="0"/>
              </a:rPr>
              <a:t>WFH Employees tend to be bit </a:t>
            </a:r>
            <a:r>
              <a:rPr lang="en-US" sz="900" b="1">
                <a:latin typeface="Montserrat" panose="00000500000000000000" pitchFamily="2" charset="0"/>
              </a:rPr>
              <a:t>averse to cultural engagement </a:t>
            </a:r>
            <a:r>
              <a:rPr lang="en-US" sz="900">
                <a:latin typeface="Montserrat" panose="00000500000000000000" pitchFamily="2" charset="0"/>
              </a:rPr>
              <a:t>– need to understand preferences &amp; </a:t>
            </a:r>
            <a:r>
              <a:rPr lang="en-US" sz="900" b="1">
                <a:latin typeface="Montserrat" panose="00000500000000000000" pitchFamily="2" charset="0"/>
              </a:rPr>
              <a:t>tailor engagement activities</a:t>
            </a:r>
          </a:p>
        </p:txBody>
      </p:sp>
      <p:sp>
        <p:nvSpPr>
          <p:cNvPr id="27" name="TextBox 26">
            <a:extLst>
              <a:ext uri="{FF2B5EF4-FFF2-40B4-BE49-F238E27FC236}">
                <a16:creationId xmlns:a16="http://schemas.microsoft.com/office/drawing/2014/main" id="{C8060826-5C08-0A6D-3436-735E1F21A71A}"/>
              </a:ext>
            </a:extLst>
          </p:cNvPr>
          <p:cNvSpPr txBox="1"/>
          <p:nvPr/>
        </p:nvSpPr>
        <p:spPr>
          <a:xfrm>
            <a:off x="3720785" y="3681625"/>
            <a:ext cx="4751668" cy="994888"/>
          </a:xfrm>
          <a:prstGeom prst="rect">
            <a:avLst/>
          </a:prstGeom>
          <a:noFill/>
        </p:spPr>
        <p:txBody>
          <a:bodyPr wrap="square" rtlCol="0">
            <a:spAutoFit/>
          </a:bodyPr>
          <a:lstStyle/>
          <a:p>
            <a:pPr marL="182880" indent="-182880">
              <a:lnSpc>
                <a:spcPct val="150000"/>
              </a:lnSpc>
              <a:buFont typeface="Arial" panose="020B0604020202020204" pitchFamily="34" charset="0"/>
              <a:buChar char="•"/>
            </a:pPr>
            <a:r>
              <a:rPr lang="en-US" sz="800">
                <a:latin typeface="Montserrat" panose="00000500000000000000" pitchFamily="2" charset="0"/>
              </a:rPr>
              <a:t>Introduce a </a:t>
            </a:r>
            <a:r>
              <a:rPr lang="en-US" sz="800" b="1">
                <a:latin typeface="Montserrat" panose="00000500000000000000" pitchFamily="2" charset="0"/>
              </a:rPr>
              <a:t>Gen AI Workforce Copilot </a:t>
            </a:r>
            <a:r>
              <a:rPr lang="en-US" sz="800">
                <a:latin typeface="Montserrat" panose="00000500000000000000" pitchFamily="2" charset="0"/>
              </a:rPr>
              <a:t>- empower employees with an assistant</a:t>
            </a:r>
          </a:p>
          <a:p>
            <a:pPr marL="182880" indent="-182880">
              <a:lnSpc>
                <a:spcPct val="150000"/>
              </a:lnSpc>
              <a:buFont typeface="Arial" panose="020B0604020202020204" pitchFamily="34" charset="0"/>
              <a:buChar char="•"/>
            </a:pPr>
            <a:r>
              <a:rPr lang="en-US" sz="800" b="1">
                <a:latin typeface="Montserrat" panose="00000500000000000000" pitchFamily="2" charset="0"/>
              </a:rPr>
              <a:t>Workplace design modifications </a:t>
            </a:r>
            <a:r>
              <a:rPr lang="en-US" sz="800">
                <a:latin typeface="Montserrat" panose="00000500000000000000" pitchFamily="2" charset="0"/>
              </a:rPr>
              <a:t>to boost collaboration &amp; focus</a:t>
            </a:r>
          </a:p>
          <a:p>
            <a:pPr marL="182880" indent="-182880">
              <a:lnSpc>
                <a:spcPct val="150000"/>
              </a:lnSpc>
              <a:buFont typeface="Arial" panose="020B0604020202020204" pitchFamily="34" charset="0"/>
              <a:buChar char="•"/>
            </a:pPr>
            <a:r>
              <a:rPr lang="en-US" sz="800">
                <a:latin typeface="Montserrat" panose="00000500000000000000" pitchFamily="2" charset="0"/>
              </a:rPr>
              <a:t>Fine-tune events to employee interests. </a:t>
            </a:r>
            <a:r>
              <a:rPr lang="en-US" sz="800" b="1">
                <a:latin typeface="Montserrat" panose="00000500000000000000" pitchFamily="2" charset="0"/>
              </a:rPr>
              <a:t>Recognizing merit </a:t>
            </a:r>
            <a:r>
              <a:rPr lang="en-US" sz="800">
                <a:latin typeface="Montserrat" panose="00000500000000000000" pitchFamily="2" charset="0"/>
              </a:rPr>
              <a:t>is key</a:t>
            </a:r>
          </a:p>
          <a:p>
            <a:pPr marL="182880" indent="-182880">
              <a:lnSpc>
                <a:spcPct val="150000"/>
              </a:lnSpc>
              <a:buFont typeface="Arial" panose="020B0604020202020204" pitchFamily="34" charset="0"/>
              <a:buChar char="•"/>
            </a:pPr>
            <a:r>
              <a:rPr lang="en-US" sz="800">
                <a:latin typeface="Montserrat" panose="00000500000000000000" pitchFamily="2" charset="0"/>
              </a:rPr>
              <a:t>Estimated </a:t>
            </a:r>
            <a:r>
              <a:rPr lang="en-US" sz="800" b="1">
                <a:latin typeface="Montserrat" panose="00000500000000000000" pitchFamily="2" charset="0"/>
              </a:rPr>
              <a:t>418 hours increase</a:t>
            </a:r>
            <a:r>
              <a:rPr lang="en-US" sz="800">
                <a:latin typeface="Montserrat" panose="00000500000000000000" pitchFamily="2" charset="0"/>
              </a:rPr>
              <a:t> in </a:t>
            </a:r>
            <a:r>
              <a:rPr lang="en-US" sz="800" b="1">
                <a:latin typeface="Montserrat" panose="00000500000000000000" pitchFamily="2" charset="0"/>
              </a:rPr>
              <a:t>productive hours</a:t>
            </a:r>
            <a:r>
              <a:rPr lang="en-US" sz="800">
                <a:latin typeface="Montserrat" panose="00000500000000000000" pitchFamily="2" charset="0"/>
              </a:rPr>
              <a:t> per week. </a:t>
            </a:r>
          </a:p>
          <a:p>
            <a:pPr marL="182880" indent="-182880">
              <a:lnSpc>
                <a:spcPct val="150000"/>
              </a:lnSpc>
              <a:buFont typeface="Arial" panose="020B0604020202020204" pitchFamily="34" charset="0"/>
              <a:buChar char="•"/>
            </a:pPr>
            <a:r>
              <a:rPr lang="en-US" sz="800">
                <a:latin typeface="Montserrat" panose="00000500000000000000" pitchFamily="2" charset="0"/>
              </a:rPr>
              <a:t>Estimated </a:t>
            </a:r>
            <a:r>
              <a:rPr lang="en-US" sz="800" b="1">
                <a:latin typeface="Montserrat" panose="00000500000000000000" pitchFamily="2" charset="0"/>
              </a:rPr>
              <a:t>Satisfaction Index improvement </a:t>
            </a:r>
            <a:r>
              <a:rPr lang="en-US" sz="800">
                <a:latin typeface="Montserrat" panose="00000500000000000000" pitchFamily="2" charset="0"/>
              </a:rPr>
              <a:t>by almost </a:t>
            </a:r>
            <a:r>
              <a:rPr lang="en-US" sz="800" b="1">
                <a:latin typeface="Montserrat" panose="00000500000000000000" pitchFamily="2" charset="0"/>
              </a:rPr>
              <a:t>1.6 points</a:t>
            </a:r>
          </a:p>
        </p:txBody>
      </p:sp>
    </p:spTree>
    <p:extLst>
      <p:ext uri="{BB962C8B-B14F-4D97-AF65-F5344CB8AC3E}">
        <p14:creationId xmlns:p14="http://schemas.microsoft.com/office/powerpoint/2010/main" val="2215816432"/>
      </p:ext>
    </p:extLst>
  </p:cSld>
  <p:clrMapOvr>
    <a:masterClrMapping/>
  </p:clrMapOvr>
  <p:extLst>
    <p:ext uri="{6950BFC3-D8DA-4A85-94F7-54DA5524770B}">
      <p188:commentRel xmlns:p188="http://schemas.microsoft.com/office/powerpoint/2018/8/main" r:id="rId4"/>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3D0D3-67D4-F047-65D2-067522764D8D}"/>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96664DE-05E9-9B8A-524A-9340D4BE12A7}"/>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896664DE-05E9-9B8A-524A-9340D4BE12A7}"/>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AD486D0E-4D4D-A955-4EAE-CC288D70AD2D}"/>
              </a:ext>
            </a:extLst>
          </p:cNvPr>
          <p:cNvPicPr>
            <a:picLocks noChangeAspect="1"/>
          </p:cNvPicPr>
          <p:nvPr/>
        </p:nvPicPr>
        <p:blipFill>
          <a:blip r:embed="rId5"/>
          <a:stretch>
            <a:fillRect/>
          </a:stretch>
        </p:blipFill>
        <p:spPr>
          <a:xfrm>
            <a:off x="903472" y="938952"/>
            <a:ext cx="7337056" cy="3931920"/>
          </a:xfrm>
          <a:prstGeom prst="rect">
            <a:avLst/>
          </a:prstGeom>
          <a:effectLst>
            <a:outerShdw blurRad="63500" sx="102000" sy="102000" algn="ctr" rotWithShape="0">
              <a:prstClr val="black">
                <a:alpha val="40000"/>
              </a:prstClr>
            </a:outerShdw>
          </a:effectLst>
        </p:spPr>
      </p:pic>
      <p:sp>
        <p:nvSpPr>
          <p:cNvPr id="5" name="Google Shape;407;p34">
            <a:extLst>
              <a:ext uri="{FF2B5EF4-FFF2-40B4-BE49-F238E27FC236}">
                <a16:creationId xmlns:a16="http://schemas.microsoft.com/office/drawing/2014/main" id="{AA4F1253-002C-3B20-F925-3BF5306967E3}"/>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700">
                <a:solidFill>
                  <a:schemeClr val="accent2">
                    <a:lumMod val="10000"/>
                  </a:schemeClr>
                </a:solidFill>
              </a:rPr>
              <a:t>Copilot Demo – General Help Around The Office</a:t>
            </a:r>
          </a:p>
        </p:txBody>
      </p:sp>
    </p:spTree>
    <p:extLst>
      <p:ext uri="{BB962C8B-B14F-4D97-AF65-F5344CB8AC3E}">
        <p14:creationId xmlns:p14="http://schemas.microsoft.com/office/powerpoint/2010/main" val="2107004530"/>
      </p:ext>
    </p:extLst>
  </p:cSld>
  <p:clrMapOvr>
    <a:masterClrMapping/>
  </p:clrMapOvr>
  <mc:AlternateContent xmlns:mc="http://schemas.openxmlformats.org/markup-compatibility/2006">
    <mc:Choice xmlns:p14="http://schemas.microsoft.com/office/powerpoint/2010/main" Requires="p14">
      <p:transition spd="slow" p14:dur="2000" advTm="117426"/>
    </mc:Choice>
    <mc:Fallback>
      <p:transition spd="slow" advTm="11742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9EE29-D444-B81E-3DAB-27440D48AB8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A85A01E-E489-268A-60DE-2BB8B18E9501}"/>
              </a:ext>
            </a:extLst>
          </p:cNvPr>
          <p:cNvGraphicFramePr>
            <a:graphicFrameLocks noChangeAspect="1"/>
          </p:cNvGraphicFramePr>
          <p:nvPr>
            <p:custDataLst>
              <p:tags r:id="rId1"/>
            </p:custDataLst>
          </p:nvPr>
        </p:nvGraphicFramePr>
        <p:xfrm>
          <a:off x="1191" y="1191"/>
          <a:ext cx="1191" cy="1191"/>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AA85A01E-E489-268A-60DE-2BB8B18E9501}"/>
                          </a:ext>
                        </a:extLst>
                      </p:cNvPr>
                      <p:cNvPicPr/>
                      <p:nvPr/>
                    </p:nvPicPr>
                    <p:blipFill>
                      <a:blip r:embed="rId4"/>
                      <a:stretch>
                        <a:fillRect/>
                      </a:stretch>
                    </p:blipFill>
                    <p:spPr>
                      <a:xfrm>
                        <a:off x="1191" y="1191"/>
                        <a:ext cx="1191" cy="1191"/>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97F29D9D-40EF-FA2F-83AB-072C01F4E40B}"/>
              </a:ext>
            </a:extLst>
          </p:cNvPr>
          <p:cNvPicPr>
            <a:picLocks noChangeAspect="1"/>
          </p:cNvPicPr>
          <p:nvPr/>
        </p:nvPicPr>
        <p:blipFill>
          <a:blip r:embed="rId5"/>
          <a:stretch>
            <a:fillRect/>
          </a:stretch>
        </p:blipFill>
        <p:spPr>
          <a:xfrm>
            <a:off x="544068" y="1208810"/>
            <a:ext cx="8055864" cy="3024711"/>
          </a:xfrm>
          <a:prstGeom prst="rect">
            <a:avLst/>
          </a:prstGeom>
          <a:effectLst>
            <a:outerShdw blurRad="63500" sx="102000" sy="102000" algn="ctr" rotWithShape="0">
              <a:prstClr val="black">
                <a:alpha val="40000"/>
              </a:prstClr>
            </a:outerShdw>
          </a:effectLst>
        </p:spPr>
      </p:pic>
      <p:sp>
        <p:nvSpPr>
          <p:cNvPr id="3" name="Google Shape;407;p34">
            <a:extLst>
              <a:ext uri="{FF2B5EF4-FFF2-40B4-BE49-F238E27FC236}">
                <a16:creationId xmlns:a16="http://schemas.microsoft.com/office/drawing/2014/main" id="{7556E4B3-20D5-5EB1-6740-B2425DA63AAA}"/>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700">
                <a:solidFill>
                  <a:schemeClr val="accent2">
                    <a:lumMod val="10000"/>
                  </a:schemeClr>
                </a:solidFill>
              </a:rPr>
              <a:t>Copilot Demo – IT Support</a:t>
            </a:r>
          </a:p>
        </p:txBody>
      </p:sp>
    </p:spTree>
    <p:extLst>
      <p:ext uri="{BB962C8B-B14F-4D97-AF65-F5344CB8AC3E}">
        <p14:creationId xmlns:p14="http://schemas.microsoft.com/office/powerpoint/2010/main" val="2471182417"/>
      </p:ext>
    </p:extLst>
  </p:cSld>
  <p:clrMapOvr>
    <a:masterClrMapping/>
  </p:clrMapOvr>
  <mc:AlternateContent xmlns:mc="http://schemas.openxmlformats.org/markup-compatibility/2006">
    <mc:Choice xmlns:p14="http://schemas.microsoft.com/office/powerpoint/2010/main" Requires="p14">
      <p:transition spd="slow" p14:dur="2000" advTm="117426"/>
    </mc:Choice>
    <mc:Fallback>
      <p:transition spd="slow" advTm="11742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10857-35A4-1E70-5811-DC3390582825}"/>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79B10DFB-031B-951C-1EFE-A07B697DD4D9}"/>
              </a:ext>
            </a:extLst>
          </p:cNvPr>
          <p:cNvSpPr txBox="1">
            <a:spLocks/>
          </p:cNvSpPr>
          <p:nvPr/>
        </p:nvSpPr>
        <p:spPr>
          <a:xfrm>
            <a:off x="430258" y="170918"/>
            <a:ext cx="7522598"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32A06"/>
                </a:solidFill>
                <a:effectLst/>
                <a:uLnTx/>
                <a:uFillTx/>
                <a:latin typeface="Alata" panose="020B0604020202020204" charset="0"/>
                <a:sym typeface="Arial"/>
              </a:rPr>
              <a:t>Office Layout Issues +Visitor Disturb+ Ease Of Collaboration</a:t>
            </a:r>
          </a:p>
        </p:txBody>
      </p:sp>
      <p:sp>
        <p:nvSpPr>
          <p:cNvPr id="6" name="Slide Number Placeholder 5">
            <a:extLst>
              <a:ext uri="{FF2B5EF4-FFF2-40B4-BE49-F238E27FC236}">
                <a16:creationId xmlns:a16="http://schemas.microsoft.com/office/drawing/2014/main" id="{AB5CBB1A-2F72-CE0B-DF1F-EF07E422E350}"/>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42</a:t>
            </a:fld>
            <a:endParaRPr lang="en"/>
          </a:p>
        </p:txBody>
      </p:sp>
      <p:graphicFrame>
        <p:nvGraphicFramePr>
          <p:cNvPr id="2" name="Table 1">
            <a:extLst>
              <a:ext uri="{FF2B5EF4-FFF2-40B4-BE49-F238E27FC236}">
                <a16:creationId xmlns:a16="http://schemas.microsoft.com/office/drawing/2014/main" id="{BCAAD61E-040F-5651-0503-5E1BA44EA9BD}"/>
              </a:ext>
            </a:extLst>
          </p:cNvPr>
          <p:cNvGraphicFramePr>
            <a:graphicFrameLocks noGrp="1"/>
          </p:cNvGraphicFramePr>
          <p:nvPr/>
        </p:nvGraphicFramePr>
        <p:xfrm>
          <a:off x="659170" y="1380217"/>
          <a:ext cx="7813288" cy="2961640"/>
        </p:xfrm>
        <a:graphic>
          <a:graphicData uri="http://schemas.openxmlformats.org/drawingml/2006/table">
            <a:tbl>
              <a:tblPr firstRow="1" bandRow="1">
                <a:tableStyleId>{3C5361E7-DA70-4391-9E19-CDB0772468EE}</a:tableStyleId>
              </a:tblPr>
              <a:tblGrid>
                <a:gridCol w="1953322">
                  <a:extLst>
                    <a:ext uri="{9D8B030D-6E8A-4147-A177-3AD203B41FA5}">
                      <a16:colId xmlns:a16="http://schemas.microsoft.com/office/drawing/2014/main" val="1597674302"/>
                    </a:ext>
                  </a:extLst>
                </a:gridCol>
                <a:gridCol w="1953322">
                  <a:extLst>
                    <a:ext uri="{9D8B030D-6E8A-4147-A177-3AD203B41FA5}">
                      <a16:colId xmlns:a16="http://schemas.microsoft.com/office/drawing/2014/main" val="4245686690"/>
                    </a:ext>
                  </a:extLst>
                </a:gridCol>
                <a:gridCol w="1953322">
                  <a:extLst>
                    <a:ext uri="{9D8B030D-6E8A-4147-A177-3AD203B41FA5}">
                      <a16:colId xmlns:a16="http://schemas.microsoft.com/office/drawing/2014/main" val="2695754145"/>
                    </a:ext>
                  </a:extLst>
                </a:gridCol>
                <a:gridCol w="1953322">
                  <a:extLst>
                    <a:ext uri="{9D8B030D-6E8A-4147-A177-3AD203B41FA5}">
                      <a16:colId xmlns:a16="http://schemas.microsoft.com/office/drawing/2014/main" val="3185176028"/>
                    </a:ext>
                  </a:extLst>
                </a:gridCol>
              </a:tblGrid>
              <a:tr h="370840">
                <a:tc>
                  <a:txBody>
                    <a:bodyPr/>
                    <a:lstStyle/>
                    <a:p>
                      <a:r>
                        <a:rPr lang="en-US"/>
                        <a:t>Distraction Metrics</a:t>
                      </a:r>
                    </a:p>
                  </a:txBody>
                  <a:tcPr/>
                </a:tc>
                <a:tc>
                  <a:txBody>
                    <a:bodyPr/>
                    <a:lstStyle/>
                    <a:p>
                      <a:r>
                        <a:rPr lang="en-US"/>
                        <a:t>Employees with Sats &lt; 3 (avg time lost)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Employees with Sats &gt;= 3</a:t>
                      </a:r>
                    </a:p>
                  </a:txBody>
                  <a:tcPr/>
                </a:tc>
                <a:tc>
                  <a:txBody>
                    <a:bodyPr/>
                    <a:lstStyle/>
                    <a:p>
                      <a:r>
                        <a:rPr lang="en-US"/>
                        <a:t>Percent difference</a:t>
                      </a:r>
                    </a:p>
                  </a:txBody>
                  <a:tcPr/>
                </a:tc>
                <a:extLst>
                  <a:ext uri="{0D108BD9-81ED-4DB2-BD59-A6C34878D82A}">
                    <a16:rowId xmlns:a16="http://schemas.microsoft.com/office/drawing/2014/main" val="2381559035"/>
                  </a:ext>
                </a:extLst>
              </a:tr>
              <a:tr h="370840">
                <a:tc>
                  <a:txBody>
                    <a:bodyPr/>
                    <a:lstStyle/>
                    <a:p>
                      <a:r>
                        <a:rPr lang="en-US"/>
                        <a:t>OBSV_PreC_5A_lost_layout</a:t>
                      </a:r>
                    </a:p>
                  </a:txBody>
                  <a:tcPr/>
                </a:tc>
                <a:tc>
                  <a:txBody>
                    <a:bodyPr/>
                    <a:lstStyle/>
                    <a:p>
                      <a:r>
                        <a:rPr lang="en-US"/>
                        <a:t>53 min</a:t>
                      </a:r>
                    </a:p>
                  </a:txBody>
                  <a:tcPr/>
                </a:tc>
                <a:tc>
                  <a:txBody>
                    <a:bodyPr/>
                    <a:lstStyle/>
                    <a:p>
                      <a:r>
                        <a:rPr lang="en-US"/>
                        <a:t>41 min</a:t>
                      </a:r>
                    </a:p>
                  </a:txBody>
                  <a:tcPr/>
                </a:tc>
                <a:tc>
                  <a:txBody>
                    <a:bodyPr/>
                    <a:lstStyle/>
                    <a:p>
                      <a:r>
                        <a:rPr lang="en-US"/>
                        <a:t>-24%</a:t>
                      </a:r>
                    </a:p>
                  </a:txBody>
                  <a:tcPr/>
                </a:tc>
                <a:extLst>
                  <a:ext uri="{0D108BD9-81ED-4DB2-BD59-A6C34878D82A}">
                    <a16:rowId xmlns:a16="http://schemas.microsoft.com/office/drawing/2014/main" val="1784219828"/>
                  </a:ext>
                </a:extLst>
              </a:tr>
              <a:tr h="370840">
                <a:tc>
                  <a:txBody>
                    <a:bodyPr/>
                    <a:lstStyle/>
                    <a:p>
                      <a:r>
                        <a:rPr lang="en-US" sz="1400" b="0" i="0" u="none" strike="noStrike" cap="none">
                          <a:solidFill>
                            <a:srgbClr val="000000"/>
                          </a:solidFill>
                          <a:effectLst/>
                          <a:latin typeface="Arial"/>
                          <a:ea typeface="Arial"/>
                          <a:cs typeface="Arial"/>
                          <a:sym typeface="Arial"/>
                        </a:rPr>
                        <a:t>OBSV_PreC_5B_lost_looking</a:t>
                      </a:r>
                      <a:endParaRPr lang="en-US"/>
                    </a:p>
                  </a:txBody>
                  <a:tcPr/>
                </a:tc>
                <a:tc>
                  <a:txBody>
                    <a:bodyPr/>
                    <a:lstStyle/>
                    <a:p>
                      <a:r>
                        <a:rPr lang="en-US"/>
                        <a:t>81 min</a:t>
                      </a:r>
                    </a:p>
                  </a:txBody>
                  <a:tcPr/>
                </a:tc>
                <a:tc>
                  <a:txBody>
                    <a:bodyPr/>
                    <a:lstStyle/>
                    <a:p>
                      <a:r>
                        <a:rPr lang="en-US"/>
                        <a:t>42 min</a:t>
                      </a:r>
                    </a:p>
                  </a:txBody>
                  <a:tcPr/>
                </a:tc>
                <a:tc>
                  <a:txBody>
                    <a:bodyPr/>
                    <a:lstStyle/>
                    <a:p>
                      <a:r>
                        <a:rPr lang="en-US"/>
                        <a:t>-49%</a:t>
                      </a:r>
                    </a:p>
                  </a:txBody>
                  <a:tcPr/>
                </a:tc>
                <a:extLst>
                  <a:ext uri="{0D108BD9-81ED-4DB2-BD59-A6C34878D82A}">
                    <a16:rowId xmlns:a16="http://schemas.microsoft.com/office/drawing/2014/main" val="3888845254"/>
                  </a:ext>
                </a:extLst>
              </a:tr>
              <a:tr h="370840">
                <a:tc>
                  <a:txBody>
                    <a:bodyPr/>
                    <a:lstStyle/>
                    <a:p>
                      <a:r>
                        <a:rPr lang="en-US" sz="1400" b="0" i="0" u="none" strike="noStrike" cap="none">
                          <a:solidFill>
                            <a:srgbClr val="000000"/>
                          </a:solidFill>
                          <a:effectLst/>
                          <a:latin typeface="Arial"/>
                          <a:ea typeface="Arial"/>
                          <a:cs typeface="Arial"/>
                          <a:sym typeface="Arial"/>
                        </a:rPr>
                        <a:t>OBSV_PreC_5D_lost_roomtech</a:t>
                      </a:r>
                      <a:endParaRPr lang="en-US"/>
                    </a:p>
                  </a:txBody>
                  <a:tcPr/>
                </a:tc>
                <a:tc>
                  <a:txBody>
                    <a:bodyPr/>
                    <a:lstStyle/>
                    <a:p>
                      <a:r>
                        <a:rPr lang="en-US"/>
                        <a:t>33 min</a:t>
                      </a:r>
                    </a:p>
                  </a:txBody>
                  <a:tcPr/>
                </a:tc>
                <a:tc>
                  <a:txBody>
                    <a:bodyPr/>
                    <a:lstStyle/>
                    <a:p>
                      <a:r>
                        <a:rPr lang="en-US"/>
                        <a:t>27 min</a:t>
                      </a:r>
                    </a:p>
                  </a:txBody>
                  <a:tcPr/>
                </a:tc>
                <a:tc>
                  <a:txBody>
                    <a:bodyPr/>
                    <a:lstStyle/>
                    <a:p>
                      <a:r>
                        <a:rPr lang="en-US"/>
                        <a:t>-18%</a:t>
                      </a:r>
                    </a:p>
                  </a:txBody>
                  <a:tcPr/>
                </a:tc>
                <a:extLst>
                  <a:ext uri="{0D108BD9-81ED-4DB2-BD59-A6C34878D82A}">
                    <a16:rowId xmlns:a16="http://schemas.microsoft.com/office/drawing/2014/main" val="513311084"/>
                  </a:ext>
                </a:extLst>
              </a:tr>
              <a:tr h="370840">
                <a:tc>
                  <a:txBody>
                    <a:bodyPr/>
                    <a:lstStyle/>
                    <a:p>
                      <a:r>
                        <a:rPr lang="en-US" sz="1400" b="0" i="0" u="none" strike="noStrike" cap="none">
                          <a:solidFill>
                            <a:srgbClr val="000000"/>
                          </a:solidFill>
                          <a:effectLst/>
                          <a:latin typeface="Arial"/>
                          <a:ea typeface="Arial"/>
                          <a:cs typeface="Arial"/>
                          <a:sym typeface="Arial"/>
                        </a:rPr>
                        <a:t>OBSV_PreC_5E_lost_visitors</a:t>
                      </a:r>
                      <a:endParaRPr lang="en-US"/>
                    </a:p>
                  </a:txBody>
                  <a:tcPr/>
                </a:tc>
                <a:tc>
                  <a:txBody>
                    <a:bodyPr/>
                    <a:lstStyle/>
                    <a:p>
                      <a:r>
                        <a:rPr lang="en-US"/>
                        <a:t>203 min</a:t>
                      </a:r>
                    </a:p>
                  </a:txBody>
                  <a:tcPr/>
                </a:tc>
                <a:tc>
                  <a:txBody>
                    <a:bodyPr/>
                    <a:lstStyle/>
                    <a:p>
                      <a:r>
                        <a:rPr lang="en-US"/>
                        <a:t>109 min</a:t>
                      </a:r>
                    </a:p>
                  </a:txBody>
                  <a:tcPr/>
                </a:tc>
                <a:tc>
                  <a:txBody>
                    <a:bodyPr/>
                    <a:lstStyle/>
                    <a:p>
                      <a:r>
                        <a:rPr lang="en-US"/>
                        <a:t>-46%</a:t>
                      </a:r>
                    </a:p>
                  </a:txBody>
                  <a:tcPr/>
                </a:tc>
                <a:extLst>
                  <a:ext uri="{0D108BD9-81ED-4DB2-BD59-A6C34878D82A}">
                    <a16:rowId xmlns:a16="http://schemas.microsoft.com/office/drawing/2014/main" val="659965167"/>
                  </a:ext>
                </a:extLst>
              </a:tr>
              <a:tr h="370840">
                <a:tc>
                  <a:txBody>
                    <a:bodyPr/>
                    <a:lstStyle/>
                    <a:p>
                      <a:r>
                        <a:rPr lang="en-US"/>
                        <a:t>Total</a:t>
                      </a:r>
                    </a:p>
                  </a:txBody>
                  <a:tcPr/>
                </a:tc>
                <a:tc>
                  <a:txBody>
                    <a:bodyPr/>
                    <a:lstStyle/>
                    <a:p>
                      <a:r>
                        <a:rPr lang="en-US"/>
                        <a:t>307 min</a:t>
                      </a:r>
                    </a:p>
                  </a:txBody>
                  <a:tcPr/>
                </a:tc>
                <a:tc>
                  <a:txBody>
                    <a:bodyPr/>
                    <a:lstStyle/>
                    <a:p>
                      <a:r>
                        <a:rPr lang="en-US"/>
                        <a:t>190 min</a:t>
                      </a:r>
                    </a:p>
                  </a:txBody>
                  <a:tcPr/>
                </a:tc>
                <a:tc>
                  <a:txBody>
                    <a:bodyPr/>
                    <a:lstStyle/>
                    <a:p>
                      <a:r>
                        <a:rPr lang="en-US"/>
                        <a:t>-38%</a:t>
                      </a:r>
                    </a:p>
                  </a:txBody>
                  <a:tcPr/>
                </a:tc>
                <a:extLst>
                  <a:ext uri="{0D108BD9-81ED-4DB2-BD59-A6C34878D82A}">
                    <a16:rowId xmlns:a16="http://schemas.microsoft.com/office/drawing/2014/main" val="3938403642"/>
                  </a:ext>
                </a:extLst>
              </a:tr>
            </a:tbl>
          </a:graphicData>
        </a:graphic>
      </p:graphicFrame>
    </p:spTree>
    <p:extLst>
      <p:ext uri="{BB962C8B-B14F-4D97-AF65-F5344CB8AC3E}">
        <p14:creationId xmlns:p14="http://schemas.microsoft.com/office/powerpoint/2010/main" val="423865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50A4F-D600-A27F-08DD-F41A601A23AC}"/>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1436457A-335F-21D1-E670-75784726B83C}"/>
              </a:ext>
            </a:extLst>
          </p:cNvPr>
          <p:cNvSpPr txBox="1">
            <a:spLocks/>
          </p:cNvSpPr>
          <p:nvPr/>
        </p:nvSpPr>
        <p:spPr>
          <a:xfrm>
            <a:off x="430258" y="170918"/>
            <a:ext cx="8408941" cy="431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a:ln>
                  <a:noFill/>
                </a:ln>
                <a:solidFill>
                  <a:srgbClr val="032A06"/>
                </a:solidFill>
                <a:effectLst/>
                <a:uLnTx/>
                <a:uFillTx/>
                <a:latin typeface="Alata" panose="020B0604020202020204" charset="0"/>
                <a:sym typeface="Arial"/>
              </a:rPr>
              <a:t>Noise And Focus</a:t>
            </a:r>
          </a:p>
        </p:txBody>
      </p:sp>
      <p:sp>
        <p:nvSpPr>
          <p:cNvPr id="6" name="Slide Number Placeholder 5">
            <a:extLst>
              <a:ext uri="{FF2B5EF4-FFF2-40B4-BE49-F238E27FC236}">
                <a16:creationId xmlns:a16="http://schemas.microsoft.com/office/drawing/2014/main" id="{FCFCC94F-3219-4E68-8587-41383954A684}"/>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43</a:t>
            </a:fld>
            <a:endParaRPr lang="en"/>
          </a:p>
        </p:txBody>
      </p:sp>
      <p:graphicFrame>
        <p:nvGraphicFramePr>
          <p:cNvPr id="2" name="Table 1">
            <a:extLst>
              <a:ext uri="{FF2B5EF4-FFF2-40B4-BE49-F238E27FC236}">
                <a16:creationId xmlns:a16="http://schemas.microsoft.com/office/drawing/2014/main" id="{424D4485-44D4-A70A-39AA-DD6DC4376548}"/>
              </a:ext>
            </a:extLst>
          </p:cNvPr>
          <p:cNvGraphicFramePr>
            <a:graphicFrameLocks noGrp="1"/>
          </p:cNvGraphicFramePr>
          <p:nvPr/>
        </p:nvGraphicFramePr>
        <p:xfrm>
          <a:off x="659170" y="1682617"/>
          <a:ext cx="7813288" cy="1036320"/>
        </p:xfrm>
        <a:graphic>
          <a:graphicData uri="http://schemas.openxmlformats.org/drawingml/2006/table">
            <a:tbl>
              <a:tblPr firstRow="1" bandRow="1">
                <a:tableStyleId>{3C5361E7-DA70-4391-9E19-CDB0772468EE}</a:tableStyleId>
              </a:tblPr>
              <a:tblGrid>
                <a:gridCol w="1953322">
                  <a:extLst>
                    <a:ext uri="{9D8B030D-6E8A-4147-A177-3AD203B41FA5}">
                      <a16:colId xmlns:a16="http://schemas.microsoft.com/office/drawing/2014/main" val="1597674302"/>
                    </a:ext>
                  </a:extLst>
                </a:gridCol>
                <a:gridCol w="1953322">
                  <a:extLst>
                    <a:ext uri="{9D8B030D-6E8A-4147-A177-3AD203B41FA5}">
                      <a16:colId xmlns:a16="http://schemas.microsoft.com/office/drawing/2014/main" val="4245686690"/>
                    </a:ext>
                  </a:extLst>
                </a:gridCol>
                <a:gridCol w="1953322">
                  <a:extLst>
                    <a:ext uri="{9D8B030D-6E8A-4147-A177-3AD203B41FA5}">
                      <a16:colId xmlns:a16="http://schemas.microsoft.com/office/drawing/2014/main" val="2695754145"/>
                    </a:ext>
                  </a:extLst>
                </a:gridCol>
                <a:gridCol w="1953322">
                  <a:extLst>
                    <a:ext uri="{9D8B030D-6E8A-4147-A177-3AD203B41FA5}">
                      <a16:colId xmlns:a16="http://schemas.microsoft.com/office/drawing/2014/main" val="3185176028"/>
                    </a:ext>
                  </a:extLst>
                </a:gridCol>
              </a:tblGrid>
              <a:tr h="370840">
                <a:tc>
                  <a:txBody>
                    <a:bodyPr/>
                    <a:lstStyle/>
                    <a:p>
                      <a:r>
                        <a:rPr lang="en-US"/>
                        <a:t>Distraction Metrics</a:t>
                      </a:r>
                    </a:p>
                  </a:txBody>
                  <a:tcPr/>
                </a:tc>
                <a:tc>
                  <a:txBody>
                    <a:bodyPr/>
                    <a:lstStyle/>
                    <a:p>
                      <a:r>
                        <a:rPr lang="en-US"/>
                        <a:t>Employees with Sats &lt; 2.5 (avg time lost)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t>Employees with Sats &gt;= 2.5</a:t>
                      </a:r>
                    </a:p>
                  </a:txBody>
                  <a:tcPr/>
                </a:tc>
                <a:tc>
                  <a:txBody>
                    <a:bodyPr/>
                    <a:lstStyle/>
                    <a:p>
                      <a:r>
                        <a:rPr lang="en-US"/>
                        <a:t>Percent difference</a:t>
                      </a:r>
                    </a:p>
                  </a:txBody>
                  <a:tcPr/>
                </a:tc>
                <a:extLst>
                  <a:ext uri="{0D108BD9-81ED-4DB2-BD59-A6C34878D82A}">
                    <a16:rowId xmlns:a16="http://schemas.microsoft.com/office/drawing/2014/main" val="2381559035"/>
                  </a:ext>
                </a:extLst>
              </a:tr>
              <a:tr h="370840">
                <a:tc>
                  <a:txBody>
                    <a:bodyPr/>
                    <a:lstStyle/>
                    <a:p>
                      <a:r>
                        <a:rPr lang="en-US" sz="1400" b="0" i="0" u="none" strike="noStrike" cap="none">
                          <a:solidFill>
                            <a:srgbClr val="000000"/>
                          </a:solidFill>
                          <a:effectLst/>
                          <a:latin typeface="Arial"/>
                          <a:ea typeface="Arial"/>
                          <a:cs typeface="Arial"/>
                          <a:sym typeface="Arial"/>
                        </a:rPr>
                        <a:t>OBSV_PreC_5F_lost_noise</a:t>
                      </a:r>
                      <a:endParaRPr lang="en-US"/>
                    </a:p>
                  </a:txBody>
                  <a:tcPr/>
                </a:tc>
                <a:tc>
                  <a:txBody>
                    <a:bodyPr/>
                    <a:lstStyle/>
                    <a:p>
                      <a:r>
                        <a:rPr lang="en-US"/>
                        <a:t>142 min</a:t>
                      </a:r>
                    </a:p>
                  </a:txBody>
                  <a:tcPr/>
                </a:tc>
                <a:tc>
                  <a:txBody>
                    <a:bodyPr/>
                    <a:lstStyle/>
                    <a:p>
                      <a:r>
                        <a:rPr lang="en-US"/>
                        <a:t>49 min</a:t>
                      </a:r>
                    </a:p>
                  </a:txBody>
                  <a:tcPr/>
                </a:tc>
                <a:tc>
                  <a:txBody>
                    <a:bodyPr/>
                    <a:lstStyle/>
                    <a:p>
                      <a:r>
                        <a:rPr lang="en-US"/>
                        <a:t>-65%</a:t>
                      </a:r>
                    </a:p>
                  </a:txBody>
                  <a:tcPr/>
                </a:tc>
                <a:extLst>
                  <a:ext uri="{0D108BD9-81ED-4DB2-BD59-A6C34878D82A}">
                    <a16:rowId xmlns:a16="http://schemas.microsoft.com/office/drawing/2014/main" val="1784219828"/>
                  </a:ext>
                </a:extLst>
              </a:tr>
            </a:tbl>
          </a:graphicData>
        </a:graphic>
      </p:graphicFrame>
      <p:sp>
        <p:nvSpPr>
          <p:cNvPr id="11" name="TextBox 10">
            <a:extLst>
              <a:ext uri="{FF2B5EF4-FFF2-40B4-BE49-F238E27FC236}">
                <a16:creationId xmlns:a16="http://schemas.microsoft.com/office/drawing/2014/main" id="{29D2E71E-AF70-4A5F-0456-A93C28F06443}"/>
              </a:ext>
            </a:extLst>
          </p:cNvPr>
          <p:cNvSpPr txBox="1"/>
          <p:nvPr/>
        </p:nvSpPr>
        <p:spPr>
          <a:xfrm>
            <a:off x="2378733" y="1051084"/>
            <a:ext cx="4374162" cy="523220"/>
          </a:xfrm>
          <a:prstGeom prst="rect">
            <a:avLst/>
          </a:prstGeom>
          <a:noFill/>
        </p:spPr>
        <p:txBody>
          <a:bodyPr wrap="square" rtlCol="0">
            <a:spAutoFit/>
          </a:bodyPr>
          <a:lstStyle/>
          <a:p>
            <a:pPr algn="ctr"/>
            <a:r>
              <a:rPr lang="en-US">
                <a:latin typeface="Montserrat" panose="00000500000000000000" pitchFamily="2" charset="0"/>
              </a:rPr>
              <a:t>Moving from Dissatisfied to Satisfied</a:t>
            </a:r>
          </a:p>
          <a:p>
            <a:pPr algn="ctr"/>
            <a:r>
              <a:rPr lang="en-US">
                <a:latin typeface="Montserrat" panose="00000500000000000000" pitchFamily="2" charset="0"/>
              </a:rPr>
              <a:t>Expected Distraction Reduction</a:t>
            </a:r>
          </a:p>
        </p:txBody>
      </p:sp>
    </p:spTree>
    <p:extLst>
      <p:ext uri="{BB962C8B-B14F-4D97-AF65-F5344CB8AC3E}">
        <p14:creationId xmlns:p14="http://schemas.microsoft.com/office/powerpoint/2010/main" val="2112791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D821E07-0C78-9EAC-03E8-B886F21594F7}"/>
              </a:ext>
            </a:extLst>
          </p:cNvPr>
          <p:cNvGraphicFramePr>
            <a:graphicFrameLocks noChangeAspect="1"/>
          </p:cNvGraphicFramePr>
          <p:nvPr>
            <p:custDataLst>
              <p:tags r:id="rId1"/>
            </p:custDataLst>
            <p:extLst>
              <p:ext uri="{D42A27DB-BD31-4B8C-83A1-F6EECF244321}">
                <p14:modId xmlns:p14="http://schemas.microsoft.com/office/powerpoint/2010/main" val="23990686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32" imgH="530" progId="TCLayout.ActiveDocument.1">
                  <p:embed/>
                </p:oleObj>
              </mc:Choice>
              <mc:Fallback>
                <p:oleObj name="think-cell Slide" r:id="rId5" imgW="532" imgH="530" progId="TCLayout.ActiveDocument.1">
                  <p:embed/>
                  <p:pic>
                    <p:nvPicPr>
                      <p:cNvPr id="2" name="think-cell data - do not delete" hidden="1">
                        <a:extLst>
                          <a:ext uri="{FF2B5EF4-FFF2-40B4-BE49-F238E27FC236}">
                            <a16:creationId xmlns:a16="http://schemas.microsoft.com/office/drawing/2014/main" id="{AD821E07-0C78-9EAC-03E8-B886F21594F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ACA00269-70E4-6E46-EBC3-067276CD0933}"/>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407" name="Google Shape;407;p34"/>
          <p:cNvSpPr txBox="1">
            <a:spLocks noGrp="1"/>
          </p:cNvSpPr>
          <p:nvPr>
            <p:ph type="title" idx="4294967295"/>
          </p:nvPr>
        </p:nvSpPr>
        <p:spPr>
          <a:xfrm>
            <a:off x="723845" y="115743"/>
            <a:ext cx="7612568" cy="466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a:solidFill>
                  <a:schemeClr val="accent2">
                    <a:lumMod val="10000"/>
                  </a:schemeClr>
                </a:solidFill>
              </a:rPr>
              <a:t>Executive Summary</a:t>
            </a:r>
          </a:p>
        </p:txBody>
      </p:sp>
      <p:grpSp>
        <p:nvGrpSpPr>
          <p:cNvPr id="43" name="Group 42">
            <a:extLst>
              <a:ext uri="{FF2B5EF4-FFF2-40B4-BE49-F238E27FC236}">
                <a16:creationId xmlns:a16="http://schemas.microsoft.com/office/drawing/2014/main" id="{16CAA7BF-D41C-EE43-F04E-0ED5D57A1F32}"/>
              </a:ext>
            </a:extLst>
          </p:cNvPr>
          <p:cNvGrpSpPr/>
          <p:nvPr/>
        </p:nvGrpSpPr>
        <p:grpSpPr>
          <a:xfrm>
            <a:off x="671610" y="3423509"/>
            <a:ext cx="7676748" cy="1350091"/>
            <a:chOff x="242206" y="830177"/>
            <a:chExt cx="7676748" cy="1840146"/>
          </a:xfrm>
          <a:solidFill>
            <a:schemeClr val="accent4">
              <a:lumMod val="20000"/>
              <a:lumOff val="80000"/>
            </a:schemeClr>
          </a:solidFill>
        </p:grpSpPr>
        <p:grpSp>
          <p:nvGrpSpPr>
            <p:cNvPr id="44" name="Group 43">
              <a:extLst>
                <a:ext uri="{FF2B5EF4-FFF2-40B4-BE49-F238E27FC236}">
                  <a16:creationId xmlns:a16="http://schemas.microsoft.com/office/drawing/2014/main" id="{523BA198-C356-CA0F-8BF2-E753522DA669}"/>
                </a:ext>
              </a:extLst>
            </p:cNvPr>
            <p:cNvGrpSpPr/>
            <p:nvPr/>
          </p:nvGrpSpPr>
          <p:grpSpPr>
            <a:xfrm>
              <a:off x="306387" y="884656"/>
              <a:ext cx="7612567" cy="1785667"/>
              <a:chOff x="306387" y="884656"/>
              <a:chExt cx="7612567" cy="1785667"/>
            </a:xfrm>
            <a:grpFill/>
          </p:grpSpPr>
          <p:sp>
            <p:nvSpPr>
              <p:cNvPr id="47" name="Rectangle 37">
                <a:extLst>
                  <a:ext uri="{FF2B5EF4-FFF2-40B4-BE49-F238E27FC236}">
                    <a16:creationId xmlns:a16="http://schemas.microsoft.com/office/drawing/2014/main" id="{86498A5D-9013-3335-FCBC-BE1B2686EDF7}"/>
                  </a:ext>
                </a:extLst>
              </p:cNvPr>
              <p:cNvSpPr>
                <a:spLocks noChangeArrowheads="1"/>
              </p:cNvSpPr>
              <p:nvPr/>
            </p:nvSpPr>
            <p:spPr bwMode="auto">
              <a:xfrm rot="10800000">
                <a:off x="306387" y="884656"/>
                <a:ext cx="7612567" cy="1785666"/>
              </a:xfrm>
              <a:prstGeom prst="rect">
                <a:avLst/>
              </a:prstGeom>
              <a:grpFill/>
              <a:ln w="12700">
                <a:solidFill>
                  <a:schemeClr val="tx1">
                    <a:lumMod val="75000"/>
                  </a:schemeClr>
                </a:solidFill>
              </a:ln>
            </p:spPr>
            <p:txBody>
              <a:bodyPr vert="horz" wrap="square" lIns="60008" tIns="30004" rIns="60008" bIns="30004" numCol="1" anchor="t" anchorCtr="0" compatLnSpc="1">
                <a:prstTxWarp prst="textNoShape">
                  <a:avLst/>
                </a:prstTxWarp>
              </a:bodyPr>
              <a:lstStyle/>
              <a:p>
                <a:pPr defTabSz="1200241"/>
                <a:endParaRPr lang="en-US" sz="2363">
                  <a:solidFill>
                    <a:prstClr val="black"/>
                  </a:solidFill>
                  <a:latin typeface="Lato" panose="020F0502020204030203" pitchFamily="34" charset="0"/>
                </a:endParaRPr>
              </a:p>
            </p:txBody>
          </p:sp>
          <p:cxnSp>
            <p:nvCxnSpPr>
              <p:cNvPr id="48" name="Straight Connector 47">
                <a:extLst>
                  <a:ext uri="{FF2B5EF4-FFF2-40B4-BE49-F238E27FC236}">
                    <a16:creationId xmlns:a16="http://schemas.microsoft.com/office/drawing/2014/main" id="{11C158D5-6440-7E9B-D847-9307BA3E767C}"/>
                  </a:ext>
                </a:extLst>
              </p:cNvPr>
              <p:cNvCxnSpPr>
                <a:cxnSpLocks/>
              </p:cNvCxnSpPr>
              <p:nvPr/>
            </p:nvCxnSpPr>
            <p:spPr>
              <a:xfrm>
                <a:off x="1745504" y="884657"/>
                <a:ext cx="0" cy="1785666"/>
              </a:xfrm>
              <a:prstGeom prst="line">
                <a:avLst/>
              </a:prstGeom>
              <a:grpFill/>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24DAA71A-304D-69D7-70A0-426DD0423008}"/>
                </a:ext>
              </a:extLst>
            </p:cNvPr>
            <p:cNvSpPr txBox="1"/>
            <p:nvPr/>
          </p:nvSpPr>
          <p:spPr>
            <a:xfrm>
              <a:off x="1778572" y="830177"/>
              <a:ext cx="6138956" cy="18171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a:latin typeface="Montserrat" panose="00000500000000000000" pitchFamily="2" charset="0"/>
                </a:rPr>
                <a:t>Introduce a </a:t>
              </a:r>
              <a:r>
                <a:rPr lang="en-US" sz="1100" b="1">
                  <a:latin typeface="Montserrat" panose="00000500000000000000" pitchFamily="2" charset="0"/>
                </a:rPr>
                <a:t>Gen AI Workforce Copilot </a:t>
              </a:r>
              <a:r>
                <a:rPr lang="en-US" sz="1100">
                  <a:latin typeface="Montserrat" panose="00000500000000000000" pitchFamily="2" charset="0"/>
                </a:rPr>
                <a:t>- empower employees with an assistant</a:t>
              </a:r>
            </a:p>
            <a:p>
              <a:pPr marL="285750" indent="-285750">
                <a:lnSpc>
                  <a:spcPct val="150000"/>
                </a:lnSpc>
                <a:buFont typeface="Arial" panose="020B0604020202020204" pitchFamily="34" charset="0"/>
                <a:buChar char="•"/>
              </a:pPr>
              <a:r>
                <a:rPr lang="en-US" sz="1100" b="1">
                  <a:latin typeface="Montserrat" panose="00000500000000000000" pitchFamily="2" charset="0"/>
                </a:rPr>
                <a:t>Workplace design modifications </a:t>
              </a:r>
              <a:r>
                <a:rPr lang="en-US" sz="1100">
                  <a:latin typeface="Montserrat" panose="00000500000000000000" pitchFamily="2" charset="0"/>
                </a:rPr>
                <a:t>to boost collaboration &amp; focus</a:t>
              </a:r>
            </a:p>
            <a:p>
              <a:pPr marL="285750" indent="-285750">
                <a:lnSpc>
                  <a:spcPct val="150000"/>
                </a:lnSpc>
                <a:buFont typeface="Arial" panose="020B0604020202020204" pitchFamily="34" charset="0"/>
                <a:buChar char="•"/>
              </a:pPr>
              <a:r>
                <a:rPr lang="en-US" sz="1100">
                  <a:latin typeface="Montserrat" panose="00000500000000000000" pitchFamily="2" charset="0"/>
                </a:rPr>
                <a:t>Fine-tune events to employee interests. </a:t>
              </a:r>
              <a:r>
                <a:rPr lang="en-US" sz="1100" b="1">
                  <a:latin typeface="Montserrat" panose="00000500000000000000" pitchFamily="2" charset="0"/>
                </a:rPr>
                <a:t>Recognizing merit </a:t>
              </a:r>
              <a:r>
                <a:rPr lang="en-US" sz="1100">
                  <a:latin typeface="Montserrat" panose="00000500000000000000" pitchFamily="2" charset="0"/>
                </a:rPr>
                <a:t>is key</a:t>
              </a:r>
            </a:p>
            <a:p>
              <a:pPr marL="285750" indent="-285750">
                <a:lnSpc>
                  <a:spcPct val="150000"/>
                </a:lnSpc>
                <a:buFont typeface="Arial" panose="020B0604020202020204" pitchFamily="34" charset="0"/>
                <a:buChar char="•"/>
              </a:pPr>
              <a:r>
                <a:rPr lang="en-US" sz="1100">
                  <a:latin typeface="Montserrat" panose="00000500000000000000" pitchFamily="2" charset="0"/>
                </a:rPr>
                <a:t>Estimated </a:t>
              </a:r>
              <a:r>
                <a:rPr lang="en-US" sz="1100" b="1">
                  <a:latin typeface="Montserrat" panose="00000500000000000000" pitchFamily="2" charset="0"/>
                </a:rPr>
                <a:t>418 hours increase</a:t>
              </a:r>
              <a:r>
                <a:rPr lang="en-US" sz="1100">
                  <a:latin typeface="Montserrat" panose="00000500000000000000" pitchFamily="2" charset="0"/>
                </a:rPr>
                <a:t> in </a:t>
              </a:r>
              <a:r>
                <a:rPr lang="en-US" sz="1100" b="1">
                  <a:latin typeface="Montserrat" panose="00000500000000000000" pitchFamily="2" charset="0"/>
                </a:rPr>
                <a:t>productive hours</a:t>
              </a:r>
              <a:r>
                <a:rPr lang="en-US" sz="1100">
                  <a:latin typeface="Montserrat" panose="00000500000000000000" pitchFamily="2" charset="0"/>
                </a:rPr>
                <a:t> per week. </a:t>
              </a:r>
            </a:p>
            <a:p>
              <a:pPr marL="285750" indent="-285750">
                <a:lnSpc>
                  <a:spcPct val="150000"/>
                </a:lnSpc>
                <a:buFont typeface="Arial" panose="020B0604020202020204" pitchFamily="34" charset="0"/>
                <a:buChar char="•"/>
              </a:pPr>
              <a:r>
                <a:rPr lang="en-US" sz="1100">
                  <a:latin typeface="Montserrat" panose="00000500000000000000" pitchFamily="2" charset="0"/>
                </a:rPr>
                <a:t>Estimated </a:t>
              </a:r>
              <a:r>
                <a:rPr lang="en-US" sz="1100" b="1">
                  <a:latin typeface="Montserrat" panose="00000500000000000000" pitchFamily="2" charset="0"/>
                </a:rPr>
                <a:t>Satisfaction Index improvement </a:t>
              </a:r>
              <a:r>
                <a:rPr lang="en-US" sz="1100">
                  <a:latin typeface="Montserrat" panose="00000500000000000000" pitchFamily="2" charset="0"/>
                </a:rPr>
                <a:t>by almost </a:t>
              </a:r>
              <a:r>
                <a:rPr lang="en-US" sz="1100" b="1">
                  <a:latin typeface="Montserrat" panose="00000500000000000000" pitchFamily="2" charset="0"/>
                </a:rPr>
                <a:t>1.6 points</a:t>
              </a:r>
            </a:p>
          </p:txBody>
        </p:sp>
        <p:sp>
          <p:nvSpPr>
            <p:cNvPr id="46" name="TextBox 45">
              <a:extLst>
                <a:ext uri="{FF2B5EF4-FFF2-40B4-BE49-F238E27FC236}">
                  <a16:creationId xmlns:a16="http://schemas.microsoft.com/office/drawing/2014/main" id="{D63A64D0-B07C-CD02-6CDA-FB5E08CB0B51}"/>
                </a:ext>
              </a:extLst>
            </p:cNvPr>
            <p:cNvSpPr txBox="1"/>
            <p:nvPr/>
          </p:nvSpPr>
          <p:spPr>
            <a:xfrm>
              <a:off x="242206" y="1901796"/>
              <a:ext cx="1587643" cy="261612"/>
            </a:xfrm>
            <a:prstGeom prst="rect">
              <a:avLst/>
            </a:prstGeom>
            <a:noFill/>
          </p:spPr>
          <p:txBody>
            <a:bodyPr wrap="square" rtlCol="0">
              <a:spAutoFit/>
            </a:bodyPr>
            <a:lstStyle/>
            <a:p>
              <a:r>
                <a:rPr lang="en-US" sz="1100">
                  <a:latin typeface="Montserrat" panose="00000500000000000000" pitchFamily="2" charset="0"/>
                </a:rPr>
                <a:t>Recommendations</a:t>
              </a:r>
            </a:p>
          </p:txBody>
        </p:sp>
      </p:grpSp>
      <p:grpSp>
        <p:nvGrpSpPr>
          <p:cNvPr id="9" name="Group 8">
            <a:extLst>
              <a:ext uri="{FF2B5EF4-FFF2-40B4-BE49-F238E27FC236}">
                <a16:creationId xmlns:a16="http://schemas.microsoft.com/office/drawing/2014/main" id="{5F92DC02-5138-5406-814F-6CC5B3F1CBFD}"/>
              </a:ext>
            </a:extLst>
          </p:cNvPr>
          <p:cNvGrpSpPr/>
          <p:nvPr/>
        </p:nvGrpSpPr>
        <p:grpSpPr>
          <a:xfrm>
            <a:off x="735794" y="937647"/>
            <a:ext cx="7612567" cy="1045164"/>
            <a:chOff x="312231" y="1833182"/>
            <a:chExt cx="7612567" cy="886481"/>
          </a:xfrm>
        </p:grpSpPr>
        <p:grpSp>
          <p:nvGrpSpPr>
            <p:cNvPr id="29" name="Group 28">
              <a:extLst>
                <a:ext uri="{FF2B5EF4-FFF2-40B4-BE49-F238E27FC236}">
                  <a16:creationId xmlns:a16="http://schemas.microsoft.com/office/drawing/2014/main" id="{297C5CC4-5623-0991-A1A2-09107AE78CAD}"/>
                </a:ext>
              </a:extLst>
            </p:cNvPr>
            <p:cNvGrpSpPr/>
            <p:nvPr/>
          </p:nvGrpSpPr>
          <p:grpSpPr>
            <a:xfrm>
              <a:off x="312231" y="1833182"/>
              <a:ext cx="7612567" cy="886481"/>
              <a:chOff x="312231" y="1025443"/>
              <a:chExt cx="7612567" cy="886481"/>
            </a:xfrm>
            <a:solidFill>
              <a:schemeClr val="accent4">
                <a:lumMod val="20000"/>
                <a:lumOff val="80000"/>
              </a:schemeClr>
            </a:solidFill>
          </p:grpSpPr>
          <p:grpSp>
            <p:nvGrpSpPr>
              <p:cNvPr id="30" name="Group 29">
                <a:extLst>
                  <a:ext uri="{FF2B5EF4-FFF2-40B4-BE49-F238E27FC236}">
                    <a16:creationId xmlns:a16="http://schemas.microsoft.com/office/drawing/2014/main" id="{59E44EAF-88BC-6A26-F841-DCE75B7A19B6}"/>
                  </a:ext>
                </a:extLst>
              </p:cNvPr>
              <p:cNvGrpSpPr/>
              <p:nvPr/>
            </p:nvGrpSpPr>
            <p:grpSpPr>
              <a:xfrm>
                <a:off x="312231" y="1034745"/>
                <a:ext cx="7612567" cy="877179"/>
                <a:chOff x="312231" y="1034745"/>
                <a:chExt cx="7612567" cy="877179"/>
              </a:xfrm>
              <a:grpFill/>
            </p:grpSpPr>
            <p:sp>
              <p:nvSpPr>
                <p:cNvPr id="33" name="Rectangle 37">
                  <a:extLst>
                    <a:ext uri="{FF2B5EF4-FFF2-40B4-BE49-F238E27FC236}">
                      <a16:creationId xmlns:a16="http://schemas.microsoft.com/office/drawing/2014/main" id="{F5A08578-670F-D68C-67AF-28F1E856DDA2}"/>
                    </a:ext>
                  </a:extLst>
                </p:cNvPr>
                <p:cNvSpPr>
                  <a:spLocks noChangeArrowheads="1"/>
                </p:cNvSpPr>
                <p:nvPr/>
              </p:nvSpPr>
              <p:spPr bwMode="auto">
                <a:xfrm rot="10800000">
                  <a:off x="312231" y="1034745"/>
                  <a:ext cx="7612567" cy="877178"/>
                </a:xfrm>
                <a:prstGeom prst="rect">
                  <a:avLst/>
                </a:prstGeom>
                <a:grpFill/>
                <a:ln w="12700">
                  <a:solidFill>
                    <a:schemeClr val="tx1">
                      <a:lumMod val="75000"/>
                    </a:schemeClr>
                  </a:solidFill>
                </a:ln>
              </p:spPr>
              <p:txBody>
                <a:bodyPr vert="horz" wrap="square" lIns="60008" tIns="30004" rIns="60008" bIns="30004" numCol="1" anchor="t" anchorCtr="0" compatLnSpc="1">
                  <a:prstTxWarp prst="textNoShape">
                    <a:avLst/>
                  </a:prstTxWarp>
                </a:bodyPr>
                <a:lstStyle/>
                <a:p>
                  <a:pPr defTabSz="1200241"/>
                  <a:endParaRPr lang="en-US" sz="2363">
                    <a:solidFill>
                      <a:prstClr val="black"/>
                    </a:solidFill>
                    <a:latin typeface="Lato" panose="020F0502020204030203" pitchFamily="34" charset="0"/>
                  </a:endParaRPr>
                </a:p>
              </p:txBody>
            </p:sp>
            <p:cxnSp>
              <p:nvCxnSpPr>
                <p:cNvPr id="34" name="Straight Connector 33">
                  <a:extLst>
                    <a:ext uri="{FF2B5EF4-FFF2-40B4-BE49-F238E27FC236}">
                      <a16:creationId xmlns:a16="http://schemas.microsoft.com/office/drawing/2014/main" id="{4D709CDA-414B-5507-AD80-780546E7E9CF}"/>
                    </a:ext>
                  </a:extLst>
                </p:cNvPr>
                <p:cNvCxnSpPr>
                  <a:cxnSpLocks/>
                </p:cNvCxnSpPr>
                <p:nvPr/>
              </p:nvCxnSpPr>
              <p:spPr>
                <a:xfrm>
                  <a:off x="1724722" y="1034749"/>
                  <a:ext cx="0" cy="877175"/>
                </a:xfrm>
                <a:prstGeom prst="line">
                  <a:avLst/>
                </a:prstGeom>
                <a:grpFill/>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993477CE-2EF3-37A5-7F8D-B548FB966A6C}"/>
                  </a:ext>
                </a:extLst>
              </p:cNvPr>
              <p:cNvSpPr txBox="1"/>
              <p:nvPr/>
            </p:nvSpPr>
            <p:spPr>
              <a:xfrm>
                <a:off x="1784413" y="1025443"/>
                <a:ext cx="6128442" cy="7000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a:latin typeface="Montserrat" panose="00000500000000000000" pitchFamily="2" charset="0"/>
                  </a:rPr>
                  <a:t>Employees have a wide </a:t>
                </a:r>
                <a:r>
                  <a:rPr lang="en-US" sz="1100" b="1">
                    <a:latin typeface="Montserrat" panose="00000500000000000000" pitchFamily="2" charset="0"/>
                  </a:rPr>
                  <a:t>range of preferences </a:t>
                </a:r>
                <a:r>
                  <a:rPr lang="en-US" sz="1100">
                    <a:latin typeface="Montserrat" panose="00000500000000000000" pitchFamily="2" charset="0"/>
                  </a:rPr>
                  <a:t>and very </a:t>
                </a:r>
                <a:r>
                  <a:rPr lang="en-US" sz="1100" b="1">
                    <a:latin typeface="Montserrat" panose="00000500000000000000" pitchFamily="2" charset="0"/>
                  </a:rPr>
                  <a:t>specific needs</a:t>
                </a:r>
              </a:p>
              <a:p>
                <a:pPr marL="285750" indent="-285750">
                  <a:lnSpc>
                    <a:spcPct val="150000"/>
                  </a:lnSpc>
                  <a:buFont typeface="Arial" panose="020B0604020202020204" pitchFamily="34" charset="0"/>
                  <a:buChar char="•"/>
                </a:pPr>
                <a:r>
                  <a:rPr lang="en-US" sz="1100" b="1">
                    <a:latin typeface="Montserrat" panose="00000500000000000000" pitchFamily="2" charset="0"/>
                  </a:rPr>
                  <a:t>Negative perception</a:t>
                </a:r>
                <a:r>
                  <a:rPr lang="en-US" sz="1100">
                    <a:latin typeface="Montserrat" panose="00000500000000000000" pitchFamily="2" charset="0"/>
                  </a:rPr>
                  <a:t> can </a:t>
                </a:r>
                <a:r>
                  <a:rPr lang="en-US" sz="1100" b="1">
                    <a:latin typeface="Montserrat" panose="00000500000000000000" pitchFamily="2" charset="0"/>
                  </a:rPr>
                  <a:t>drive down employee satisfaction</a:t>
                </a:r>
              </a:p>
              <a:p>
                <a:pPr marL="285750" indent="-285750">
                  <a:lnSpc>
                    <a:spcPct val="150000"/>
                  </a:lnSpc>
                  <a:buFont typeface="Arial" panose="020B0604020202020204" pitchFamily="34" charset="0"/>
                  <a:buChar char="•"/>
                </a:pPr>
                <a:r>
                  <a:rPr lang="en-US" sz="1100">
                    <a:latin typeface="Montserrat" panose="00000500000000000000" pitchFamily="2" charset="0"/>
                  </a:rPr>
                  <a:t>Need to understand employees and </a:t>
                </a:r>
                <a:r>
                  <a:rPr lang="en-US" sz="1100" b="1">
                    <a:latin typeface="Montserrat" panose="00000500000000000000" pitchFamily="2" charset="0"/>
                  </a:rPr>
                  <a:t>fine tune to support their work styles</a:t>
                </a:r>
              </a:p>
            </p:txBody>
          </p:sp>
          <p:sp>
            <p:nvSpPr>
              <p:cNvPr id="32" name="TextBox 31">
                <a:extLst>
                  <a:ext uri="{FF2B5EF4-FFF2-40B4-BE49-F238E27FC236}">
                    <a16:creationId xmlns:a16="http://schemas.microsoft.com/office/drawing/2014/main" id="{D1DE3A33-A3D8-3DD7-FFF9-E2E64178C66D}"/>
                  </a:ext>
                </a:extLst>
              </p:cNvPr>
              <p:cNvSpPr txBox="1"/>
              <p:nvPr/>
            </p:nvSpPr>
            <p:spPr>
              <a:xfrm>
                <a:off x="379058" y="1525293"/>
                <a:ext cx="1452387" cy="276999"/>
              </a:xfrm>
              <a:prstGeom prst="rect">
                <a:avLst/>
              </a:prstGeom>
              <a:noFill/>
            </p:spPr>
            <p:txBody>
              <a:bodyPr wrap="square" rtlCol="0">
                <a:spAutoFit/>
              </a:bodyPr>
              <a:lstStyle/>
              <a:p>
                <a:r>
                  <a:rPr lang="en-US" sz="1200">
                    <a:latin typeface="Montserrat" panose="00000500000000000000" pitchFamily="2" charset="0"/>
                  </a:rPr>
                  <a:t>Complication</a:t>
                </a:r>
              </a:p>
            </p:txBody>
          </p:sp>
        </p:grpSp>
        <p:pic>
          <p:nvPicPr>
            <p:cNvPr id="54" name="Graphic 53" descr="Warning outline">
              <a:extLst>
                <a:ext uri="{FF2B5EF4-FFF2-40B4-BE49-F238E27FC236}">
                  <a16:creationId xmlns:a16="http://schemas.microsoft.com/office/drawing/2014/main" id="{95E632D9-03B6-6617-6D1B-009AA411B2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9442" y="1957434"/>
              <a:ext cx="344988" cy="344988"/>
            </a:xfrm>
            <a:prstGeom prst="rect">
              <a:avLst/>
            </a:prstGeom>
            <a:effectLst>
              <a:outerShdw blurRad="50800" dist="38100" dir="8100000" algn="tr" rotWithShape="0">
                <a:prstClr val="black">
                  <a:alpha val="40000"/>
                </a:prstClr>
              </a:outerShdw>
            </a:effectLst>
          </p:spPr>
        </p:pic>
      </p:grpSp>
      <p:grpSp>
        <p:nvGrpSpPr>
          <p:cNvPr id="3" name="Group 2">
            <a:extLst>
              <a:ext uri="{FF2B5EF4-FFF2-40B4-BE49-F238E27FC236}">
                <a16:creationId xmlns:a16="http://schemas.microsoft.com/office/drawing/2014/main" id="{93B3E554-BABF-B432-F988-AF0ADA4D4D78}"/>
              </a:ext>
            </a:extLst>
          </p:cNvPr>
          <p:cNvGrpSpPr/>
          <p:nvPr/>
        </p:nvGrpSpPr>
        <p:grpSpPr>
          <a:xfrm>
            <a:off x="748102" y="2055422"/>
            <a:ext cx="7600253" cy="1299330"/>
            <a:chOff x="312230" y="2633649"/>
            <a:chExt cx="7564390" cy="1398909"/>
          </a:xfrm>
        </p:grpSpPr>
        <p:grpSp>
          <p:nvGrpSpPr>
            <p:cNvPr id="50" name="Group 49">
              <a:extLst>
                <a:ext uri="{FF2B5EF4-FFF2-40B4-BE49-F238E27FC236}">
                  <a16:creationId xmlns:a16="http://schemas.microsoft.com/office/drawing/2014/main" id="{2C252AE1-338F-8620-5FEC-F11B9A1E0C0A}"/>
                </a:ext>
              </a:extLst>
            </p:cNvPr>
            <p:cNvGrpSpPr/>
            <p:nvPr/>
          </p:nvGrpSpPr>
          <p:grpSpPr>
            <a:xfrm>
              <a:off x="312230" y="2633649"/>
              <a:ext cx="7564390" cy="1398909"/>
              <a:chOff x="312230" y="2526754"/>
              <a:chExt cx="7564390" cy="1618563"/>
            </a:xfrm>
          </p:grpSpPr>
          <p:grpSp>
            <p:nvGrpSpPr>
              <p:cNvPr id="36" name="Group 35">
                <a:extLst>
                  <a:ext uri="{FF2B5EF4-FFF2-40B4-BE49-F238E27FC236}">
                    <a16:creationId xmlns:a16="http://schemas.microsoft.com/office/drawing/2014/main" id="{DD327FC0-4A8B-ED28-4FE6-2502092F375F}"/>
                  </a:ext>
                </a:extLst>
              </p:cNvPr>
              <p:cNvGrpSpPr/>
              <p:nvPr/>
            </p:nvGrpSpPr>
            <p:grpSpPr>
              <a:xfrm>
                <a:off x="312230" y="2571747"/>
                <a:ext cx="7564390" cy="1573570"/>
                <a:chOff x="312230" y="1034745"/>
                <a:chExt cx="7564390" cy="1994090"/>
              </a:xfrm>
              <a:solidFill>
                <a:schemeClr val="accent4">
                  <a:lumMod val="20000"/>
                  <a:lumOff val="80000"/>
                </a:schemeClr>
              </a:solidFill>
            </p:grpSpPr>
            <p:sp>
              <p:nvSpPr>
                <p:cNvPr id="39" name="Rectangle 37">
                  <a:extLst>
                    <a:ext uri="{FF2B5EF4-FFF2-40B4-BE49-F238E27FC236}">
                      <a16:creationId xmlns:a16="http://schemas.microsoft.com/office/drawing/2014/main" id="{E155505F-2FA3-E458-A59F-70D11671E789}"/>
                    </a:ext>
                  </a:extLst>
                </p:cNvPr>
                <p:cNvSpPr>
                  <a:spLocks noChangeArrowheads="1"/>
                </p:cNvSpPr>
                <p:nvPr/>
              </p:nvSpPr>
              <p:spPr bwMode="auto">
                <a:xfrm rot="10800000">
                  <a:off x="312230" y="1034745"/>
                  <a:ext cx="7564390" cy="1994088"/>
                </a:xfrm>
                <a:prstGeom prst="rect">
                  <a:avLst/>
                </a:prstGeom>
                <a:grpFill/>
                <a:ln w="12700">
                  <a:solidFill>
                    <a:schemeClr val="tx1">
                      <a:lumMod val="75000"/>
                    </a:schemeClr>
                  </a:solidFill>
                </a:ln>
              </p:spPr>
              <p:txBody>
                <a:bodyPr vert="horz" wrap="square" lIns="60008" tIns="30004" rIns="60008" bIns="30004" numCol="1" anchor="t" anchorCtr="0" compatLnSpc="1">
                  <a:prstTxWarp prst="textNoShape">
                    <a:avLst/>
                  </a:prstTxWarp>
                </a:bodyPr>
                <a:lstStyle/>
                <a:p>
                  <a:pPr defTabSz="1200241"/>
                  <a:endParaRPr lang="en-US" sz="2363">
                    <a:solidFill>
                      <a:prstClr val="black"/>
                    </a:solidFill>
                    <a:latin typeface="Lato" panose="020F0502020204030203" pitchFamily="34" charset="0"/>
                  </a:endParaRPr>
                </a:p>
              </p:txBody>
            </p:sp>
            <p:cxnSp>
              <p:nvCxnSpPr>
                <p:cNvPr id="40" name="Straight Connector 39">
                  <a:extLst>
                    <a:ext uri="{FF2B5EF4-FFF2-40B4-BE49-F238E27FC236}">
                      <a16:creationId xmlns:a16="http://schemas.microsoft.com/office/drawing/2014/main" id="{5806C1FE-E4EB-4B81-1E36-698E24AA9A6B}"/>
                    </a:ext>
                  </a:extLst>
                </p:cNvPr>
                <p:cNvCxnSpPr>
                  <a:cxnSpLocks/>
                </p:cNvCxnSpPr>
                <p:nvPr/>
              </p:nvCxnSpPr>
              <p:spPr>
                <a:xfrm>
                  <a:off x="1724722" y="1034750"/>
                  <a:ext cx="7581" cy="1994085"/>
                </a:xfrm>
                <a:prstGeom prst="line">
                  <a:avLst/>
                </a:prstGeom>
                <a:grpFill/>
                <a:ln w="127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439FC097-85EB-CA53-776E-44365FB5FB91}"/>
                  </a:ext>
                </a:extLst>
              </p:cNvPr>
              <p:cNvSpPr txBox="1"/>
              <p:nvPr/>
            </p:nvSpPr>
            <p:spPr>
              <a:xfrm>
                <a:off x="1780004" y="2526754"/>
                <a:ext cx="6084730" cy="13445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100">
                    <a:latin typeface="Montserrat" panose="00000500000000000000" pitchFamily="2" charset="0"/>
                  </a:rPr>
                  <a:t>Large no. of </a:t>
                </a:r>
                <a:r>
                  <a:rPr lang="en-US" sz="1100" b="1">
                    <a:latin typeface="Montserrat" panose="00000500000000000000" pitchFamily="2" charset="0"/>
                  </a:rPr>
                  <a:t>productive hours lost </a:t>
                </a:r>
                <a:r>
                  <a:rPr lang="en-US" sz="1100">
                    <a:latin typeface="Montserrat" panose="00000500000000000000" pitchFamily="2" charset="0"/>
                  </a:rPr>
                  <a:t>due to office </a:t>
                </a:r>
                <a:r>
                  <a:rPr lang="en-US" sz="1100" b="1">
                    <a:latin typeface="Montserrat" panose="00000500000000000000" pitchFamily="2" charset="0"/>
                  </a:rPr>
                  <a:t>layout and collaboration issues</a:t>
                </a:r>
              </a:p>
              <a:p>
                <a:pPr marL="285750" indent="-285750">
                  <a:lnSpc>
                    <a:spcPct val="150000"/>
                  </a:lnSpc>
                  <a:buFont typeface="Arial" panose="020B0604020202020204" pitchFamily="34" charset="0"/>
                  <a:buChar char="•"/>
                </a:pPr>
                <a:r>
                  <a:rPr lang="en-US" sz="1100">
                    <a:latin typeface="Montserrat" panose="00000500000000000000" pitchFamily="2" charset="0"/>
                  </a:rPr>
                  <a:t>Ability to </a:t>
                </a:r>
                <a:r>
                  <a:rPr lang="en-US" sz="1100" b="1">
                    <a:latin typeface="Montserrat" panose="00000500000000000000" pitchFamily="2" charset="0"/>
                  </a:rPr>
                  <a:t>collaborate effectively </a:t>
                </a:r>
                <a:r>
                  <a:rPr lang="en-US" sz="1100">
                    <a:latin typeface="Montserrat" panose="00000500000000000000" pitchFamily="2" charset="0"/>
                  </a:rPr>
                  <a:t>- </a:t>
                </a:r>
                <a:r>
                  <a:rPr lang="en-US" sz="1100" b="1">
                    <a:latin typeface="Montserrat" panose="00000500000000000000" pitchFamily="2" charset="0"/>
                  </a:rPr>
                  <a:t>key factor </a:t>
                </a:r>
                <a:r>
                  <a:rPr lang="en-US" sz="1100">
                    <a:latin typeface="Montserrat" panose="00000500000000000000" pitchFamily="2" charset="0"/>
                  </a:rPr>
                  <a:t>for determining work location</a:t>
                </a:r>
              </a:p>
              <a:p>
                <a:pPr marL="285750" indent="-285750">
                  <a:lnSpc>
                    <a:spcPct val="150000"/>
                  </a:lnSpc>
                  <a:buFont typeface="Arial" panose="020B0604020202020204" pitchFamily="34" charset="0"/>
                  <a:buChar char="•"/>
                </a:pPr>
                <a:r>
                  <a:rPr lang="en-US" sz="1100">
                    <a:latin typeface="Montserrat" panose="00000500000000000000" pitchFamily="2" charset="0"/>
                  </a:rPr>
                  <a:t>WFH Employees tend to be bit </a:t>
                </a:r>
                <a:r>
                  <a:rPr lang="en-US" sz="1100" b="1">
                    <a:latin typeface="Montserrat" panose="00000500000000000000" pitchFamily="2" charset="0"/>
                  </a:rPr>
                  <a:t>averse to cultural engagement </a:t>
                </a:r>
                <a:r>
                  <a:rPr lang="en-US" sz="1100">
                    <a:latin typeface="Montserrat" panose="00000500000000000000" pitchFamily="2" charset="0"/>
                  </a:rPr>
                  <a:t>– need to understand preferences &amp; </a:t>
                </a:r>
                <a:r>
                  <a:rPr lang="en-US" sz="1100" b="1">
                    <a:latin typeface="Montserrat" panose="00000500000000000000" pitchFamily="2" charset="0"/>
                  </a:rPr>
                  <a:t>tailor engagement activities</a:t>
                </a:r>
              </a:p>
            </p:txBody>
          </p:sp>
          <p:sp>
            <p:nvSpPr>
              <p:cNvPr id="38" name="TextBox 37">
                <a:extLst>
                  <a:ext uri="{FF2B5EF4-FFF2-40B4-BE49-F238E27FC236}">
                    <a16:creationId xmlns:a16="http://schemas.microsoft.com/office/drawing/2014/main" id="{D3F139A7-C931-B759-B404-820140C6773D}"/>
                  </a:ext>
                </a:extLst>
              </p:cNvPr>
              <p:cNvSpPr txBox="1"/>
              <p:nvPr/>
            </p:nvSpPr>
            <p:spPr>
              <a:xfrm>
                <a:off x="312230" y="3483954"/>
                <a:ext cx="1452387" cy="261610"/>
              </a:xfrm>
              <a:prstGeom prst="rect">
                <a:avLst/>
              </a:prstGeom>
              <a:noFill/>
            </p:spPr>
            <p:txBody>
              <a:bodyPr wrap="square" rtlCol="0">
                <a:spAutoFit/>
              </a:bodyPr>
              <a:lstStyle/>
              <a:p>
                <a:r>
                  <a:rPr lang="en-US" sz="1100">
                    <a:latin typeface="Montserrat" panose="00000500000000000000" pitchFamily="2" charset="0"/>
                  </a:rPr>
                  <a:t>Varying Problems</a:t>
                </a:r>
              </a:p>
            </p:txBody>
          </p:sp>
        </p:grpSp>
        <p:pic>
          <p:nvPicPr>
            <p:cNvPr id="58" name="Graphic 57" descr="Customer review outline">
              <a:extLst>
                <a:ext uri="{FF2B5EF4-FFF2-40B4-BE49-F238E27FC236}">
                  <a16:creationId xmlns:a16="http://schemas.microsoft.com/office/drawing/2014/main" id="{F0B00FCC-DF0E-61A6-8C36-1D7239AABA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084" y="2939361"/>
              <a:ext cx="500067" cy="500071"/>
            </a:xfrm>
            <a:prstGeom prst="rect">
              <a:avLst/>
            </a:prstGeom>
            <a:effectLst>
              <a:outerShdw blurRad="50800" dist="38100" dir="8100000" algn="tr" rotWithShape="0">
                <a:prstClr val="black">
                  <a:alpha val="40000"/>
                </a:prstClr>
              </a:outerShdw>
            </a:effectLst>
          </p:spPr>
        </p:pic>
      </p:grpSp>
      <p:pic>
        <p:nvPicPr>
          <p:cNvPr id="60" name="Graphic 59" descr="Good Idea outline">
            <a:extLst>
              <a:ext uri="{FF2B5EF4-FFF2-40B4-BE49-F238E27FC236}">
                <a16:creationId xmlns:a16="http://schemas.microsoft.com/office/drawing/2014/main" id="{4566E9E7-D007-29EC-AA8B-798CF2520E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34250" y="3780104"/>
            <a:ext cx="469511" cy="46951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130399512"/>
      </p:ext>
    </p:extLst>
  </p:cSld>
  <p:clrMapOvr>
    <a:masterClrMapping/>
  </p:clrMapOvr>
  <p:extLst>
    <p:ext uri="{6950BFC3-D8DA-4A85-94F7-54DA5524770B}">
      <p188:commentRel xmlns:p188="http://schemas.microsoft.com/office/powerpoint/2018/8/main" r:id="rId4"/>
    </p:ext>
  </p:extLs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336427-EF96-6894-85AA-C21788BAE335}"/>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520AAE8C-5BA7-FDA4-1F93-3BEC2A103C9A}"/>
              </a:ext>
            </a:extLst>
          </p:cNvPr>
          <p:cNvGraphicFramePr>
            <a:graphicFrameLocks noChangeAspect="1"/>
          </p:cNvGraphicFramePr>
          <p:nvPr>
            <p:custDataLst>
              <p:tags r:id="rId1"/>
            </p:custDataLst>
            <p:extLst>
              <p:ext uri="{D42A27DB-BD31-4B8C-83A1-F6EECF244321}">
                <p14:modId xmlns:p14="http://schemas.microsoft.com/office/powerpoint/2010/main" val="36156520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520AAE8C-5BA7-FDA4-1F93-3BEC2A103C9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356CC126-479E-C708-D057-4253E9EC09F0}"/>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Ability to Collaborate Effectively is a key factor in determining Perceived Productivity</a:t>
            </a:r>
          </a:p>
        </p:txBody>
      </p:sp>
      <p:sp>
        <p:nvSpPr>
          <p:cNvPr id="7" name="Slide Number Placeholder 6">
            <a:extLst>
              <a:ext uri="{FF2B5EF4-FFF2-40B4-BE49-F238E27FC236}">
                <a16:creationId xmlns:a16="http://schemas.microsoft.com/office/drawing/2014/main" id="{0CA91249-77FC-B45E-EE7F-0AB007B6E037}"/>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45</a:t>
            </a:fld>
            <a:endParaRPr lang="en"/>
          </a:p>
        </p:txBody>
      </p:sp>
      <p:grpSp>
        <p:nvGrpSpPr>
          <p:cNvPr id="10" name="Group 9">
            <a:extLst>
              <a:ext uri="{FF2B5EF4-FFF2-40B4-BE49-F238E27FC236}">
                <a16:creationId xmlns:a16="http://schemas.microsoft.com/office/drawing/2014/main" id="{A997E0CC-EFCC-08E2-ED3E-3CB57F8397EE}"/>
              </a:ext>
            </a:extLst>
          </p:cNvPr>
          <p:cNvGrpSpPr/>
          <p:nvPr/>
        </p:nvGrpSpPr>
        <p:grpSpPr>
          <a:xfrm>
            <a:off x="5620218" y="1810426"/>
            <a:ext cx="3055427" cy="2081556"/>
            <a:chOff x="5880409" y="1605776"/>
            <a:chExt cx="2795231" cy="1723788"/>
          </a:xfrm>
        </p:grpSpPr>
        <p:sp>
          <p:nvSpPr>
            <p:cNvPr id="6" name="Rectangle: Top Corners Rounded 5">
              <a:extLst>
                <a:ext uri="{FF2B5EF4-FFF2-40B4-BE49-F238E27FC236}">
                  <a16:creationId xmlns:a16="http://schemas.microsoft.com/office/drawing/2014/main" id="{5BAEB41F-0990-5C88-1B5D-FCA254F30C25}"/>
                </a:ext>
              </a:extLst>
            </p:cNvPr>
            <p:cNvSpPr/>
            <p:nvPr/>
          </p:nvSpPr>
          <p:spPr>
            <a:xfrm flipH="1">
              <a:off x="6587724" y="1605776"/>
              <a:ext cx="1397619" cy="861896"/>
            </a:xfrm>
            <a:prstGeom prst="round2SameRect">
              <a:avLst/>
            </a:prstGeom>
            <a:ln>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Top Corners Rounded 7">
              <a:extLst>
                <a:ext uri="{FF2B5EF4-FFF2-40B4-BE49-F238E27FC236}">
                  <a16:creationId xmlns:a16="http://schemas.microsoft.com/office/drawing/2014/main" id="{6D3FD13D-831B-A34A-0443-3B274D269769}"/>
                </a:ext>
              </a:extLst>
            </p:cNvPr>
            <p:cNvSpPr/>
            <p:nvPr/>
          </p:nvSpPr>
          <p:spPr>
            <a:xfrm rot="5400000" flipH="1">
              <a:off x="7545884" y="2199809"/>
              <a:ext cx="861895" cy="1397616"/>
            </a:xfrm>
            <a:prstGeom prst="round2SameRect">
              <a:avLst/>
            </a:prstGeom>
            <a:ln>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Top Corners Rounded 8">
              <a:extLst>
                <a:ext uri="{FF2B5EF4-FFF2-40B4-BE49-F238E27FC236}">
                  <a16:creationId xmlns:a16="http://schemas.microsoft.com/office/drawing/2014/main" id="{1D3EBAD0-5BD9-B972-99B8-D985C0821E2F}"/>
                </a:ext>
              </a:extLst>
            </p:cNvPr>
            <p:cNvSpPr/>
            <p:nvPr/>
          </p:nvSpPr>
          <p:spPr>
            <a:xfrm rot="16200000">
              <a:off x="6148270" y="2199808"/>
              <a:ext cx="861895" cy="1397617"/>
            </a:xfrm>
            <a:prstGeom prst="round2SameRect">
              <a:avLst/>
            </a:prstGeom>
            <a:ln>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 name="TextBox 14">
            <a:extLst>
              <a:ext uri="{FF2B5EF4-FFF2-40B4-BE49-F238E27FC236}">
                <a16:creationId xmlns:a16="http://schemas.microsoft.com/office/drawing/2014/main" id="{299EA8FF-CF0D-85C3-3C76-B44C0167814F}"/>
              </a:ext>
            </a:extLst>
          </p:cNvPr>
          <p:cNvSpPr txBox="1"/>
          <p:nvPr/>
        </p:nvSpPr>
        <p:spPr>
          <a:xfrm>
            <a:off x="202115" y="4536259"/>
            <a:ext cx="5418100" cy="253916"/>
          </a:xfrm>
          <a:prstGeom prst="rect">
            <a:avLst/>
          </a:prstGeom>
          <a:noFill/>
        </p:spPr>
        <p:txBody>
          <a:bodyPr wrap="square" rtlCol="0">
            <a:spAutoFit/>
          </a:bodyPr>
          <a:lstStyle/>
          <a:p>
            <a:pPr algn="ctr"/>
            <a:r>
              <a:rPr lang="en-US" sz="1050">
                <a:latin typeface="Montserrat" panose="00000500000000000000" pitchFamily="2" charset="0"/>
              </a:rPr>
              <a:t>High correlation between Perceived Productivity and Collaborative Quotients</a:t>
            </a:r>
          </a:p>
        </p:txBody>
      </p:sp>
      <p:sp>
        <p:nvSpPr>
          <p:cNvPr id="21" name="TextBox 20">
            <a:extLst>
              <a:ext uri="{FF2B5EF4-FFF2-40B4-BE49-F238E27FC236}">
                <a16:creationId xmlns:a16="http://schemas.microsoft.com/office/drawing/2014/main" id="{3450739B-F427-7D97-37F3-8B1C721B236D}"/>
              </a:ext>
            </a:extLst>
          </p:cNvPr>
          <p:cNvSpPr txBox="1"/>
          <p:nvPr/>
        </p:nvSpPr>
        <p:spPr>
          <a:xfrm>
            <a:off x="4988158" y="1242144"/>
            <a:ext cx="4319548" cy="523220"/>
          </a:xfrm>
          <a:prstGeom prst="rect">
            <a:avLst/>
          </a:prstGeom>
          <a:noFill/>
        </p:spPr>
        <p:txBody>
          <a:bodyPr wrap="square" rtlCol="0">
            <a:spAutoFit/>
          </a:bodyPr>
          <a:lstStyle/>
          <a:p>
            <a:pPr algn="ctr"/>
            <a:r>
              <a:rPr lang="en-US">
                <a:latin typeface="Montserrat" panose="00000500000000000000" pitchFamily="2" charset="0"/>
              </a:rPr>
              <a:t>Perceived Collaborative Quotient</a:t>
            </a:r>
          </a:p>
          <a:p>
            <a:pPr algn="ctr"/>
            <a:r>
              <a:rPr lang="en-US">
                <a:latin typeface="Montserrat" panose="00000500000000000000" pitchFamily="2" charset="0"/>
              </a:rPr>
              <a:t>comprises abilities for: </a:t>
            </a:r>
          </a:p>
        </p:txBody>
      </p:sp>
      <p:sp>
        <p:nvSpPr>
          <p:cNvPr id="22" name="TextBox 21">
            <a:extLst>
              <a:ext uri="{FF2B5EF4-FFF2-40B4-BE49-F238E27FC236}">
                <a16:creationId xmlns:a16="http://schemas.microsoft.com/office/drawing/2014/main" id="{20E272AF-B0D9-CC14-1A13-01D442AFC475}"/>
              </a:ext>
            </a:extLst>
          </p:cNvPr>
          <p:cNvSpPr txBox="1"/>
          <p:nvPr/>
        </p:nvSpPr>
        <p:spPr>
          <a:xfrm>
            <a:off x="6384069" y="2004883"/>
            <a:ext cx="1527715" cy="523220"/>
          </a:xfrm>
          <a:prstGeom prst="rect">
            <a:avLst/>
          </a:prstGeom>
          <a:noFill/>
        </p:spPr>
        <p:txBody>
          <a:bodyPr wrap="square" rtlCol="0">
            <a:spAutoFit/>
          </a:bodyPr>
          <a:lstStyle/>
          <a:p>
            <a:pPr algn="ctr"/>
            <a:r>
              <a:rPr lang="en-US">
                <a:latin typeface="Montserrat" panose="00000500000000000000" pitchFamily="2" charset="0"/>
              </a:rPr>
              <a:t>Colleague Access</a:t>
            </a:r>
          </a:p>
        </p:txBody>
      </p:sp>
      <p:sp>
        <p:nvSpPr>
          <p:cNvPr id="24" name="TextBox 23">
            <a:extLst>
              <a:ext uri="{FF2B5EF4-FFF2-40B4-BE49-F238E27FC236}">
                <a16:creationId xmlns:a16="http://schemas.microsoft.com/office/drawing/2014/main" id="{3CF727EE-AE7D-642F-76BF-BC81061F7401}"/>
              </a:ext>
            </a:extLst>
          </p:cNvPr>
          <p:cNvSpPr txBox="1"/>
          <p:nvPr/>
        </p:nvSpPr>
        <p:spPr>
          <a:xfrm>
            <a:off x="5620215" y="3101970"/>
            <a:ext cx="1527715" cy="523220"/>
          </a:xfrm>
          <a:prstGeom prst="rect">
            <a:avLst/>
          </a:prstGeom>
          <a:noFill/>
        </p:spPr>
        <p:txBody>
          <a:bodyPr wrap="square" rtlCol="0">
            <a:spAutoFit/>
          </a:bodyPr>
          <a:lstStyle/>
          <a:p>
            <a:pPr algn="ctr"/>
            <a:r>
              <a:rPr lang="en-US">
                <a:latin typeface="Montserrat" panose="00000500000000000000" pitchFamily="2" charset="0"/>
              </a:rPr>
              <a:t>Manager Interaction</a:t>
            </a:r>
          </a:p>
        </p:txBody>
      </p:sp>
      <p:sp>
        <p:nvSpPr>
          <p:cNvPr id="25" name="TextBox 24">
            <a:extLst>
              <a:ext uri="{FF2B5EF4-FFF2-40B4-BE49-F238E27FC236}">
                <a16:creationId xmlns:a16="http://schemas.microsoft.com/office/drawing/2014/main" id="{564DA324-2031-E6A4-BCB3-5A092DC6D803}"/>
              </a:ext>
            </a:extLst>
          </p:cNvPr>
          <p:cNvSpPr txBox="1"/>
          <p:nvPr/>
        </p:nvSpPr>
        <p:spPr>
          <a:xfrm>
            <a:off x="7147930" y="3103059"/>
            <a:ext cx="1527715" cy="523220"/>
          </a:xfrm>
          <a:prstGeom prst="rect">
            <a:avLst/>
          </a:prstGeom>
          <a:noFill/>
        </p:spPr>
        <p:txBody>
          <a:bodyPr wrap="square" rtlCol="0">
            <a:spAutoFit/>
          </a:bodyPr>
          <a:lstStyle/>
          <a:p>
            <a:pPr algn="ctr"/>
            <a:r>
              <a:rPr lang="en-US">
                <a:latin typeface="Montserrat" panose="00000500000000000000" pitchFamily="2" charset="0"/>
              </a:rPr>
              <a:t>Client Engagement</a:t>
            </a:r>
          </a:p>
        </p:txBody>
      </p:sp>
      <p:graphicFrame>
        <p:nvGraphicFramePr>
          <p:cNvPr id="26" name="Chart 25">
            <a:extLst>
              <a:ext uri="{FF2B5EF4-FFF2-40B4-BE49-F238E27FC236}">
                <a16:creationId xmlns:a16="http://schemas.microsoft.com/office/drawing/2014/main" id="{E71DF7CE-82F0-E8DC-4D11-F5127EADC4AB}"/>
              </a:ext>
            </a:extLst>
          </p:cNvPr>
          <p:cNvGraphicFramePr/>
          <p:nvPr>
            <p:extLst>
              <p:ext uri="{D42A27DB-BD31-4B8C-83A1-F6EECF244321}">
                <p14:modId xmlns:p14="http://schemas.microsoft.com/office/powerpoint/2010/main" val="2601774330"/>
              </p:ext>
            </p:extLst>
          </p:nvPr>
        </p:nvGraphicFramePr>
        <p:xfrm>
          <a:off x="820587" y="1054189"/>
          <a:ext cx="3851607" cy="3493650"/>
        </p:xfrm>
        <a:graphic>
          <a:graphicData uri="http://schemas.openxmlformats.org/drawingml/2006/chart">
            <c:chart xmlns:c="http://schemas.openxmlformats.org/drawingml/2006/chart" xmlns:r="http://schemas.openxmlformats.org/officeDocument/2006/relationships" r:id="rId6"/>
          </a:graphicData>
        </a:graphic>
      </p:graphicFrame>
      <p:sp>
        <p:nvSpPr>
          <p:cNvPr id="30" name="Rectangle 29">
            <a:extLst>
              <a:ext uri="{FF2B5EF4-FFF2-40B4-BE49-F238E27FC236}">
                <a16:creationId xmlns:a16="http://schemas.microsoft.com/office/drawing/2014/main" id="{D525E71C-57B2-6CE7-95B7-1E55DCA8A5D1}"/>
              </a:ext>
            </a:extLst>
          </p:cNvPr>
          <p:cNvSpPr/>
          <p:nvPr/>
        </p:nvSpPr>
        <p:spPr>
          <a:xfrm>
            <a:off x="6698534" y="2556634"/>
            <a:ext cx="898791" cy="589146"/>
          </a:xfrm>
          <a:prstGeom prst="rect">
            <a:avLst/>
          </a:prstGeom>
          <a:solidFill>
            <a:schemeClr val="accent4"/>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Handshake with solid fill">
            <a:extLst>
              <a:ext uri="{FF2B5EF4-FFF2-40B4-BE49-F238E27FC236}">
                <a16:creationId xmlns:a16="http://schemas.microsoft.com/office/drawing/2014/main" id="{1900F4D1-45E4-D92D-A4C3-A65F66AC16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90727" y="2390709"/>
            <a:ext cx="914400" cy="914400"/>
          </a:xfrm>
          <a:prstGeom prst="rect">
            <a:avLst/>
          </a:prstGeom>
        </p:spPr>
      </p:pic>
      <p:cxnSp>
        <p:nvCxnSpPr>
          <p:cNvPr id="3" name="Straight Arrow Connector 2">
            <a:extLst>
              <a:ext uri="{FF2B5EF4-FFF2-40B4-BE49-F238E27FC236}">
                <a16:creationId xmlns:a16="http://schemas.microsoft.com/office/drawing/2014/main" id="{6D939429-973E-EACB-27DA-B137A548FF3C}"/>
              </a:ext>
            </a:extLst>
          </p:cNvPr>
          <p:cNvCxnSpPr>
            <a:cxnSpLocks/>
          </p:cNvCxnSpPr>
          <p:nvPr/>
        </p:nvCxnSpPr>
        <p:spPr>
          <a:xfrm>
            <a:off x="1286650" y="4268372"/>
            <a:ext cx="3249029" cy="0"/>
          </a:xfrm>
          <a:prstGeom prst="straightConnector1">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Graphic 4" descr="Work from home house with solid fill">
            <a:extLst>
              <a:ext uri="{FF2B5EF4-FFF2-40B4-BE49-F238E27FC236}">
                <a16:creationId xmlns:a16="http://schemas.microsoft.com/office/drawing/2014/main" id="{588B484C-7DF5-92D2-4B8A-B098A82330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2008" y="4092380"/>
            <a:ext cx="344906" cy="344906"/>
          </a:xfrm>
          <a:prstGeom prst="rect">
            <a:avLst/>
          </a:prstGeom>
        </p:spPr>
      </p:pic>
      <p:cxnSp>
        <p:nvCxnSpPr>
          <p:cNvPr id="11" name="Straight Arrow Connector 10">
            <a:extLst>
              <a:ext uri="{FF2B5EF4-FFF2-40B4-BE49-F238E27FC236}">
                <a16:creationId xmlns:a16="http://schemas.microsoft.com/office/drawing/2014/main" id="{393A331D-542A-BF60-B476-B1893D5182D0}"/>
              </a:ext>
            </a:extLst>
          </p:cNvPr>
          <p:cNvCxnSpPr>
            <a:cxnSpLocks/>
          </p:cNvCxnSpPr>
          <p:nvPr/>
        </p:nvCxnSpPr>
        <p:spPr>
          <a:xfrm flipV="1">
            <a:off x="1084461" y="1113305"/>
            <a:ext cx="0" cy="2927358"/>
          </a:xfrm>
          <a:prstGeom prst="straightConnector1">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Building with solid fill">
            <a:extLst>
              <a:ext uri="{FF2B5EF4-FFF2-40B4-BE49-F238E27FC236}">
                <a16:creationId xmlns:a16="http://schemas.microsoft.com/office/drawing/2014/main" id="{D669AFFC-17BB-8205-AF0D-17152192AA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65415" y="4092380"/>
            <a:ext cx="344906" cy="344906"/>
          </a:xfrm>
          <a:prstGeom prst="rect">
            <a:avLst/>
          </a:prstGeom>
        </p:spPr>
      </p:pic>
      <p:pic>
        <p:nvPicPr>
          <p:cNvPr id="17" name="Graphic 16" descr="Building with solid fill">
            <a:extLst>
              <a:ext uri="{FF2B5EF4-FFF2-40B4-BE49-F238E27FC236}">
                <a16:creationId xmlns:a16="http://schemas.microsoft.com/office/drawing/2014/main" id="{6BA97310-AADD-453D-C325-B53F0797931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2008" y="768399"/>
            <a:ext cx="344906" cy="344906"/>
          </a:xfrm>
          <a:prstGeom prst="rect">
            <a:avLst/>
          </a:prstGeom>
        </p:spPr>
      </p:pic>
      <p:sp>
        <p:nvSpPr>
          <p:cNvPr id="12" name="TextBox 11">
            <a:extLst>
              <a:ext uri="{FF2B5EF4-FFF2-40B4-BE49-F238E27FC236}">
                <a16:creationId xmlns:a16="http://schemas.microsoft.com/office/drawing/2014/main" id="{F51A2216-D1F8-114D-FD2E-F9FC9A512012}"/>
              </a:ext>
            </a:extLst>
          </p:cNvPr>
          <p:cNvSpPr txBox="1"/>
          <p:nvPr/>
        </p:nvSpPr>
        <p:spPr>
          <a:xfrm>
            <a:off x="0" y="4881890"/>
            <a:ext cx="7419278" cy="276999"/>
          </a:xfrm>
          <a:prstGeom prst="rect">
            <a:avLst/>
          </a:prstGeom>
          <a:noFill/>
        </p:spPr>
        <p:txBody>
          <a:bodyPr wrap="square" rtlCol="0">
            <a:spAutoFit/>
          </a:bodyPr>
          <a:lstStyle/>
          <a:p>
            <a:r>
              <a:rPr lang="en-US" sz="600">
                <a:latin typeface="Montserrat" panose="00000500000000000000" pitchFamily="2" charset="0"/>
              </a:rPr>
              <a:t>[1] Average of Perceived Ability to Focus, Create, and Innovate; 0 = Home Preferred, 5 = Office Preferred</a:t>
            </a:r>
          </a:p>
          <a:p>
            <a:r>
              <a:rPr lang="en-US" sz="600">
                <a:latin typeface="Montserrat" panose="00000500000000000000" pitchFamily="2" charset="0"/>
              </a:rPr>
              <a:t>[2] Average of Perceived Ability for Colleague Access, Team Meetings Participation, Client Engagement, Social Events, and Manager Interaction; 0 = Home Preferred, 5 = Office Preferred</a:t>
            </a:r>
          </a:p>
        </p:txBody>
      </p:sp>
    </p:spTree>
    <p:extLst>
      <p:ext uri="{BB962C8B-B14F-4D97-AF65-F5344CB8AC3E}">
        <p14:creationId xmlns:p14="http://schemas.microsoft.com/office/powerpoint/2010/main" val="5097689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DB95A9-DE67-7394-2C28-5E81B52575AD}"/>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B5309E98-936B-31FD-B4DC-C78C4051E613}"/>
              </a:ext>
            </a:extLst>
          </p:cNvPr>
          <p:cNvGraphicFramePr>
            <a:graphicFrameLocks noChangeAspect="1"/>
          </p:cNvGraphicFramePr>
          <p:nvPr>
            <p:custDataLst>
              <p:tags r:id="rId1"/>
            </p:custDataLst>
            <p:extLst>
              <p:ext uri="{D42A27DB-BD31-4B8C-83A1-F6EECF244321}">
                <p14:modId xmlns:p14="http://schemas.microsoft.com/office/powerpoint/2010/main" val="17716999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532" imgH="530" progId="TCLayout.ActiveDocument.1">
                  <p:embed/>
                </p:oleObj>
              </mc:Choice>
              <mc:Fallback>
                <p:oleObj name="think-cell Slide" r:id="rId11" imgW="532" imgH="530" progId="TCLayout.ActiveDocument.1">
                  <p:embed/>
                  <p:pic>
                    <p:nvPicPr>
                      <p:cNvPr id="19" name="think-cell data - do not delete" hidden="1">
                        <a:extLst>
                          <a:ext uri="{FF2B5EF4-FFF2-40B4-BE49-F238E27FC236}">
                            <a16:creationId xmlns:a16="http://schemas.microsoft.com/office/drawing/2014/main" id="{B5309E98-936B-31FD-B4DC-C78C4051E61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cxnSp>
        <p:nvCxnSpPr>
          <p:cNvPr id="207" name="Straight Arrow Connector 206">
            <a:extLst>
              <a:ext uri="{FF2B5EF4-FFF2-40B4-BE49-F238E27FC236}">
                <a16:creationId xmlns:a16="http://schemas.microsoft.com/office/drawing/2014/main" id="{9EEA8DBA-8B14-863B-4CD3-0608CE422F10}"/>
              </a:ext>
            </a:extLst>
          </p:cNvPr>
          <p:cNvCxnSpPr>
            <a:cxnSpLocks/>
            <a:stCxn id="202" idx="2"/>
            <a:endCxn id="11" idx="0"/>
          </p:cNvCxnSpPr>
          <p:nvPr/>
        </p:nvCxnSpPr>
        <p:spPr>
          <a:xfrm flipH="1">
            <a:off x="7547338" y="1923981"/>
            <a:ext cx="1" cy="522121"/>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1F6E8E93-0E16-5425-5C1C-164448DD6E2A}"/>
              </a:ext>
            </a:extLst>
          </p:cNvPr>
          <p:cNvSpPr/>
          <p:nvPr/>
        </p:nvSpPr>
        <p:spPr>
          <a:xfrm>
            <a:off x="3864351" y="2378542"/>
            <a:ext cx="2008625" cy="2096811"/>
          </a:xfrm>
          <a:prstGeom prst="rect">
            <a:avLst/>
          </a:prstGeom>
          <a:solidFill>
            <a:schemeClr val="accent4">
              <a:lumMod val="20000"/>
              <a:lumOff val="80000"/>
            </a:schemeClr>
          </a:solidFill>
          <a:ln w="12700">
            <a:solidFill>
              <a:schemeClr val="tx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92A8E15-938F-2F8C-9095-4D0709F98C4C}"/>
              </a:ext>
            </a:extLst>
          </p:cNvPr>
          <p:cNvSpPr>
            <a:spLocks noGrp="1"/>
          </p:cNvSpPr>
          <p:nvPr>
            <p:ph type="sldNum" idx="10"/>
          </p:nvPr>
        </p:nvSpPr>
        <p:spPr/>
        <p:txBody>
          <a:bodyPr/>
          <a:lstStyle/>
          <a:p>
            <a:pPr algn="r"/>
            <a:fld id="{00000000-1234-1234-1234-123412341234}" type="slidenum">
              <a:rPr lang="en" smtClean="0"/>
              <a:pPr algn="r"/>
              <a:t>46</a:t>
            </a:fld>
            <a:endParaRPr lang="en"/>
          </a:p>
        </p:txBody>
      </p:sp>
      <p:graphicFrame>
        <p:nvGraphicFramePr>
          <p:cNvPr id="7" name="Chart 6">
            <a:extLst>
              <a:ext uri="{FF2B5EF4-FFF2-40B4-BE49-F238E27FC236}">
                <a16:creationId xmlns:a16="http://schemas.microsoft.com/office/drawing/2014/main" id="{69687F36-AFC1-E400-69CD-B5AE5B1DA461}"/>
              </a:ext>
            </a:extLst>
          </p:cNvPr>
          <p:cNvGraphicFramePr/>
          <p:nvPr>
            <p:custDataLst>
              <p:tags r:id="rId2"/>
            </p:custDataLst>
          </p:nvPr>
        </p:nvGraphicFramePr>
        <p:xfrm>
          <a:off x="322263" y="958850"/>
          <a:ext cx="5626100" cy="3502025"/>
        </p:xfrm>
        <a:graphic>
          <a:graphicData uri="http://schemas.openxmlformats.org/drawingml/2006/chart">
            <c:chart xmlns:c="http://schemas.openxmlformats.org/drawingml/2006/chart" xmlns:r="http://schemas.openxmlformats.org/officeDocument/2006/relationships" r:id="rId13"/>
          </a:graphicData>
        </a:graphic>
      </p:graphicFrame>
      <p:sp>
        <p:nvSpPr>
          <p:cNvPr id="78" name="Google Shape;7;p1">
            <a:extLst>
              <a:ext uri="{FF2B5EF4-FFF2-40B4-BE49-F238E27FC236}">
                <a16:creationId xmlns:a16="http://schemas.microsoft.com/office/drawing/2014/main" id="{7FD0FE61-7C2F-59B3-9911-A278EF77954B}"/>
              </a:ext>
            </a:extLst>
          </p:cNvPr>
          <p:cNvSpPr txBox="1">
            <a:spLocks noGrp="1"/>
          </p:cNvSpPr>
          <p:nvPr>
            <p:custDataLst>
              <p:tags r:id="rId3"/>
            </p:custDataLst>
          </p:nvPr>
        </p:nvSpPr>
        <p:spPr bwMode="auto">
          <a:xfrm>
            <a:off x="2579689" y="4530725"/>
            <a:ext cx="1527175"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sz="1100">
                <a:solidFill>
                  <a:schemeClr val="accent3">
                    <a:lumMod val="50000"/>
                  </a:schemeClr>
                </a:solidFill>
                <a:latin typeface="Montserrat" panose="00000500000000000000" pitchFamily="2" charset="0"/>
                <a:sym typeface="Montserrat" panose="00000500000000000000" pitchFamily="2" charset="0"/>
              </a:rPr>
              <a:t>WFH Preference Rate</a:t>
            </a:r>
          </a:p>
        </p:txBody>
      </p:sp>
      <p:sp>
        <p:nvSpPr>
          <p:cNvPr id="75" name="Google Shape;7;p1">
            <a:extLst>
              <a:ext uri="{FF2B5EF4-FFF2-40B4-BE49-F238E27FC236}">
                <a16:creationId xmlns:a16="http://schemas.microsoft.com/office/drawing/2014/main" id="{FE7508F1-D9EB-A6B1-5E9B-E763808535D4}"/>
              </a:ext>
            </a:extLst>
          </p:cNvPr>
          <p:cNvSpPr txBox="1">
            <a:spLocks noGrp="1"/>
          </p:cNvSpPr>
          <p:nvPr>
            <p:custDataLst>
              <p:tags r:id="rId4"/>
            </p:custDataLst>
          </p:nvPr>
        </p:nvSpPr>
        <p:spPr bwMode="auto">
          <a:xfrm>
            <a:off x="146050" y="1827213"/>
            <a:ext cx="168275" cy="18780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sz="1100" kern="1200">
                <a:solidFill>
                  <a:schemeClr val="accent3">
                    <a:lumMod val="50000"/>
                  </a:schemeClr>
                </a:solidFill>
                <a:effectLst/>
                <a:latin typeface="Montserrat" panose="00000500000000000000" pitchFamily="2" charset="0"/>
                <a:ea typeface="+mn-ea"/>
                <a:cs typeface="+mn-cs"/>
                <a:sym typeface="Montserrat" panose="00000500000000000000" pitchFamily="2" charset="0"/>
              </a:rPr>
              <a:t>Office Collab Satisfaction </a:t>
            </a:r>
            <a:r>
              <a:rPr lang="en-US" altLang="en-US" sz="1100" kern="1200" baseline="30000">
                <a:solidFill>
                  <a:schemeClr val="accent3">
                    <a:lumMod val="50000"/>
                  </a:schemeClr>
                </a:solidFill>
                <a:effectLst/>
                <a:latin typeface="Montserrat" panose="00000500000000000000" pitchFamily="2" charset="0"/>
                <a:ea typeface="+mn-ea"/>
                <a:cs typeface="+mn-cs"/>
                <a:sym typeface="Montserrat" panose="00000500000000000000" pitchFamily="2" charset="0"/>
              </a:rPr>
              <a:t>[1]</a:t>
            </a:r>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3" name="Google Shape;7;p1">
            <a:extLst>
              <a:ext uri="{FF2B5EF4-FFF2-40B4-BE49-F238E27FC236}">
                <a16:creationId xmlns:a16="http://schemas.microsoft.com/office/drawing/2014/main" id="{59F676EA-68DB-4298-21B1-195EB6EBB035}"/>
              </a:ext>
            </a:extLst>
          </p:cNvPr>
          <p:cNvSpPr txBox="1">
            <a:spLocks noGrp="1"/>
          </p:cNvSpPr>
          <p:nvPr>
            <p:custDataLst>
              <p:tags r:id="rId5"/>
            </p:custDataLst>
          </p:nvPr>
        </p:nvSpPr>
        <p:spPr bwMode="auto">
          <a:xfrm>
            <a:off x="1103313" y="4240213"/>
            <a:ext cx="44608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E4675798-CCEF-41D9-BA0E-88EFE3C057ED}" type="datetime'''0''-''''''''''''2''''''''''''''''''''''''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0-20%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17" name="Google Shape;7;p1">
            <a:extLst>
              <a:ext uri="{FF2B5EF4-FFF2-40B4-BE49-F238E27FC236}">
                <a16:creationId xmlns:a16="http://schemas.microsoft.com/office/drawing/2014/main" id="{90644D54-6A44-645B-864B-BEE130839700}"/>
              </a:ext>
            </a:extLst>
          </p:cNvPr>
          <p:cNvSpPr txBox="1">
            <a:spLocks noGrp="1"/>
          </p:cNvSpPr>
          <p:nvPr>
            <p:custDataLst>
              <p:tags r:id="rId6"/>
            </p:custDataLst>
          </p:nvPr>
        </p:nvSpPr>
        <p:spPr bwMode="auto">
          <a:xfrm>
            <a:off x="2066925" y="4240213"/>
            <a:ext cx="538163"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F0BEF6B6-1EB5-4A7F-B53A-1E904A49A66A}" type="datetime'''''2''''''0-''''''''''''''4''''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20-40%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1" name="Google Shape;7;p1">
            <a:extLst>
              <a:ext uri="{FF2B5EF4-FFF2-40B4-BE49-F238E27FC236}">
                <a16:creationId xmlns:a16="http://schemas.microsoft.com/office/drawing/2014/main" id="{A2FBD912-36C2-BA7C-6A86-64B2F7ECB622}"/>
              </a:ext>
            </a:extLst>
          </p:cNvPr>
          <p:cNvSpPr txBox="1">
            <a:spLocks noGrp="1"/>
          </p:cNvSpPr>
          <p:nvPr>
            <p:custDataLst>
              <p:tags r:id="rId7"/>
            </p:custDataLst>
          </p:nvPr>
        </p:nvSpPr>
        <p:spPr bwMode="auto">
          <a:xfrm>
            <a:off x="3071813" y="4240213"/>
            <a:ext cx="544513"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8B87FE6B-E122-426E-A96B-F60D18630C01}" type="datetime'''''''4''''''0''''''''''-''6''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40-60%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4" name="Google Shape;7;p1">
            <a:extLst>
              <a:ext uri="{FF2B5EF4-FFF2-40B4-BE49-F238E27FC236}">
                <a16:creationId xmlns:a16="http://schemas.microsoft.com/office/drawing/2014/main" id="{99602100-1E59-43AC-584A-EED381E59DB6}"/>
              </a:ext>
            </a:extLst>
          </p:cNvPr>
          <p:cNvSpPr txBox="1">
            <a:spLocks noGrp="1"/>
          </p:cNvSpPr>
          <p:nvPr>
            <p:custDataLst>
              <p:tags r:id="rId8"/>
            </p:custDataLst>
          </p:nvPr>
        </p:nvSpPr>
        <p:spPr bwMode="auto">
          <a:xfrm>
            <a:off x="4083050" y="4240213"/>
            <a:ext cx="54133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4AA03AE7-7FDD-44CE-B27B-7599D7E66DE3}" type="datetime'''''6''''0''''''''''-''''8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60-80%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7" name="Google Shape;7;p1">
            <a:extLst>
              <a:ext uri="{FF2B5EF4-FFF2-40B4-BE49-F238E27FC236}">
                <a16:creationId xmlns:a16="http://schemas.microsoft.com/office/drawing/2014/main" id="{78E50D54-435D-64B2-EAA8-734FAF694D99}"/>
              </a:ext>
            </a:extLst>
          </p:cNvPr>
          <p:cNvSpPr txBox="1">
            <a:spLocks noGrp="1"/>
          </p:cNvSpPr>
          <p:nvPr>
            <p:custDataLst>
              <p:tags r:id="rId9"/>
            </p:custDataLst>
          </p:nvPr>
        </p:nvSpPr>
        <p:spPr bwMode="auto">
          <a:xfrm>
            <a:off x="5062538" y="4240213"/>
            <a:ext cx="598488"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B3FACD1-9DCC-4C73-8C06-45125BF08C7E}" type="datetime'80''''''''''''''''''''-''''''10''''''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80-100%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188" name="TextBox 187">
            <a:extLst>
              <a:ext uri="{FF2B5EF4-FFF2-40B4-BE49-F238E27FC236}">
                <a16:creationId xmlns:a16="http://schemas.microsoft.com/office/drawing/2014/main" id="{67E400C4-39BF-60F6-1553-46ADBCC225D9}"/>
              </a:ext>
            </a:extLst>
          </p:cNvPr>
          <p:cNvSpPr txBox="1"/>
          <p:nvPr/>
        </p:nvSpPr>
        <p:spPr>
          <a:xfrm>
            <a:off x="0" y="4964484"/>
            <a:ext cx="4709353" cy="184666"/>
          </a:xfrm>
          <a:prstGeom prst="rect">
            <a:avLst/>
          </a:prstGeom>
          <a:noFill/>
        </p:spPr>
        <p:txBody>
          <a:bodyPr wrap="square" rtlCol="0">
            <a:spAutoFit/>
          </a:bodyPr>
          <a:lstStyle/>
          <a:p>
            <a:r>
              <a:rPr lang="en-US" sz="600">
                <a:latin typeface="Montserrat" panose="00000500000000000000" pitchFamily="2" charset="0"/>
              </a:rPr>
              <a:t>[1] Average Satisfaction for Inperson and Virtual Collaboration using Office Space and Tech; 0 = Unsatisfied, 5 = Satisfied</a:t>
            </a:r>
          </a:p>
        </p:txBody>
      </p:sp>
      <p:sp>
        <p:nvSpPr>
          <p:cNvPr id="202" name="Rectangle 201">
            <a:extLst>
              <a:ext uri="{FF2B5EF4-FFF2-40B4-BE49-F238E27FC236}">
                <a16:creationId xmlns:a16="http://schemas.microsoft.com/office/drawing/2014/main" id="{93C708AC-E6F8-7874-A702-9B2D72EA3AE0}"/>
              </a:ext>
            </a:extLst>
          </p:cNvPr>
          <p:cNvSpPr/>
          <p:nvPr/>
        </p:nvSpPr>
        <p:spPr>
          <a:xfrm>
            <a:off x="6272940" y="1283747"/>
            <a:ext cx="2548797" cy="640234"/>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lumMod val="50000"/>
                  </a:schemeClr>
                </a:solidFill>
                <a:latin typeface="Montserrat" panose="00000500000000000000" pitchFamily="2" charset="0"/>
              </a:rPr>
              <a:t>Improved Office Collab Setup</a:t>
            </a:r>
          </a:p>
        </p:txBody>
      </p:sp>
      <p:sp>
        <p:nvSpPr>
          <p:cNvPr id="210" name="Google Shape;407;p34">
            <a:extLst>
              <a:ext uri="{FF2B5EF4-FFF2-40B4-BE49-F238E27FC236}">
                <a16:creationId xmlns:a16="http://schemas.microsoft.com/office/drawing/2014/main" id="{E449EA80-EC32-9B2C-6E78-7942BC288EDF}"/>
              </a:ext>
            </a:extLst>
          </p:cNvPr>
          <p:cNvSpPr txBox="1">
            <a:spLocks/>
          </p:cNvSpPr>
          <p:nvPr/>
        </p:nvSpPr>
        <p:spPr>
          <a:xfrm>
            <a:off x="690758" y="36566"/>
            <a:ext cx="7781700"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Improving collaborative capabilities at the office can be crucial</a:t>
            </a:r>
          </a:p>
        </p:txBody>
      </p:sp>
      <p:sp>
        <p:nvSpPr>
          <p:cNvPr id="11" name="Rectangle 10">
            <a:extLst>
              <a:ext uri="{FF2B5EF4-FFF2-40B4-BE49-F238E27FC236}">
                <a16:creationId xmlns:a16="http://schemas.microsoft.com/office/drawing/2014/main" id="{2C803C27-5BEA-B66E-0306-76BA77E3C5CA}"/>
              </a:ext>
            </a:extLst>
          </p:cNvPr>
          <p:cNvSpPr/>
          <p:nvPr/>
        </p:nvSpPr>
        <p:spPr>
          <a:xfrm>
            <a:off x="6272939" y="2446102"/>
            <a:ext cx="2548797" cy="640234"/>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lumMod val="50000"/>
                  </a:schemeClr>
                </a:solidFill>
                <a:latin typeface="Montserrat" panose="00000500000000000000" pitchFamily="2" charset="0"/>
              </a:rPr>
              <a:t>Increased Satisfaction </a:t>
            </a:r>
          </a:p>
          <a:p>
            <a:pPr algn="ctr"/>
            <a:r>
              <a:rPr lang="en-US" sz="1000">
                <a:solidFill>
                  <a:schemeClr val="bg2">
                    <a:lumMod val="50000"/>
                  </a:schemeClr>
                </a:solidFill>
                <a:latin typeface="Montserrat" panose="00000500000000000000" pitchFamily="2" charset="0"/>
              </a:rPr>
              <a:t>(especially those with WFH Preference Rate of &gt; 60%)</a:t>
            </a:r>
          </a:p>
        </p:txBody>
      </p:sp>
      <p:sp>
        <p:nvSpPr>
          <p:cNvPr id="12" name="Rectangle 11">
            <a:extLst>
              <a:ext uri="{FF2B5EF4-FFF2-40B4-BE49-F238E27FC236}">
                <a16:creationId xmlns:a16="http://schemas.microsoft.com/office/drawing/2014/main" id="{4F50CCE6-42CE-999E-85E4-CEC2561F71B0}"/>
              </a:ext>
            </a:extLst>
          </p:cNvPr>
          <p:cNvSpPr/>
          <p:nvPr/>
        </p:nvSpPr>
        <p:spPr>
          <a:xfrm>
            <a:off x="6272938" y="3608457"/>
            <a:ext cx="2548797" cy="640234"/>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2">
                    <a:lumMod val="50000"/>
                  </a:schemeClr>
                </a:solidFill>
                <a:latin typeface="Montserrat" panose="00000500000000000000" pitchFamily="2" charset="0"/>
              </a:rPr>
              <a:t>Enhanced Collaboration and Productivity</a:t>
            </a:r>
          </a:p>
          <a:p>
            <a:pPr algn="ctr"/>
            <a:r>
              <a:rPr lang="en-US" sz="1000">
                <a:solidFill>
                  <a:schemeClr val="bg2">
                    <a:lumMod val="50000"/>
                  </a:schemeClr>
                </a:solidFill>
                <a:latin typeface="Montserrat" panose="00000500000000000000" pitchFamily="2" charset="0"/>
              </a:rPr>
              <a:t>(While they are at office)</a:t>
            </a:r>
            <a:endParaRPr lang="en-US" sz="900">
              <a:solidFill>
                <a:schemeClr val="bg2">
                  <a:lumMod val="50000"/>
                </a:schemeClr>
              </a:solidFill>
              <a:latin typeface="Montserrat" panose="00000500000000000000" pitchFamily="2" charset="0"/>
            </a:endParaRPr>
          </a:p>
        </p:txBody>
      </p:sp>
      <p:cxnSp>
        <p:nvCxnSpPr>
          <p:cNvPr id="14" name="Straight Arrow Connector 13">
            <a:extLst>
              <a:ext uri="{FF2B5EF4-FFF2-40B4-BE49-F238E27FC236}">
                <a16:creationId xmlns:a16="http://schemas.microsoft.com/office/drawing/2014/main" id="{FF1A2769-E5AE-AE6D-637E-61C94FD361A5}"/>
              </a:ext>
            </a:extLst>
          </p:cNvPr>
          <p:cNvCxnSpPr>
            <a:cxnSpLocks/>
            <a:stCxn id="11" idx="2"/>
            <a:endCxn id="12" idx="0"/>
          </p:cNvCxnSpPr>
          <p:nvPr/>
        </p:nvCxnSpPr>
        <p:spPr>
          <a:xfrm flipH="1">
            <a:off x="7547337" y="3086336"/>
            <a:ext cx="1" cy="522121"/>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794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303E9B-73B7-8732-04C1-E15D3FA4CB6D}"/>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E2A495C3-BF56-093B-5875-BA2FC9FA2EBD}"/>
              </a:ext>
            </a:extLst>
          </p:cNvPr>
          <p:cNvGraphicFramePr>
            <a:graphicFrameLocks noChangeAspect="1"/>
          </p:cNvGraphicFramePr>
          <p:nvPr>
            <p:custDataLst>
              <p:tags r:id="rId1"/>
            </p:custDataLst>
            <p:extLst>
              <p:ext uri="{D42A27DB-BD31-4B8C-83A1-F6EECF244321}">
                <p14:modId xmlns:p14="http://schemas.microsoft.com/office/powerpoint/2010/main" val="1807232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532" imgH="530" progId="TCLayout.ActiveDocument.1">
                  <p:embed/>
                </p:oleObj>
              </mc:Choice>
              <mc:Fallback>
                <p:oleObj name="think-cell Slide" r:id="rId22" imgW="532" imgH="530" progId="TCLayout.ActiveDocument.1">
                  <p:embed/>
                  <p:pic>
                    <p:nvPicPr>
                      <p:cNvPr id="19" name="think-cell data - do not delete" hidden="1">
                        <a:extLst>
                          <a:ext uri="{FF2B5EF4-FFF2-40B4-BE49-F238E27FC236}">
                            <a16:creationId xmlns:a16="http://schemas.microsoft.com/office/drawing/2014/main" id="{E2A495C3-BF56-093B-5875-BA2FC9FA2EBD}"/>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8C75F69B-5B2E-68DF-9E18-31464A5B7FD1}"/>
              </a:ext>
            </a:extLst>
          </p:cNvPr>
          <p:cNvSpPr>
            <a:spLocks noGrp="1"/>
          </p:cNvSpPr>
          <p:nvPr>
            <p:ph type="sldNum" idx="10"/>
          </p:nvPr>
        </p:nvSpPr>
        <p:spPr/>
        <p:txBody>
          <a:bodyPr/>
          <a:lstStyle/>
          <a:p>
            <a:pPr algn="r"/>
            <a:fld id="{00000000-1234-1234-1234-123412341234}" type="slidenum">
              <a:rPr lang="en" smtClean="0"/>
              <a:pPr algn="r"/>
              <a:t>47</a:t>
            </a:fld>
            <a:endParaRPr lang="en"/>
          </a:p>
        </p:txBody>
      </p:sp>
      <p:graphicFrame>
        <p:nvGraphicFramePr>
          <p:cNvPr id="593" name="Chart 592">
            <a:extLst>
              <a:ext uri="{FF2B5EF4-FFF2-40B4-BE49-F238E27FC236}">
                <a16:creationId xmlns:a16="http://schemas.microsoft.com/office/drawing/2014/main" id="{EE1EB1B4-2A59-931C-D919-D320337DF9D2}"/>
              </a:ext>
            </a:extLst>
          </p:cNvPr>
          <p:cNvGraphicFramePr/>
          <p:nvPr>
            <p:custDataLst>
              <p:tags r:id="rId2"/>
            </p:custDataLst>
            <p:extLst>
              <p:ext uri="{D42A27DB-BD31-4B8C-83A1-F6EECF244321}">
                <p14:modId xmlns:p14="http://schemas.microsoft.com/office/powerpoint/2010/main" val="4099138267"/>
              </p:ext>
            </p:extLst>
          </p:nvPr>
        </p:nvGraphicFramePr>
        <p:xfrm>
          <a:off x="739775" y="1084263"/>
          <a:ext cx="5505450" cy="2752725"/>
        </p:xfrm>
        <a:graphic>
          <a:graphicData uri="http://schemas.openxmlformats.org/drawingml/2006/chart">
            <c:chart xmlns:c="http://schemas.openxmlformats.org/drawingml/2006/chart" xmlns:r="http://schemas.openxmlformats.org/officeDocument/2006/relationships" r:id="rId24"/>
          </a:graphicData>
        </a:graphic>
      </p:graphicFrame>
      <p:sp>
        <p:nvSpPr>
          <p:cNvPr id="399" name="Google Shape;7;p1">
            <a:extLst>
              <a:ext uri="{FF2B5EF4-FFF2-40B4-BE49-F238E27FC236}">
                <a16:creationId xmlns:a16="http://schemas.microsoft.com/office/drawing/2014/main" id="{7EEBE2D7-2397-5065-446E-AFC2569CB7C4}"/>
              </a:ext>
            </a:extLst>
          </p:cNvPr>
          <p:cNvSpPr txBox="1">
            <a:spLocks noGrp="1"/>
          </p:cNvSpPr>
          <p:nvPr>
            <p:custDataLst>
              <p:tags r:id="rId3"/>
            </p:custDataLst>
          </p:nvPr>
        </p:nvSpPr>
        <p:spPr bwMode="auto">
          <a:xfrm>
            <a:off x="6233478" y="3514889"/>
            <a:ext cx="1588134" cy="33655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r>
              <a:rPr lang="en-US" altLang="en-US" sz="1100" kern="1200">
                <a:solidFill>
                  <a:schemeClr val="accent3">
                    <a:lumMod val="50000"/>
                  </a:schemeClr>
                </a:solidFill>
                <a:effectLst/>
                <a:latin typeface="Montserrat" panose="00000500000000000000" pitchFamily="2" charset="0"/>
                <a:ea typeface="+mn-ea"/>
                <a:cs typeface="+mn-cs"/>
                <a:sym typeface="Montserrat" panose="00000500000000000000" pitchFamily="2" charset="0"/>
              </a:rPr>
              <a:t>WFH Preference </a:t>
            </a:r>
            <a:r>
              <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rPr>
              <a:t>Rate</a:t>
            </a:r>
          </a:p>
        </p:txBody>
      </p:sp>
      <p:sp>
        <p:nvSpPr>
          <p:cNvPr id="17" name="Google Shape;7;p1">
            <a:extLst>
              <a:ext uri="{FF2B5EF4-FFF2-40B4-BE49-F238E27FC236}">
                <a16:creationId xmlns:a16="http://schemas.microsoft.com/office/drawing/2014/main" id="{D40D5149-8C0D-70BE-8F23-7AF7E601D061}"/>
              </a:ext>
            </a:extLst>
          </p:cNvPr>
          <p:cNvSpPr txBox="1">
            <a:spLocks noGrp="1"/>
          </p:cNvSpPr>
          <p:nvPr>
            <p:custDataLst>
              <p:tags r:id="rId4"/>
            </p:custDataLst>
          </p:nvPr>
        </p:nvSpPr>
        <p:spPr bwMode="auto">
          <a:xfrm>
            <a:off x="363538" y="1419225"/>
            <a:ext cx="336550" cy="20843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0">
              <a:defRPr sz="1330" b="0" i="0" u="none" strike="noStrike" kern="1200" baseline="0">
                <a:solidFill>
                  <a:srgbClr val="B2D190">
                    <a:lumMod val="50000"/>
                  </a:srgbClr>
                </a:solidFill>
                <a:latin typeface="+mn-lt"/>
                <a:ea typeface="+mn-ea"/>
                <a:cs typeface="+mn-cs"/>
              </a:defRPr>
            </a:pPr>
            <a:r>
              <a:rPr lang="en-US" sz="1100">
                <a:solidFill>
                  <a:srgbClr val="B2D190">
                    <a:lumMod val="50000"/>
                  </a:srgbClr>
                </a:solidFill>
                <a:latin typeface="Montserrat" panose="00000500000000000000" pitchFamily="2" charset="0"/>
                <a:sym typeface="Montserrat" panose="00000500000000000000" pitchFamily="2" charset="0"/>
              </a:rPr>
              <a:t>Time Loss Due to Distractions</a:t>
            </a:r>
          </a:p>
          <a:p>
            <a:pPr algn="ctr" rtl="0">
              <a:defRPr sz="1330" b="0" i="0" u="none" strike="noStrike" kern="1200" baseline="0">
                <a:solidFill>
                  <a:srgbClr val="B2D190">
                    <a:lumMod val="50000"/>
                  </a:srgbClr>
                </a:solidFill>
                <a:latin typeface="+mn-lt"/>
                <a:ea typeface="+mn-ea"/>
                <a:cs typeface="+mn-cs"/>
              </a:defRPr>
            </a:pPr>
            <a:r>
              <a:rPr lang="en-US" sz="1100">
                <a:solidFill>
                  <a:srgbClr val="B2D190">
                    <a:lumMod val="50000"/>
                  </a:srgbClr>
                </a:solidFill>
                <a:latin typeface="Montserrat" panose="00000500000000000000" pitchFamily="2" charset="0"/>
                <a:sym typeface="Montserrat" panose="00000500000000000000" pitchFamily="2" charset="0"/>
              </a:rPr>
              <a:t>(Minute/Week)</a:t>
            </a:r>
          </a:p>
        </p:txBody>
      </p:sp>
      <p:sp>
        <p:nvSpPr>
          <p:cNvPr id="9" name="Google Shape;7;p1">
            <a:extLst>
              <a:ext uri="{FF2B5EF4-FFF2-40B4-BE49-F238E27FC236}">
                <a16:creationId xmlns:a16="http://schemas.microsoft.com/office/drawing/2014/main" id="{6D6A6C74-B817-986B-2EC0-065AB71478F3}"/>
              </a:ext>
            </a:extLst>
          </p:cNvPr>
          <p:cNvSpPr txBox="1">
            <a:spLocks noGrp="1"/>
          </p:cNvSpPr>
          <p:nvPr>
            <p:custDataLst>
              <p:tags r:id="rId5"/>
            </p:custDataLst>
          </p:nvPr>
        </p:nvSpPr>
        <p:spPr bwMode="auto">
          <a:xfrm>
            <a:off x="1490663" y="3635375"/>
            <a:ext cx="4286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0F592063-3954-4710-8A29-B22EB2DEF820}" type="datetime'''''''''''''''0-2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0-20%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6" name="Google Shape;7;p1">
            <a:extLst>
              <a:ext uri="{FF2B5EF4-FFF2-40B4-BE49-F238E27FC236}">
                <a16:creationId xmlns:a16="http://schemas.microsoft.com/office/drawing/2014/main" id="{5E9199DF-4C24-E967-B7AE-C5263E2B37FD}"/>
              </a:ext>
            </a:extLst>
          </p:cNvPr>
          <p:cNvSpPr txBox="1">
            <a:spLocks noGrp="1"/>
          </p:cNvSpPr>
          <p:nvPr>
            <p:custDataLst>
              <p:tags r:id="rId6"/>
            </p:custDataLst>
          </p:nvPr>
        </p:nvSpPr>
        <p:spPr bwMode="auto">
          <a:xfrm>
            <a:off x="2436813" y="3635375"/>
            <a:ext cx="5175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EBF563D-5DD1-49EB-8640-D4C2E48056F0}" type="datetime'''''''''''''2''''''''''''''''''''''''0-4''''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20-40%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9" name="Google Shape;7;p1">
            <a:extLst>
              <a:ext uri="{FF2B5EF4-FFF2-40B4-BE49-F238E27FC236}">
                <a16:creationId xmlns:a16="http://schemas.microsoft.com/office/drawing/2014/main" id="{A7102552-8A20-8FB6-CCFD-E902A6883696}"/>
              </a:ext>
            </a:extLst>
          </p:cNvPr>
          <p:cNvSpPr txBox="1">
            <a:spLocks noGrp="1"/>
          </p:cNvSpPr>
          <p:nvPr>
            <p:custDataLst>
              <p:tags r:id="rId7"/>
            </p:custDataLst>
          </p:nvPr>
        </p:nvSpPr>
        <p:spPr bwMode="auto">
          <a:xfrm>
            <a:off x="3425825" y="3635375"/>
            <a:ext cx="52228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0001784-F867-4FFC-89CE-30C3CFB7274B}" type="datetime'''''''''4''0''''''''-''''''''''6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40-60%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33" name="Google Shape;7;p1">
            <a:extLst>
              <a:ext uri="{FF2B5EF4-FFF2-40B4-BE49-F238E27FC236}">
                <a16:creationId xmlns:a16="http://schemas.microsoft.com/office/drawing/2014/main" id="{16AF61E3-B976-FBBF-5503-49690CB34E12}"/>
              </a:ext>
            </a:extLst>
          </p:cNvPr>
          <p:cNvSpPr txBox="1">
            <a:spLocks noGrp="1"/>
          </p:cNvSpPr>
          <p:nvPr>
            <p:custDataLst>
              <p:tags r:id="rId8"/>
            </p:custDataLst>
          </p:nvPr>
        </p:nvSpPr>
        <p:spPr bwMode="auto">
          <a:xfrm>
            <a:off x="4416425" y="3635375"/>
            <a:ext cx="519113"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EEE29F7-2F24-486B-80DA-6941F2A6E79E}" type="datetime'''''''''''''''6''''''0''''-''''''''''8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60-80%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39" name="Google Shape;7;p1">
            <a:extLst>
              <a:ext uri="{FF2B5EF4-FFF2-40B4-BE49-F238E27FC236}">
                <a16:creationId xmlns:a16="http://schemas.microsoft.com/office/drawing/2014/main" id="{CA9B7F9E-328D-42C3-DC76-EB8D0A2D816F}"/>
              </a:ext>
            </a:extLst>
          </p:cNvPr>
          <p:cNvSpPr txBox="1">
            <a:spLocks noGrp="1"/>
          </p:cNvSpPr>
          <p:nvPr>
            <p:custDataLst>
              <p:tags r:id="rId9"/>
            </p:custDataLst>
          </p:nvPr>
        </p:nvSpPr>
        <p:spPr bwMode="auto">
          <a:xfrm>
            <a:off x="5378450" y="3635375"/>
            <a:ext cx="57467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FA6568A5-6876-4FA2-80F3-7050CC7CA3B0}" type="datetime'''80''''-''''''''''''''''''''10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80-100%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41" name="Google Shape;7;p1">
            <a:extLst>
              <a:ext uri="{FF2B5EF4-FFF2-40B4-BE49-F238E27FC236}">
                <a16:creationId xmlns:a16="http://schemas.microsoft.com/office/drawing/2014/main" id="{05F113DD-EF15-2EB1-5910-3EE8FAA39603}"/>
              </a:ext>
            </a:extLst>
          </p:cNvPr>
          <p:cNvSpPr txBox="1">
            <a:spLocks noGrp="1"/>
          </p:cNvSpPr>
          <p:nvPr>
            <p:custDataLst>
              <p:tags r:id="rId10"/>
            </p:custDataLst>
          </p:nvPr>
        </p:nvSpPr>
        <p:spPr bwMode="gray">
          <a:xfrm>
            <a:off x="1573213" y="1831975"/>
            <a:ext cx="263525"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A9949D9-5733-43CF-9C55-F0E8708D734D}" type="datetime'''''''''2''''1''''0'''">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210</a:t>
            </a:fld>
            <a:endParaRPr lang="en-US" sz="1100" kern="1200">
              <a:latin typeface="Montserrat" panose="00000500000000000000" pitchFamily="2" charset="0"/>
              <a:cs typeface="+mn-cs"/>
              <a:sym typeface="Montserrat" panose="00000500000000000000" pitchFamily="2" charset="0"/>
            </a:endParaRPr>
          </a:p>
        </p:txBody>
      </p:sp>
      <p:sp>
        <p:nvSpPr>
          <p:cNvPr id="34" name="Google Shape;7;p1">
            <a:extLst>
              <a:ext uri="{FF2B5EF4-FFF2-40B4-BE49-F238E27FC236}">
                <a16:creationId xmlns:a16="http://schemas.microsoft.com/office/drawing/2014/main" id="{F7F1CEC0-B97D-A692-D782-32B25583CADA}"/>
              </a:ext>
            </a:extLst>
          </p:cNvPr>
          <p:cNvSpPr txBox="1">
            <a:spLocks noGrp="1"/>
          </p:cNvSpPr>
          <p:nvPr>
            <p:custDataLst>
              <p:tags r:id="rId11"/>
            </p:custDataLst>
          </p:nvPr>
        </p:nvSpPr>
        <p:spPr bwMode="gray">
          <a:xfrm>
            <a:off x="2562224" y="1990725"/>
            <a:ext cx="266700"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E34DB874-BA90-43B9-B146-AC0D7C0DF054}" type="datetime'''''''''1''''''''''8''''''''''''''9'''''">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189</a:t>
            </a:fld>
            <a:endParaRPr lang="en-US" sz="1100" kern="1200">
              <a:latin typeface="Montserrat" panose="00000500000000000000" pitchFamily="2" charset="0"/>
              <a:cs typeface="+mn-cs"/>
              <a:sym typeface="Montserrat" panose="00000500000000000000" pitchFamily="2" charset="0"/>
            </a:endParaRPr>
          </a:p>
        </p:txBody>
      </p:sp>
      <p:sp>
        <p:nvSpPr>
          <p:cNvPr id="38" name="Google Shape;7;p1">
            <a:extLst>
              <a:ext uri="{FF2B5EF4-FFF2-40B4-BE49-F238E27FC236}">
                <a16:creationId xmlns:a16="http://schemas.microsoft.com/office/drawing/2014/main" id="{572D31E8-A5EB-A402-CDA6-D895D49B8D5D}"/>
              </a:ext>
            </a:extLst>
          </p:cNvPr>
          <p:cNvSpPr txBox="1">
            <a:spLocks noGrp="1"/>
          </p:cNvSpPr>
          <p:nvPr>
            <p:custDataLst>
              <p:tags r:id="rId12"/>
            </p:custDataLst>
          </p:nvPr>
        </p:nvSpPr>
        <p:spPr bwMode="gray">
          <a:xfrm>
            <a:off x="3535363" y="1304925"/>
            <a:ext cx="301625"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80092740-E0E4-480E-8A99-77C8206459A9}" type="datetime'''''''''''''''''''''''''''''''2''''''''''''80'''''''''''''">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280</a:t>
            </a:fld>
            <a:endParaRPr lang="en-US" sz="1100" kern="1200">
              <a:latin typeface="Montserrat" panose="00000500000000000000" pitchFamily="2" charset="0"/>
              <a:cs typeface="+mn-cs"/>
              <a:sym typeface="Montserrat" panose="00000500000000000000" pitchFamily="2" charset="0"/>
            </a:endParaRPr>
          </a:p>
        </p:txBody>
      </p:sp>
      <p:sp>
        <p:nvSpPr>
          <p:cNvPr id="211" name="Google Shape;7;p1">
            <a:extLst>
              <a:ext uri="{FF2B5EF4-FFF2-40B4-BE49-F238E27FC236}">
                <a16:creationId xmlns:a16="http://schemas.microsoft.com/office/drawing/2014/main" id="{C00A3EC1-744E-9641-3E93-2851CF3DDBDD}"/>
              </a:ext>
            </a:extLst>
          </p:cNvPr>
          <p:cNvSpPr txBox="1">
            <a:spLocks noGrp="1"/>
          </p:cNvSpPr>
          <p:nvPr>
            <p:custDataLst>
              <p:tags r:id="rId13"/>
            </p:custDataLst>
          </p:nvPr>
        </p:nvSpPr>
        <p:spPr bwMode="gray">
          <a:xfrm>
            <a:off x="4532312" y="1485900"/>
            <a:ext cx="285750"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9EE59D30-7687-4DC6-9143-86707FB93FFB}" type="datetime'''''''''''2''''''''56'''''''''''''''''''''''''''''''''''">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256</a:t>
            </a:fld>
            <a:endParaRPr lang="en-US" sz="1100" kern="1200">
              <a:latin typeface="Montserrat" panose="00000500000000000000" pitchFamily="2" charset="0"/>
              <a:cs typeface="+mn-cs"/>
              <a:sym typeface="Montserrat" panose="00000500000000000000" pitchFamily="2" charset="0"/>
            </a:endParaRPr>
          </a:p>
        </p:txBody>
      </p:sp>
      <p:sp>
        <p:nvSpPr>
          <p:cNvPr id="217" name="Google Shape;7;p1">
            <a:extLst>
              <a:ext uri="{FF2B5EF4-FFF2-40B4-BE49-F238E27FC236}">
                <a16:creationId xmlns:a16="http://schemas.microsoft.com/office/drawing/2014/main" id="{936AAD36-D226-502D-8E1E-194247E0BCFF}"/>
              </a:ext>
            </a:extLst>
          </p:cNvPr>
          <p:cNvSpPr txBox="1">
            <a:spLocks noGrp="1"/>
          </p:cNvSpPr>
          <p:nvPr>
            <p:custDataLst>
              <p:tags r:id="rId14"/>
            </p:custDataLst>
          </p:nvPr>
        </p:nvSpPr>
        <p:spPr bwMode="gray">
          <a:xfrm>
            <a:off x="5518150" y="1349375"/>
            <a:ext cx="295275"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A30040D-850C-48D2-804A-689D5B37B7DC}" type="datetime'''''''2''7''''''''''''''''''4'''''''''''''''''''''''">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274</a:t>
            </a:fld>
            <a:endParaRPr lang="en-US" sz="1100" kern="1200">
              <a:latin typeface="Montserrat" panose="00000500000000000000" pitchFamily="2" charset="0"/>
              <a:cs typeface="+mn-cs"/>
              <a:sym typeface="Montserrat" panose="00000500000000000000" pitchFamily="2" charset="0"/>
            </a:endParaRPr>
          </a:p>
        </p:txBody>
      </p:sp>
      <p:sp>
        <p:nvSpPr>
          <p:cNvPr id="233" name="TextBox 232">
            <a:extLst>
              <a:ext uri="{FF2B5EF4-FFF2-40B4-BE49-F238E27FC236}">
                <a16:creationId xmlns:a16="http://schemas.microsoft.com/office/drawing/2014/main" id="{F78DCEBD-F4C7-94D1-905F-D765E7B761C0}"/>
              </a:ext>
            </a:extLst>
          </p:cNvPr>
          <p:cNvSpPr txBox="1"/>
          <p:nvPr/>
        </p:nvSpPr>
        <p:spPr>
          <a:xfrm>
            <a:off x="0" y="4956230"/>
            <a:ext cx="4709353" cy="184666"/>
          </a:xfrm>
          <a:prstGeom prst="rect">
            <a:avLst/>
          </a:prstGeom>
          <a:noFill/>
        </p:spPr>
        <p:txBody>
          <a:bodyPr wrap="square" rtlCol="0">
            <a:spAutoFit/>
          </a:bodyPr>
          <a:lstStyle/>
          <a:p>
            <a:r>
              <a:rPr lang="en-US" sz="600">
                <a:latin typeface="Montserrat" panose="00000500000000000000" pitchFamily="2" charset="0"/>
              </a:rPr>
              <a:t>[1] Average of Perceived Ability to Focus, Create, and Innovate; 0 = Home Preferred, 5 = Office Preferred</a:t>
            </a:r>
          </a:p>
        </p:txBody>
      </p:sp>
      <p:sp>
        <p:nvSpPr>
          <p:cNvPr id="192" name="Rectangle 191">
            <a:extLst>
              <a:ext uri="{FF2B5EF4-FFF2-40B4-BE49-F238E27FC236}">
                <a16:creationId xmlns:a16="http://schemas.microsoft.com/office/drawing/2014/main" id="{29208944-B619-D91B-C17E-8BFFE2108F12}"/>
              </a:ext>
            </a:extLst>
          </p:cNvPr>
          <p:cNvSpPr/>
          <p:nvPr>
            <p:custDataLst>
              <p:tags r:id="rId15"/>
            </p:custDataLst>
          </p:nvPr>
        </p:nvSpPr>
        <p:spPr bwMode="auto">
          <a:xfrm>
            <a:off x="6413500" y="1133475"/>
            <a:ext cx="187325" cy="139700"/>
          </a:xfrm>
          <a:prstGeom prst="rect">
            <a:avLst/>
          </a:prstGeom>
          <a:solidFill>
            <a:schemeClr val="accent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3C7B47EA-203A-F469-BCA1-61D456C9CE68}"/>
              </a:ext>
            </a:extLst>
          </p:cNvPr>
          <p:cNvSpPr/>
          <p:nvPr>
            <p:custDataLst>
              <p:tags r:id="rId16"/>
            </p:custDataLst>
          </p:nvPr>
        </p:nvSpPr>
        <p:spPr bwMode="auto">
          <a:xfrm>
            <a:off x="6413500" y="1344613"/>
            <a:ext cx="187325" cy="139700"/>
          </a:xfrm>
          <a:prstGeom prst="rect">
            <a:avLst/>
          </a:prstGeom>
          <a:solidFill>
            <a:schemeClr val="accent2"/>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EADBC4CF-5A97-C5C2-1600-E1B12324CF31}"/>
              </a:ext>
            </a:extLst>
          </p:cNvPr>
          <p:cNvSpPr/>
          <p:nvPr>
            <p:custDataLst>
              <p:tags r:id="rId17"/>
            </p:custDataLst>
          </p:nvPr>
        </p:nvSpPr>
        <p:spPr bwMode="auto">
          <a:xfrm>
            <a:off x="6413500" y="1555750"/>
            <a:ext cx="187325" cy="139700"/>
          </a:xfrm>
          <a:prstGeom prst="rect">
            <a:avLst/>
          </a:prstGeom>
          <a:solidFill>
            <a:schemeClr val="accent1"/>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7;p1">
            <a:extLst>
              <a:ext uri="{FF2B5EF4-FFF2-40B4-BE49-F238E27FC236}">
                <a16:creationId xmlns:a16="http://schemas.microsoft.com/office/drawing/2014/main" id="{604E013A-81EA-515B-9D5C-08F66EE82962}"/>
              </a:ext>
            </a:extLst>
          </p:cNvPr>
          <p:cNvSpPr txBox="1">
            <a:spLocks noGrp="1"/>
          </p:cNvSpPr>
          <p:nvPr>
            <p:custDataLst>
              <p:tags r:id="rId18"/>
            </p:custDataLst>
          </p:nvPr>
        </p:nvSpPr>
        <p:spPr bwMode="auto">
          <a:xfrm>
            <a:off x="6651625" y="1128713"/>
            <a:ext cx="900113"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BFC576F4-863F-4D20-8699-4EB7CDF4B4F9}" type="datetime'''''L''''a''y''''''o''u''''t'''''''' ''''I''''ssu''e''s'''''''">
              <a:rPr lang="en-US" altLang="en-US" sz="105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spcBef>
                  <a:spcPct val="0"/>
                </a:spcBef>
                <a:spcAft>
                  <a:spcPct val="0"/>
                </a:spcAft>
              </a:pPr>
              <a:t>Layout Issues</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62" name="Google Shape;7;p1">
            <a:extLst>
              <a:ext uri="{FF2B5EF4-FFF2-40B4-BE49-F238E27FC236}">
                <a16:creationId xmlns:a16="http://schemas.microsoft.com/office/drawing/2014/main" id="{A7D63238-1C2E-557F-F82F-397A243AFC75}"/>
              </a:ext>
            </a:extLst>
          </p:cNvPr>
          <p:cNvSpPr txBox="1">
            <a:spLocks noGrp="1"/>
          </p:cNvSpPr>
          <p:nvPr>
            <p:custDataLst>
              <p:tags r:id="rId19"/>
            </p:custDataLst>
          </p:nvPr>
        </p:nvSpPr>
        <p:spPr bwMode="auto">
          <a:xfrm>
            <a:off x="6651625" y="1339850"/>
            <a:ext cx="1300163"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BC34D56E-674E-47D5-BED9-F07C3228BD98}" type="datetime'''''''No''''''''ise'''' Di''s''''''tur''b''''an''''ce''s'">
              <a:rPr lang="en-US" altLang="en-US" sz="105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spcBef>
                  <a:spcPct val="0"/>
                </a:spcBef>
                <a:spcAft>
                  <a:spcPct val="0"/>
                </a:spcAft>
              </a:pPr>
              <a:t>Noise Disturbances</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61" name="Google Shape;7;p1">
            <a:extLst>
              <a:ext uri="{FF2B5EF4-FFF2-40B4-BE49-F238E27FC236}">
                <a16:creationId xmlns:a16="http://schemas.microsoft.com/office/drawing/2014/main" id="{26273522-0068-D4E7-D953-39408A37A98D}"/>
              </a:ext>
            </a:extLst>
          </p:cNvPr>
          <p:cNvSpPr txBox="1">
            <a:spLocks noGrp="1"/>
          </p:cNvSpPr>
          <p:nvPr>
            <p:custDataLst>
              <p:tags r:id="rId20"/>
            </p:custDataLst>
          </p:nvPr>
        </p:nvSpPr>
        <p:spPr bwMode="auto">
          <a:xfrm>
            <a:off x="6651624" y="1550988"/>
            <a:ext cx="116998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3AB7AA18-A13D-409D-B9C6-64522A69EC1C}" type="datetime'''''''V''is''''ito''''''r D''''is''ru''p''tio''''''''''''n'''">
              <a:rPr lang="en-US" altLang="en-US" sz="1050" kern="1200" smtClean="0">
                <a:solidFill>
                  <a:schemeClr val="accent3">
                    <a:lumMod val="50000"/>
                  </a:schemeClr>
                </a:solidFill>
                <a:latin typeface="Montserrat" panose="00000500000000000000" pitchFamily="2" charset="0"/>
                <a:ea typeface="+mn-ea"/>
                <a:cs typeface="+mn-cs"/>
              </a:rPr>
              <a:pPr>
                <a:spcBef>
                  <a:spcPct val="0"/>
                </a:spcBef>
                <a:spcAft>
                  <a:spcPct val="0"/>
                </a:spcAft>
              </a:pPr>
              <a:t>Visitor Disruption</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graphicFrame>
        <p:nvGraphicFramePr>
          <p:cNvPr id="496" name="Table 495">
            <a:extLst>
              <a:ext uri="{FF2B5EF4-FFF2-40B4-BE49-F238E27FC236}">
                <a16:creationId xmlns:a16="http://schemas.microsoft.com/office/drawing/2014/main" id="{D45FE7B8-4F2B-5042-F6EE-0E358735B56C}"/>
              </a:ext>
            </a:extLst>
          </p:cNvPr>
          <p:cNvGraphicFramePr>
            <a:graphicFrameLocks noGrp="1"/>
          </p:cNvGraphicFramePr>
          <p:nvPr>
            <p:extLst>
              <p:ext uri="{D42A27DB-BD31-4B8C-83A1-F6EECF244321}">
                <p14:modId xmlns:p14="http://schemas.microsoft.com/office/powerpoint/2010/main" val="2991241008"/>
              </p:ext>
            </p:extLst>
          </p:nvPr>
        </p:nvGraphicFramePr>
        <p:xfrm>
          <a:off x="205158" y="4048079"/>
          <a:ext cx="6040067" cy="335280"/>
        </p:xfrm>
        <a:graphic>
          <a:graphicData uri="http://schemas.openxmlformats.org/drawingml/2006/table">
            <a:tbl>
              <a:tblPr bandRow="1">
                <a:tableStyleId>{3C5361E7-DA70-4391-9E19-CDB0772468EE}</a:tableStyleId>
              </a:tblPr>
              <a:tblGrid>
                <a:gridCol w="1059617">
                  <a:extLst>
                    <a:ext uri="{9D8B030D-6E8A-4147-A177-3AD203B41FA5}">
                      <a16:colId xmlns:a16="http://schemas.microsoft.com/office/drawing/2014/main" val="3882740174"/>
                    </a:ext>
                  </a:extLst>
                </a:gridCol>
                <a:gridCol w="996090">
                  <a:extLst>
                    <a:ext uri="{9D8B030D-6E8A-4147-A177-3AD203B41FA5}">
                      <a16:colId xmlns:a16="http://schemas.microsoft.com/office/drawing/2014/main" val="3072588730"/>
                    </a:ext>
                  </a:extLst>
                </a:gridCol>
                <a:gridCol w="996090">
                  <a:extLst>
                    <a:ext uri="{9D8B030D-6E8A-4147-A177-3AD203B41FA5}">
                      <a16:colId xmlns:a16="http://schemas.microsoft.com/office/drawing/2014/main" val="3866432483"/>
                    </a:ext>
                  </a:extLst>
                </a:gridCol>
                <a:gridCol w="996090">
                  <a:extLst>
                    <a:ext uri="{9D8B030D-6E8A-4147-A177-3AD203B41FA5}">
                      <a16:colId xmlns:a16="http://schemas.microsoft.com/office/drawing/2014/main" val="1108587826"/>
                    </a:ext>
                  </a:extLst>
                </a:gridCol>
                <a:gridCol w="996090">
                  <a:extLst>
                    <a:ext uri="{9D8B030D-6E8A-4147-A177-3AD203B41FA5}">
                      <a16:colId xmlns:a16="http://schemas.microsoft.com/office/drawing/2014/main" val="3572989583"/>
                    </a:ext>
                  </a:extLst>
                </a:gridCol>
                <a:gridCol w="996090">
                  <a:extLst>
                    <a:ext uri="{9D8B030D-6E8A-4147-A177-3AD203B41FA5}">
                      <a16:colId xmlns:a16="http://schemas.microsoft.com/office/drawing/2014/main" val="1705097906"/>
                    </a:ext>
                  </a:extLst>
                </a:gridCol>
              </a:tblGrid>
              <a:tr h="2869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latin typeface="Montserrat" panose="00000500000000000000" pitchFamily="2" charset="0"/>
                        </a:rPr>
                        <a:t>Productivity Quotient </a:t>
                      </a:r>
                      <a:r>
                        <a:rPr lang="en-US" sz="800" baseline="30000">
                          <a:latin typeface="Montserrat" panose="00000500000000000000" pitchFamily="2" charset="0"/>
                        </a:rPr>
                        <a:t>[1]</a:t>
                      </a:r>
                      <a:endParaRPr lang="en-US" sz="800">
                        <a:latin typeface="Montserrat" panose="00000500000000000000" pitchFamily="2" charset="0"/>
                      </a:endParaRPr>
                    </a:p>
                  </a:txBody>
                  <a:tcPr anchor="ctr">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latin typeface="Montserrat" panose="00000500000000000000" pitchFamily="2" charset="0"/>
                        </a:rPr>
                        <a:t>3.6</a:t>
                      </a:r>
                    </a:p>
                  </a:txBody>
                  <a:tcPr anchor="ctr">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latin typeface="Montserrat" panose="00000500000000000000" pitchFamily="2" charset="0"/>
                        </a:rPr>
                        <a:t>3.2</a:t>
                      </a:r>
                    </a:p>
                  </a:txBody>
                  <a:tcPr anchor="ctr">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latin typeface="Montserrat" panose="00000500000000000000" pitchFamily="2" charset="0"/>
                        </a:rPr>
                        <a:t>1.9</a:t>
                      </a:r>
                    </a:p>
                  </a:txBody>
                  <a:tcPr anchor="ctr">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latin typeface="Montserrat" panose="00000500000000000000" pitchFamily="2" charset="0"/>
                        </a:rPr>
                        <a:t>1.8</a:t>
                      </a:r>
                    </a:p>
                  </a:txBody>
                  <a:tcPr anchor="ctr">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latin typeface="Montserrat" panose="00000500000000000000" pitchFamily="2" charset="0"/>
                        </a:rPr>
                        <a:t>0.6</a:t>
                      </a:r>
                    </a:p>
                  </a:txBody>
                  <a:tcPr anchor="ctr">
                    <a:lnL w="12700" cap="flat" cmpd="sng" algn="ctr">
                      <a:solidFill>
                        <a:schemeClr val="accent3">
                          <a:lumMod val="50000"/>
                        </a:schemeClr>
                      </a:solidFill>
                      <a:prstDash val="solid"/>
                      <a:round/>
                      <a:headEnd type="none" w="med" len="med"/>
                      <a:tailEnd type="none" w="med" len="med"/>
                    </a:lnL>
                    <a:lnR w="12700" cap="flat" cmpd="sng" algn="ctr">
                      <a:solidFill>
                        <a:schemeClr val="accent3">
                          <a:lumMod val="50000"/>
                        </a:schemeClr>
                      </a:solidFill>
                      <a:prstDash val="solid"/>
                      <a:round/>
                      <a:headEnd type="none" w="med" len="med"/>
                      <a:tailEnd type="none" w="med" len="med"/>
                    </a:lnR>
                    <a:lnT w="12700" cap="flat" cmpd="sng" algn="ctr">
                      <a:solidFill>
                        <a:schemeClr val="accent3">
                          <a:lumMod val="50000"/>
                        </a:schemeClr>
                      </a:solidFill>
                      <a:prstDash val="solid"/>
                      <a:round/>
                      <a:headEnd type="none" w="med" len="med"/>
                      <a:tailEnd type="none" w="med" len="med"/>
                    </a:lnT>
                    <a:lnB w="12700" cap="flat" cmpd="sng" algn="ctr">
                      <a:solidFill>
                        <a:schemeClr val="accent3">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2764325006"/>
                  </a:ext>
                </a:extLst>
              </a:tr>
            </a:tbl>
          </a:graphicData>
        </a:graphic>
      </p:graphicFrame>
      <p:cxnSp>
        <p:nvCxnSpPr>
          <p:cNvPr id="501" name="Straight Arrow Connector 500">
            <a:extLst>
              <a:ext uri="{FF2B5EF4-FFF2-40B4-BE49-F238E27FC236}">
                <a16:creationId xmlns:a16="http://schemas.microsoft.com/office/drawing/2014/main" id="{481CB334-95B1-F81A-9544-37D8C816B112}"/>
              </a:ext>
            </a:extLst>
          </p:cNvPr>
          <p:cNvCxnSpPr>
            <a:cxnSpLocks/>
          </p:cNvCxnSpPr>
          <p:nvPr/>
        </p:nvCxnSpPr>
        <p:spPr>
          <a:xfrm>
            <a:off x="1461644" y="4602740"/>
            <a:ext cx="4562940"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04" name="TextBox 503">
            <a:extLst>
              <a:ext uri="{FF2B5EF4-FFF2-40B4-BE49-F238E27FC236}">
                <a16:creationId xmlns:a16="http://schemas.microsoft.com/office/drawing/2014/main" id="{C3B1E9BC-17F9-53BB-FAE8-EBC70BE87523}"/>
              </a:ext>
            </a:extLst>
          </p:cNvPr>
          <p:cNvSpPr txBox="1"/>
          <p:nvPr/>
        </p:nvSpPr>
        <p:spPr>
          <a:xfrm>
            <a:off x="1336697" y="4607447"/>
            <a:ext cx="4572000" cy="276999"/>
          </a:xfrm>
          <a:prstGeom prst="rect">
            <a:avLst/>
          </a:prstGeom>
          <a:noFill/>
        </p:spPr>
        <p:txBody>
          <a:bodyPr wrap="square">
            <a:spAutoFit/>
          </a:bodyPr>
          <a:lstStyle/>
          <a:p>
            <a:pPr algn="ctr"/>
            <a:r>
              <a:rPr lang="en-US" sz="1200">
                <a:solidFill>
                  <a:schemeClr val="bg2">
                    <a:lumMod val="50000"/>
                  </a:schemeClr>
                </a:solidFill>
                <a:latin typeface="Montserrat" panose="00000500000000000000" pitchFamily="2" charset="0"/>
              </a:rPr>
              <a:t>More productive at home</a:t>
            </a:r>
          </a:p>
        </p:txBody>
      </p:sp>
      <p:cxnSp>
        <p:nvCxnSpPr>
          <p:cNvPr id="513" name="Straight Arrow Connector 512">
            <a:extLst>
              <a:ext uri="{FF2B5EF4-FFF2-40B4-BE49-F238E27FC236}">
                <a16:creationId xmlns:a16="http://schemas.microsoft.com/office/drawing/2014/main" id="{0B3F1AD9-72D1-1D22-CCEC-03EF21EBFFDA}"/>
              </a:ext>
            </a:extLst>
          </p:cNvPr>
          <p:cNvCxnSpPr>
            <a:cxnSpLocks/>
          </p:cNvCxnSpPr>
          <p:nvPr/>
        </p:nvCxnSpPr>
        <p:spPr>
          <a:xfrm>
            <a:off x="1352085" y="1074030"/>
            <a:ext cx="4562940" cy="0"/>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4" name="TextBox 513">
            <a:extLst>
              <a:ext uri="{FF2B5EF4-FFF2-40B4-BE49-F238E27FC236}">
                <a16:creationId xmlns:a16="http://schemas.microsoft.com/office/drawing/2014/main" id="{6A3767BB-B714-96AA-CF80-0641F96A8A1D}"/>
              </a:ext>
            </a:extLst>
          </p:cNvPr>
          <p:cNvSpPr txBox="1"/>
          <p:nvPr/>
        </p:nvSpPr>
        <p:spPr>
          <a:xfrm>
            <a:off x="1227138" y="781373"/>
            <a:ext cx="4572000" cy="276999"/>
          </a:xfrm>
          <a:prstGeom prst="rect">
            <a:avLst/>
          </a:prstGeom>
          <a:noFill/>
        </p:spPr>
        <p:txBody>
          <a:bodyPr wrap="square">
            <a:spAutoFit/>
          </a:bodyPr>
          <a:lstStyle/>
          <a:p>
            <a:pPr algn="ctr"/>
            <a:r>
              <a:rPr lang="en-US" sz="1200">
                <a:solidFill>
                  <a:schemeClr val="bg2">
                    <a:lumMod val="50000"/>
                  </a:schemeClr>
                </a:solidFill>
                <a:latin typeface="Montserrat" panose="00000500000000000000" pitchFamily="2" charset="0"/>
              </a:rPr>
              <a:t>(Pre-Covid) More Time Lost Due to Distractions</a:t>
            </a:r>
          </a:p>
        </p:txBody>
      </p:sp>
      <p:sp>
        <p:nvSpPr>
          <p:cNvPr id="576" name="Rectangle 575">
            <a:extLst>
              <a:ext uri="{FF2B5EF4-FFF2-40B4-BE49-F238E27FC236}">
                <a16:creationId xmlns:a16="http://schemas.microsoft.com/office/drawing/2014/main" id="{2BCB94FF-40F3-F4A1-28BE-8C895F8CD7C5}"/>
              </a:ext>
            </a:extLst>
          </p:cNvPr>
          <p:cNvSpPr/>
          <p:nvPr/>
        </p:nvSpPr>
        <p:spPr>
          <a:xfrm>
            <a:off x="6358843" y="1948710"/>
            <a:ext cx="2662315" cy="1372007"/>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100">
                <a:solidFill>
                  <a:schemeClr val="bg2">
                    <a:lumMod val="50000"/>
                  </a:schemeClr>
                </a:solidFill>
                <a:latin typeface="Montserrat" panose="00000500000000000000" pitchFamily="2" charset="0"/>
              </a:rPr>
              <a:t>Distractions (Pre-Covid) cause employees to </a:t>
            </a:r>
            <a:r>
              <a:rPr lang="en-US" sz="1100" b="1">
                <a:solidFill>
                  <a:schemeClr val="bg2">
                    <a:lumMod val="50000"/>
                  </a:schemeClr>
                </a:solidFill>
                <a:latin typeface="Montserrat" panose="00000500000000000000" pitchFamily="2" charset="0"/>
              </a:rPr>
              <a:t>stay home to be productive</a:t>
            </a:r>
          </a:p>
          <a:p>
            <a:pPr marL="285750" indent="-285750" algn="ctr">
              <a:buFont typeface="Arial" panose="020B0604020202020204" pitchFamily="34" charset="0"/>
              <a:buChar char="•"/>
            </a:pPr>
            <a:endParaRPr lang="en-US" sz="1100">
              <a:solidFill>
                <a:schemeClr val="bg2">
                  <a:lumMod val="50000"/>
                </a:schemeClr>
              </a:solidFill>
              <a:latin typeface="Montserrat" panose="00000500000000000000" pitchFamily="2" charset="0"/>
            </a:endParaRPr>
          </a:p>
          <a:p>
            <a:pPr marL="285750" indent="-285750">
              <a:buFont typeface="Arial" panose="020B0604020202020204" pitchFamily="34" charset="0"/>
              <a:buChar char="•"/>
            </a:pPr>
            <a:r>
              <a:rPr lang="en-US" sz="1100">
                <a:solidFill>
                  <a:schemeClr val="bg2">
                    <a:lumMod val="50000"/>
                  </a:schemeClr>
                </a:solidFill>
                <a:latin typeface="Montserrat" panose="00000500000000000000" pitchFamily="2" charset="0"/>
              </a:rPr>
              <a:t>Office goer might </a:t>
            </a:r>
            <a:r>
              <a:rPr lang="en-US" sz="1100" b="1">
                <a:solidFill>
                  <a:schemeClr val="bg2">
                    <a:lumMod val="50000"/>
                  </a:schemeClr>
                </a:solidFill>
                <a:latin typeface="Montserrat" panose="00000500000000000000" pitchFamily="2" charset="0"/>
              </a:rPr>
              <a:t>opt for home office option </a:t>
            </a:r>
            <a:r>
              <a:rPr lang="en-US" sz="1100">
                <a:solidFill>
                  <a:schemeClr val="bg2">
                    <a:lumMod val="50000"/>
                  </a:schemeClr>
                </a:solidFill>
                <a:latin typeface="Montserrat" panose="00000500000000000000" pitchFamily="2" charset="0"/>
              </a:rPr>
              <a:t>in the future to reduce distraction</a:t>
            </a:r>
          </a:p>
        </p:txBody>
      </p:sp>
      <p:sp>
        <p:nvSpPr>
          <p:cNvPr id="591" name="Google Shape;407;p34">
            <a:extLst>
              <a:ext uri="{FF2B5EF4-FFF2-40B4-BE49-F238E27FC236}">
                <a16:creationId xmlns:a16="http://schemas.microsoft.com/office/drawing/2014/main" id="{1B73DF99-DEE3-DB20-6C95-3F2D25EC29DD}"/>
              </a:ext>
            </a:extLst>
          </p:cNvPr>
          <p:cNvSpPr txBox="1">
            <a:spLocks/>
          </p:cNvSpPr>
          <p:nvPr/>
        </p:nvSpPr>
        <p:spPr>
          <a:xfrm>
            <a:off x="690758" y="36566"/>
            <a:ext cx="7261030"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Distractions may cause employees to stay at home to stay productive. Can lead to huge number of lost hours</a:t>
            </a:r>
          </a:p>
        </p:txBody>
      </p:sp>
      <p:pic>
        <p:nvPicPr>
          <p:cNvPr id="594" name="Graphic 593" descr="Compass with solid fill">
            <a:extLst>
              <a:ext uri="{FF2B5EF4-FFF2-40B4-BE49-F238E27FC236}">
                <a16:creationId xmlns:a16="http://schemas.microsoft.com/office/drawing/2014/main" id="{0955368E-4163-7AF6-A6E9-EFEF00F81AE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343775" y="861331"/>
            <a:ext cx="349082" cy="349082"/>
          </a:xfrm>
          <a:prstGeom prst="rect">
            <a:avLst/>
          </a:prstGeom>
        </p:spPr>
      </p:pic>
      <p:pic>
        <p:nvPicPr>
          <p:cNvPr id="595" name="Graphic 594">
            <a:extLst>
              <a:ext uri="{FF2B5EF4-FFF2-40B4-BE49-F238E27FC236}">
                <a16:creationId xmlns:a16="http://schemas.microsoft.com/office/drawing/2014/main" id="{B405D72E-9212-6312-02A8-517AFC2EC1C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78628" y="1175744"/>
            <a:ext cx="327322" cy="327322"/>
          </a:xfrm>
          <a:prstGeom prst="rect">
            <a:avLst/>
          </a:prstGeom>
        </p:spPr>
      </p:pic>
      <p:pic>
        <p:nvPicPr>
          <p:cNvPr id="596" name="Graphic 595">
            <a:extLst>
              <a:ext uri="{FF2B5EF4-FFF2-40B4-BE49-F238E27FC236}">
                <a16:creationId xmlns:a16="http://schemas.microsoft.com/office/drawing/2014/main" id="{3D429613-63C5-4BF5-1D6D-9965F71AB957}"/>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8347886" y="1496736"/>
            <a:ext cx="349082" cy="349082"/>
          </a:xfrm>
          <a:prstGeom prst="rect">
            <a:avLst/>
          </a:prstGeom>
        </p:spPr>
      </p:pic>
    </p:spTree>
    <p:extLst>
      <p:ext uri="{BB962C8B-B14F-4D97-AF65-F5344CB8AC3E}">
        <p14:creationId xmlns:p14="http://schemas.microsoft.com/office/powerpoint/2010/main" val="442775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0D602DE-1379-CA7B-5EFD-4D3EEFC6506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705185-4AC7-F919-46D1-BD5B7E839F98}"/>
              </a:ext>
            </a:extLst>
          </p:cNvPr>
          <p:cNvSpPr>
            <a:spLocks noGrp="1"/>
          </p:cNvSpPr>
          <p:nvPr>
            <p:ph type="sldNum" idx="10"/>
          </p:nvPr>
        </p:nvSpPr>
        <p:spPr/>
        <p:txBody>
          <a:bodyPr/>
          <a:lstStyle/>
          <a:p>
            <a:pPr algn="r"/>
            <a:fld id="{00000000-1234-1234-1234-123412341234}" type="slidenum">
              <a:rPr lang="en" smtClean="0"/>
              <a:pPr algn="r"/>
              <a:t>48</a:t>
            </a:fld>
            <a:endParaRPr lang="en"/>
          </a:p>
        </p:txBody>
      </p:sp>
      <p:sp>
        <p:nvSpPr>
          <p:cNvPr id="3" name="Google Shape;407;p34">
            <a:extLst>
              <a:ext uri="{FF2B5EF4-FFF2-40B4-BE49-F238E27FC236}">
                <a16:creationId xmlns:a16="http://schemas.microsoft.com/office/drawing/2014/main" id="{04E3AA4C-47B9-70CB-5AA2-F5C6525DC8BE}"/>
              </a:ext>
            </a:extLst>
          </p:cNvPr>
          <p:cNvSpPr txBox="1">
            <a:spLocks/>
          </p:cNvSpPr>
          <p:nvPr/>
        </p:nvSpPr>
        <p:spPr>
          <a:xfrm>
            <a:off x="690758" y="36566"/>
            <a:ext cx="7781700"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Preferred Workplace based on Culture Quotient</a:t>
            </a:r>
          </a:p>
        </p:txBody>
      </p:sp>
      <p:graphicFrame>
        <p:nvGraphicFramePr>
          <p:cNvPr id="8" name="Chart 7">
            <a:extLst>
              <a:ext uri="{FF2B5EF4-FFF2-40B4-BE49-F238E27FC236}">
                <a16:creationId xmlns:a16="http://schemas.microsoft.com/office/drawing/2014/main" id="{CEF0B701-AE58-AE32-11FC-E2E65459F0C8}"/>
              </a:ext>
            </a:extLst>
          </p:cNvPr>
          <p:cNvGraphicFramePr/>
          <p:nvPr>
            <p:extLst>
              <p:ext uri="{D42A27DB-BD31-4B8C-83A1-F6EECF244321}">
                <p14:modId xmlns:p14="http://schemas.microsoft.com/office/powerpoint/2010/main" val="1476041984"/>
              </p:ext>
            </p:extLst>
          </p:nvPr>
        </p:nvGraphicFramePr>
        <p:xfrm>
          <a:off x="122843" y="791586"/>
          <a:ext cx="4458766"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A39CE247-FEA0-0D30-F002-2D7238DBC540}"/>
              </a:ext>
            </a:extLst>
          </p:cNvPr>
          <p:cNvSpPr txBox="1"/>
          <p:nvPr/>
        </p:nvSpPr>
        <p:spPr>
          <a:xfrm>
            <a:off x="0" y="4958834"/>
            <a:ext cx="9144000" cy="184666"/>
          </a:xfrm>
          <a:prstGeom prst="rect">
            <a:avLst/>
          </a:prstGeom>
          <a:noFill/>
        </p:spPr>
        <p:txBody>
          <a:bodyPr wrap="square" rtlCol="0">
            <a:spAutoFit/>
          </a:bodyPr>
          <a:lstStyle/>
          <a:p>
            <a:r>
              <a:rPr lang="en-US" sz="600">
                <a:latin typeface="Montserrat" panose="00000500000000000000" pitchFamily="2" charset="0"/>
              </a:rPr>
              <a:t>[1] Average Importance of Factors (Sense of Purpose, Belonging, and Community; Social Events; Community Initiatives; Leaderships Expectation/Policy Guidance) Influencing Decision to WFH or at Office; 0 = Unimportant, 5 = Important</a:t>
            </a:r>
          </a:p>
        </p:txBody>
      </p:sp>
      <p:sp>
        <p:nvSpPr>
          <p:cNvPr id="10" name="Speech Bubble: Rectangle with Corners Rounded 9">
            <a:extLst>
              <a:ext uri="{FF2B5EF4-FFF2-40B4-BE49-F238E27FC236}">
                <a16:creationId xmlns:a16="http://schemas.microsoft.com/office/drawing/2014/main" id="{07EDCC2B-0851-336F-2A34-FEF63673B6FF}"/>
              </a:ext>
            </a:extLst>
          </p:cNvPr>
          <p:cNvSpPr/>
          <p:nvPr/>
        </p:nvSpPr>
        <p:spPr>
          <a:xfrm rot="5400000">
            <a:off x="5580091" y="195701"/>
            <a:ext cx="2496344" cy="4040884"/>
          </a:xfrm>
          <a:prstGeom prst="wedgeRoundRectCallout">
            <a:avLst>
              <a:gd name="adj1" fmla="val -14385"/>
              <a:gd name="adj2" fmla="val 62203"/>
              <a:gd name="adj3" fmla="val 16667"/>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D25089-B51B-F650-3A52-49717EC0EA53}"/>
              </a:ext>
            </a:extLst>
          </p:cNvPr>
          <p:cNvSpPr txBox="1"/>
          <p:nvPr/>
        </p:nvSpPr>
        <p:spPr>
          <a:xfrm>
            <a:off x="5055219" y="1523645"/>
            <a:ext cx="3546087" cy="1384995"/>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anose="00000500000000000000" pitchFamily="2" charset="0"/>
              </a:rPr>
              <a:t>Socially active employees prefer office work</a:t>
            </a:r>
          </a:p>
          <a:p>
            <a:pPr marL="285750" indent="-285750">
              <a:buFont typeface="Arial" panose="020B0604020202020204" pitchFamily="34" charset="0"/>
              <a:buChar char="•"/>
            </a:pPr>
            <a:endParaRPr lang="en-US">
              <a:latin typeface="Montserrat" panose="00000500000000000000" pitchFamily="2" charset="0"/>
            </a:endParaRPr>
          </a:p>
          <a:p>
            <a:pPr marL="285750" indent="-285750">
              <a:buFont typeface="Arial" panose="020B0604020202020204" pitchFamily="34" charset="0"/>
              <a:buChar char="•"/>
            </a:pPr>
            <a:endParaRPr lang="en-US">
              <a:latin typeface="Montserrat" panose="00000500000000000000" pitchFamily="2" charset="0"/>
            </a:endParaRPr>
          </a:p>
          <a:p>
            <a:pPr marL="285750" indent="-285750">
              <a:buFont typeface="Arial" panose="020B0604020202020204" pitchFamily="34" charset="0"/>
              <a:buChar char="•"/>
            </a:pPr>
            <a:r>
              <a:rPr lang="en-US">
                <a:latin typeface="Montserrat" panose="00000500000000000000" pitchFamily="2" charset="0"/>
              </a:rPr>
              <a:t>WFH employees tend to be more averse to social events</a:t>
            </a:r>
          </a:p>
        </p:txBody>
      </p:sp>
    </p:spTree>
    <p:extLst>
      <p:ext uri="{BB962C8B-B14F-4D97-AF65-F5344CB8AC3E}">
        <p14:creationId xmlns:p14="http://schemas.microsoft.com/office/powerpoint/2010/main" val="1355035573"/>
      </p:ext>
    </p:extLst>
  </p:cSld>
  <p:clrMapOvr>
    <a:masterClrMapping/>
  </p:clrMapOvr>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66583123-D8F7-6B88-2AC6-1DAB87A15BF2}"/>
              </a:ext>
            </a:extLst>
          </p:cNvPr>
          <p:cNvGraphicFramePr>
            <a:graphicFrameLocks noChangeAspect="1"/>
          </p:cNvGraphicFramePr>
          <p:nvPr>
            <p:custDataLst>
              <p:tags r:id="rId1"/>
            </p:custDataLst>
            <p:extLst>
              <p:ext uri="{D42A27DB-BD31-4B8C-83A1-F6EECF244321}">
                <p14:modId xmlns:p14="http://schemas.microsoft.com/office/powerpoint/2010/main" val="2009380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281" imgH="281" progId="TCLayout.ActiveDocument.1">
                  <p:embed/>
                </p:oleObj>
              </mc:Choice>
              <mc:Fallback>
                <p:oleObj name="think-cell Slide" r:id="rId15" imgW="281" imgH="281" progId="TCLayout.ActiveDocument.1">
                  <p:embed/>
                  <p:pic>
                    <p:nvPicPr>
                      <p:cNvPr id="14" name="think-cell data - do not delete" hidden="1">
                        <a:extLst>
                          <a:ext uri="{FF2B5EF4-FFF2-40B4-BE49-F238E27FC236}">
                            <a16:creationId xmlns:a16="http://schemas.microsoft.com/office/drawing/2014/main" id="{66583123-D8F7-6B88-2AC6-1DAB87A15BF2}"/>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167" name="Rectangle 166">
            <a:extLst>
              <a:ext uri="{FF2B5EF4-FFF2-40B4-BE49-F238E27FC236}">
                <a16:creationId xmlns:a16="http://schemas.microsoft.com/office/drawing/2014/main" id="{268C527D-1BF9-9F73-1BD7-AB03198E498B}"/>
              </a:ext>
            </a:extLst>
          </p:cNvPr>
          <p:cNvSpPr/>
          <p:nvPr/>
        </p:nvSpPr>
        <p:spPr>
          <a:xfrm>
            <a:off x="1962151" y="1680118"/>
            <a:ext cx="1896909" cy="2983100"/>
          </a:xfrm>
          <a:prstGeom prst="rect">
            <a:avLst/>
          </a:prstGeom>
          <a:noFill/>
          <a:ln w="12700">
            <a:solidFill>
              <a:schemeClr val="tx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23B5E03-2811-A6F9-80F8-484079436DEA}"/>
              </a:ext>
            </a:extLst>
          </p:cNvPr>
          <p:cNvSpPr/>
          <p:nvPr/>
        </p:nvSpPr>
        <p:spPr>
          <a:xfrm>
            <a:off x="3945731" y="2624254"/>
            <a:ext cx="931862" cy="2038963"/>
          </a:xfrm>
          <a:prstGeom prst="rect">
            <a:avLst/>
          </a:prstGeom>
          <a:noFill/>
          <a:ln w="12700">
            <a:solidFill>
              <a:schemeClr val="tx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53DFC6D2-6BB2-8E6E-38A7-9E81AAC1BA78}"/>
              </a:ext>
            </a:extLst>
          </p:cNvPr>
          <p:cNvSpPr/>
          <p:nvPr/>
        </p:nvSpPr>
        <p:spPr>
          <a:xfrm>
            <a:off x="914401" y="1020763"/>
            <a:ext cx="931862" cy="3642454"/>
          </a:xfrm>
          <a:prstGeom prst="rect">
            <a:avLst/>
          </a:prstGeom>
          <a:noFill/>
          <a:ln w="12700">
            <a:solidFill>
              <a:schemeClr val="tx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A3119E35-E476-D8FE-3C8F-E27781F06654}"/>
              </a:ext>
            </a:extLst>
          </p:cNvPr>
          <p:cNvSpPr>
            <a:spLocks noGrp="1"/>
          </p:cNvSpPr>
          <p:nvPr>
            <p:ph type="sldNum" idx="10"/>
          </p:nvPr>
        </p:nvSpPr>
        <p:spPr/>
        <p:txBody>
          <a:bodyPr/>
          <a:lstStyle/>
          <a:p>
            <a:pPr algn="r"/>
            <a:fld id="{00000000-1234-1234-1234-123412341234}" type="slidenum">
              <a:rPr lang="en" smtClean="0"/>
              <a:pPr algn="r"/>
              <a:t>49</a:t>
            </a:fld>
            <a:endParaRPr lang="en"/>
          </a:p>
        </p:txBody>
      </p:sp>
      <p:graphicFrame>
        <p:nvGraphicFramePr>
          <p:cNvPr id="5" name="Chart 4">
            <a:extLst>
              <a:ext uri="{FF2B5EF4-FFF2-40B4-BE49-F238E27FC236}">
                <a16:creationId xmlns:a16="http://schemas.microsoft.com/office/drawing/2014/main" id="{A8C60592-F5D1-470B-D868-B6E8AE0CF91A}"/>
              </a:ext>
            </a:extLst>
          </p:cNvPr>
          <p:cNvGraphicFramePr/>
          <p:nvPr>
            <p:custDataLst>
              <p:tags r:id="rId2"/>
            </p:custDataLst>
            <p:extLst>
              <p:ext uri="{D42A27DB-BD31-4B8C-83A1-F6EECF244321}">
                <p14:modId xmlns:p14="http://schemas.microsoft.com/office/powerpoint/2010/main" val="311612134"/>
              </p:ext>
            </p:extLst>
          </p:nvPr>
        </p:nvGraphicFramePr>
        <p:xfrm>
          <a:off x="798513" y="981075"/>
          <a:ext cx="4200525" cy="3502025"/>
        </p:xfrm>
        <a:graphic>
          <a:graphicData uri="http://schemas.openxmlformats.org/drawingml/2006/chart">
            <c:chart xmlns:c="http://schemas.openxmlformats.org/drawingml/2006/chart" xmlns:r="http://schemas.openxmlformats.org/officeDocument/2006/relationships" r:id="rId17"/>
          </a:graphicData>
        </a:graphic>
      </p:graphicFrame>
      <p:sp>
        <p:nvSpPr>
          <p:cNvPr id="45" name="Google Shape;7;p1">
            <a:extLst>
              <a:ext uri="{FF2B5EF4-FFF2-40B4-BE49-F238E27FC236}">
                <a16:creationId xmlns:a16="http://schemas.microsoft.com/office/drawing/2014/main" id="{1AB3740C-8D1B-9DCA-641A-C05A39A898B2}"/>
              </a:ext>
            </a:extLst>
          </p:cNvPr>
          <p:cNvSpPr txBox="1">
            <a:spLocks noGrp="1"/>
          </p:cNvSpPr>
          <p:nvPr>
            <p:custDataLst>
              <p:tags r:id="rId3"/>
            </p:custDataLst>
          </p:nvPr>
        </p:nvSpPr>
        <p:spPr bwMode="gray">
          <a:xfrm>
            <a:off x="493712" y="4138612"/>
            <a:ext cx="234950"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A72547C6-9196-4CC8-A71E-CD9679DCAB5E}" type="datetime'''''''''''''''''''''0''''''''.''''''''''''''''''''''''0'''''">
              <a:rPr lang="en-US" altLang="en-US" sz="1200" kern="1200" smtClean="0">
                <a:solidFill>
                  <a:srgbClr val="739052"/>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0.0</a:t>
            </a:fld>
            <a:endParaRPr lang="en-US" sz="120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47" name="Google Shape;7;p1">
            <a:extLst>
              <a:ext uri="{FF2B5EF4-FFF2-40B4-BE49-F238E27FC236}">
                <a16:creationId xmlns:a16="http://schemas.microsoft.com/office/drawing/2014/main" id="{AAD11D55-5B34-425B-B587-C0CF5B69ACF6}"/>
              </a:ext>
            </a:extLst>
          </p:cNvPr>
          <p:cNvSpPr txBox="1">
            <a:spLocks noGrp="1"/>
          </p:cNvSpPr>
          <p:nvPr>
            <p:custDataLst>
              <p:tags r:id="rId4"/>
            </p:custDataLst>
          </p:nvPr>
        </p:nvSpPr>
        <p:spPr bwMode="gray">
          <a:xfrm>
            <a:off x="508000" y="3424237"/>
            <a:ext cx="2206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C651AE62-9EC5-4335-954C-90A6D5314760}" type="datetime'''''''''''''''''''''''0''''''''''''''''''''''.''2'''">
              <a:rPr lang="en-US" altLang="en-US" sz="1200" kern="1200" smtClean="0">
                <a:solidFill>
                  <a:srgbClr val="739052"/>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0.2</a:t>
            </a:fld>
            <a:endParaRPr lang="en-US" sz="120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49" name="Google Shape;7;p1">
            <a:extLst>
              <a:ext uri="{FF2B5EF4-FFF2-40B4-BE49-F238E27FC236}">
                <a16:creationId xmlns:a16="http://schemas.microsoft.com/office/drawing/2014/main" id="{C20F655A-A306-6492-DFCA-82F3657A81C2}"/>
              </a:ext>
            </a:extLst>
          </p:cNvPr>
          <p:cNvSpPr txBox="1">
            <a:spLocks noGrp="1"/>
          </p:cNvSpPr>
          <p:nvPr>
            <p:custDataLst>
              <p:tags r:id="rId5"/>
            </p:custDataLst>
          </p:nvPr>
        </p:nvSpPr>
        <p:spPr bwMode="gray">
          <a:xfrm>
            <a:off x="495300" y="2709862"/>
            <a:ext cx="2333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FED2A34F-3BAD-4EC5-9E25-D1DCDC80D81F}" type="datetime'''''''''''''''''''''''0''''''''''''''''''.''''4'''''''">
              <a:rPr lang="en-US" altLang="en-US" sz="1200" kern="1200" smtClean="0">
                <a:solidFill>
                  <a:srgbClr val="739052"/>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0.4</a:t>
            </a:fld>
            <a:endParaRPr lang="en-US" sz="120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51" name="Google Shape;7;p1">
            <a:extLst>
              <a:ext uri="{FF2B5EF4-FFF2-40B4-BE49-F238E27FC236}">
                <a16:creationId xmlns:a16="http://schemas.microsoft.com/office/drawing/2014/main" id="{B9CD23E1-274B-D0E7-C4A4-3C0EFF940531}"/>
              </a:ext>
            </a:extLst>
          </p:cNvPr>
          <p:cNvSpPr txBox="1">
            <a:spLocks noGrp="1"/>
          </p:cNvSpPr>
          <p:nvPr>
            <p:custDataLst>
              <p:tags r:id="rId6"/>
            </p:custDataLst>
          </p:nvPr>
        </p:nvSpPr>
        <p:spPr bwMode="gray">
          <a:xfrm>
            <a:off x="503238" y="1995487"/>
            <a:ext cx="225425"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5502B6BF-56E0-474D-A0CD-F547F8933865}" type="datetime'''''''''''''''''''''''''''''0''''''''''''.6'''''''''">
              <a:rPr lang="en-US" altLang="en-US" sz="1200" kern="1200" smtClean="0">
                <a:solidFill>
                  <a:srgbClr val="739052"/>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0.6</a:t>
            </a:fld>
            <a:endParaRPr lang="en-US" sz="120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53" name="Google Shape;7;p1">
            <a:extLst>
              <a:ext uri="{FF2B5EF4-FFF2-40B4-BE49-F238E27FC236}">
                <a16:creationId xmlns:a16="http://schemas.microsoft.com/office/drawing/2014/main" id="{4C5F342C-7196-7EE0-B79B-5E286F5F3A99}"/>
              </a:ext>
            </a:extLst>
          </p:cNvPr>
          <p:cNvSpPr txBox="1">
            <a:spLocks noGrp="1"/>
          </p:cNvSpPr>
          <p:nvPr>
            <p:custDataLst>
              <p:tags r:id="rId7"/>
            </p:custDataLst>
          </p:nvPr>
        </p:nvSpPr>
        <p:spPr bwMode="gray">
          <a:xfrm>
            <a:off x="498475" y="1281112"/>
            <a:ext cx="230188"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C2B1BDDB-9273-4D41-B4CE-26BB641450A1}" type="datetime'''''''''''''0''''''''''.''''''''''''''8'''''''">
              <a:rPr lang="en-US" altLang="en-US" sz="1200" kern="1200" smtClean="0">
                <a:solidFill>
                  <a:srgbClr val="739052"/>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0.8</a:t>
            </a:fld>
            <a:endParaRPr lang="en-US" sz="120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136" name="Google Shape;7;p1">
            <a:extLst>
              <a:ext uri="{FF2B5EF4-FFF2-40B4-BE49-F238E27FC236}">
                <a16:creationId xmlns:a16="http://schemas.microsoft.com/office/drawing/2014/main" id="{85826A57-3582-06F5-03C4-15D123420CDA}"/>
              </a:ext>
            </a:extLst>
          </p:cNvPr>
          <p:cNvSpPr txBox="1">
            <a:spLocks noGrp="1"/>
          </p:cNvSpPr>
          <p:nvPr>
            <p:custDataLst>
              <p:tags r:id="rId8"/>
            </p:custDataLst>
          </p:nvPr>
        </p:nvSpPr>
        <p:spPr bwMode="auto">
          <a:xfrm>
            <a:off x="1995488" y="4687888"/>
            <a:ext cx="1808163" cy="3651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sz="1200" kern="1200">
                <a:solidFill>
                  <a:schemeClr val="accent3">
                    <a:lumMod val="50000"/>
                  </a:schemeClr>
                </a:solidFill>
                <a:effectLst/>
                <a:latin typeface="Montserrat" panose="00000500000000000000" pitchFamily="2" charset="0"/>
                <a:sym typeface="Montserrat" panose="00000500000000000000" pitchFamily="2" charset="0"/>
              </a:rPr>
              <a:t>Preferred Environment </a:t>
            </a:r>
          </a:p>
          <a:p>
            <a:pPr algn="ctr">
              <a:spcBef>
                <a:spcPct val="0"/>
              </a:spcBef>
              <a:spcAft>
                <a:spcPct val="0"/>
              </a:spcAft>
            </a:pPr>
            <a:r>
              <a:rPr lang="en-US" altLang="en-US" sz="1200" kern="1200">
                <a:solidFill>
                  <a:schemeClr val="accent3">
                    <a:lumMod val="50000"/>
                  </a:schemeClr>
                </a:solidFill>
                <a:effectLst/>
                <a:latin typeface="Montserrat" panose="00000500000000000000" pitchFamily="2" charset="0"/>
                <a:sym typeface="Montserrat" panose="00000500000000000000" pitchFamily="2" charset="0"/>
              </a:rPr>
              <a:t>for Focus Work</a:t>
            </a:r>
            <a:endParaRPr lang="en-US" sz="1200" kern="1200">
              <a:solidFill>
                <a:schemeClr val="accent3">
                  <a:lumMod val="50000"/>
                </a:schemeClr>
              </a:solidFill>
              <a:latin typeface="Montserrat" panose="00000500000000000000" pitchFamily="2" charset="0"/>
              <a:sym typeface="Montserrat" panose="00000500000000000000" pitchFamily="2" charset="0"/>
            </a:endParaRPr>
          </a:p>
        </p:txBody>
      </p:sp>
      <p:sp>
        <p:nvSpPr>
          <p:cNvPr id="121" name="Google Shape;7;p1">
            <a:extLst>
              <a:ext uri="{FF2B5EF4-FFF2-40B4-BE49-F238E27FC236}">
                <a16:creationId xmlns:a16="http://schemas.microsoft.com/office/drawing/2014/main" id="{E47021A9-8000-C569-B2AF-D6E22DC00BAB}"/>
              </a:ext>
            </a:extLst>
          </p:cNvPr>
          <p:cNvSpPr txBox="1">
            <a:spLocks noGrp="1"/>
          </p:cNvSpPr>
          <p:nvPr>
            <p:custDataLst>
              <p:tags r:id="rId9"/>
            </p:custDataLst>
          </p:nvPr>
        </p:nvSpPr>
        <p:spPr bwMode="auto">
          <a:xfrm>
            <a:off x="204788" y="1955799"/>
            <a:ext cx="182563" cy="16637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sz="1200" kern="1200">
                <a:solidFill>
                  <a:schemeClr val="accent3">
                    <a:lumMod val="50000"/>
                  </a:schemeClr>
                </a:solidFill>
                <a:effectLst/>
                <a:latin typeface="Montserrat" panose="00000500000000000000" pitchFamily="2" charset="0"/>
                <a:sym typeface="Montserrat" panose="00000500000000000000" pitchFamily="2" charset="0"/>
              </a:rPr>
              <a:t>WFH Preference Rate</a:t>
            </a:r>
            <a:endParaRPr lang="en-US" sz="1200" kern="1200">
              <a:solidFill>
                <a:schemeClr val="accent3">
                  <a:lumMod val="50000"/>
                </a:schemeClr>
              </a:solidFill>
              <a:latin typeface="Montserrat" panose="00000500000000000000" pitchFamily="2" charset="0"/>
              <a:sym typeface="Montserrat" panose="00000500000000000000" pitchFamily="2" charset="0"/>
            </a:endParaRPr>
          </a:p>
        </p:txBody>
      </p:sp>
      <p:sp>
        <p:nvSpPr>
          <p:cNvPr id="3" name="Google Shape;7;p1">
            <a:extLst>
              <a:ext uri="{FF2B5EF4-FFF2-40B4-BE49-F238E27FC236}">
                <a16:creationId xmlns:a16="http://schemas.microsoft.com/office/drawing/2014/main" id="{83A5CF98-71BE-7CA5-787E-A5853A8CF27B}"/>
              </a:ext>
            </a:extLst>
          </p:cNvPr>
          <p:cNvSpPr txBox="1">
            <a:spLocks noGrp="1"/>
          </p:cNvSpPr>
          <p:nvPr>
            <p:custDataLst>
              <p:tags r:id="rId10"/>
            </p:custDataLst>
          </p:nvPr>
        </p:nvSpPr>
        <p:spPr bwMode="auto">
          <a:xfrm>
            <a:off x="1173163" y="4260850"/>
            <a:ext cx="4270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96F2631B-1D03-46A5-BEF2-FF5D68D6DBF1}" type="datetime'''H''o''''''m''''''''''''''''''''''e'''''''''''''">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Home</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17" name="Google Shape;7;p1">
            <a:extLst>
              <a:ext uri="{FF2B5EF4-FFF2-40B4-BE49-F238E27FC236}">
                <a16:creationId xmlns:a16="http://schemas.microsoft.com/office/drawing/2014/main" id="{F601A36F-089C-3339-302E-35AE9EE17D32}"/>
              </a:ext>
            </a:extLst>
          </p:cNvPr>
          <p:cNvSpPr txBox="1">
            <a:spLocks noGrp="1"/>
          </p:cNvSpPr>
          <p:nvPr>
            <p:custDataLst>
              <p:tags r:id="rId11"/>
            </p:custDataLst>
          </p:nvPr>
        </p:nvSpPr>
        <p:spPr bwMode="auto">
          <a:xfrm>
            <a:off x="2009775" y="4260850"/>
            <a:ext cx="768350"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8292EF2-5180-4370-BD6A-C92C7272883E}" type="datetime'Te''''''m''p''''''''o''''r''ary'' ''Wo''rks''pace'''">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Temporary Workspace</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0" name="Google Shape;7;p1">
            <a:extLst>
              <a:ext uri="{FF2B5EF4-FFF2-40B4-BE49-F238E27FC236}">
                <a16:creationId xmlns:a16="http://schemas.microsoft.com/office/drawing/2014/main" id="{AB55A520-EB88-D1CD-4CD2-075D09DE4929}"/>
              </a:ext>
            </a:extLst>
          </p:cNvPr>
          <p:cNvSpPr txBox="1">
            <a:spLocks noGrp="1"/>
          </p:cNvSpPr>
          <p:nvPr>
            <p:custDataLst>
              <p:tags r:id="rId12"/>
            </p:custDataLst>
          </p:nvPr>
        </p:nvSpPr>
        <p:spPr bwMode="auto">
          <a:xfrm>
            <a:off x="2982913" y="4260850"/>
            <a:ext cx="841375"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42B29EA4-4568-430A-8CAC-E6474AEBE74C}" type="datetime'O''f''fi''''c''''''e W''o''''''''r''ks''tatio''''''n'''''">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Office Workstation</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6" name="Google Shape;7;p1">
            <a:extLst>
              <a:ext uri="{FF2B5EF4-FFF2-40B4-BE49-F238E27FC236}">
                <a16:creationId xmlns:a16="http://schemas.microsoft.com/office/drawing/2014/main" id="{DB4AE933-2450-421B-9434-8EA6C4A0D15D}"/>
              </a:ext>
            </a:extLst>
          </p:cNvPr>
          <p:cNvSpPr txBox="1">
            <a:spLocks noGrp="1"/>
          </p:cNvSpPr>
          <p:nvPr>
            <p:custDataLst>
              <p:tags r:id="rId13"/>
            </p:custDataLst>
          </p:nvPr>
        </p:nvSpPr>
        <p:spPr bwMode="auto">
          <a:xfrm>
            <a:off x="3987800" y="4260850"/>
            <a:ext cx="847725"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947A8119-1153-43B3-BC0D-1D35817BB826}" type="datetime'''''E''nc''l''ose''d'' Off''''''''i''''''''ce'''''''' ''Space'">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Enclosed Office Space</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cxnSp>
        <p:nvCxnSpPr>
          <p:cNvPr id="168" name="Straight Arrow Connector 167">
            <a:extLst>
              <a:ext uri="{FF2B5EF4-FFF2-40B4-BE49-F238E27FC236}">
                <a16:creationId xmlns:a16="http://schemas.microsoft.com/office/drawing/2014/main" id="{FF8DC28E-A93C-4C1E-A5FF-22BA397CB6CD}"/>
              </a:ext>
            </a:extLst>
          </p:cNvPr>
          <p:cNvCxnSpPr>
            <a:cxnSpLocks/>
            <a:endCxn id="170" idx="1"/>
          </p:cNvCxnSpPr>
          <p:nvPr/>
        </p:nvCxnSpPr>
        <p:spPr>
          <a:xfrm>
            <a:off x="1846263" y="1180171"/>
            <a:ext cx="3516312" cy="0"/>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436C9AB-2CB8-BA40-9519-66BDA997206C}"/>
              </a:ext>
            </a:extLst>
          </p:cNvPr>
          <p:cNvCxnSpPr>
            <a:cxnSpLocks/>
            <a:endCxn id="171" idx="1"/>
          </p:cNvCxnSpPr>
          <p:nvPr/>
        </p:nvCxnSpPr>
        <p:spPr>
          <a:xfrm>
            <a:off x="4877593" y="3652076"/>
            <a:ext cx="484982" cy="0"/>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424F9318-20E7-78E6-8F5E-20A1970FCD01}"/>
              </a:ext>
            </a:extLst>
          </p:cNvPr>
          <p:cNvSpPr/>
          <p:nvPr/>
        </p:nvSpPr>
        <p:spPr>
          <a:xfrm>
            <a:off x="5362575" y="909014"/>
            <a:ext cx="2548797" cy="542314"/>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bg2">
                    <a:lumMod val="50000"/>
                  </a:schemeClr>
                </a:solidFill>
                <a:latin typeface="Montserrat" panose="00000500000000000000" pitchFamily="2" charset="0"/>
              </a:rPr>
              <a:t>Employees who love to do focused work </a:t>
            </a:r>
            <a:r>
              <a:rPr lang="en-US" sz="1200" b="1">
                <a:solidFill>
                  <a:schemeClr val="bg2">
                    <a:lumMod val="50000"/>
                  </a:schemeClr>
                </a:solidFill>
                <a:latin typeface="Montserrat" panose="00000500000000000000" pitchFamily="2" charset="0"/>
              </a:rPr>
              <a:t>at home</a:t>
            </a:r>
          </a:p>
        </p:txBody>
      </p:sp>
      <p:sp>
        <p:nvSpPr>
          <p:cNvPr id="171" name="Rectangle 170">
            <a:extLst>
              <a:ext uri="{FF2B5EF4-FFF2-40B4-BE49-F238E27FC236}">
                <a16:creationId xmlns:a16="http://schemas.microsoft.com/office/drawing/2014/main" id="{2C8D1728-03AE-A44A-139A-E061537AF8A0}"/>
              </a:ext>
            </a:extLst>
          </p:cNvPr>
          <p:cNvSpPr/>
          <p:nvPr/>
        </p:nvSpPr>
        <p:spPr>
          <a:xfrm>
            <a:off x="5362575" y="3343929"/>
            <a:ext cx="2548797" cy="799136"/>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bg2">
                    <a:lumMod val="50000"/>
                  </a:schemeClr>
                </a:solidFill>
                <a:latin typeface="Montserrat" panose="00000500000000000000" pitchFamily="2" charset="0"/>
              </a:rPr>
              <a:t>Employees who love to do focused work </a:t>
            </a:r>
            <a:r>
              <a:rPr lang="en-US" sz="1200" b="1">
                <a:solidFill>
                  <a:schemeClr val="bg2">
                    <a:lumMod val="50000"/>
                  </a:schemeClr>
                </a:solidFill>
                <a:latin typeface="Montserrat" panose="00000500000000000000" pitchFamily="2" charset="0"/>
              </a:rPr>
              <a:t>at office with privacy</a:t>
            </a:r>
          </a:p>
        </p:txBody>
      </p:sp>
      <p:cxnSp>
        <p:nvCxnSpPr>
          <p:cNvPr id="172" name="Straight Arrow Connector 171">
            <a:extLst>
              <a:ext uri="{FF2B5EF4-FFF2-40B4-BE49-F238E27FC236}">
                <a16:creationId xmlns:a16="http://schemas.microsoft.com/office/drawing/2014/main" id="{7D28BA1C-D96A-D957-6A66-39EBB0A7DFE6}"/>
              </a:ext>
            </a:extLst>
          </p:cNvPr>
          <p:cNvCxnSpPr>
            <a:cxnSpLocks/>
          </p:cNvCxnSpPr>
          <p:nvPr/>
        </p:nvCxnSpPr>
        <p:spPr>
          <a:xfrm>
            <a:off x="3859060" y="2266224"/>
            <a:ext cx="1468742" cy="0"/>
          </a:xfrm>
          <a:prstGeom prst="straightConnector1">
            <a:avLst/>
          </a:prstGeom>
          <a:ln w="1270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9777DB1-9EBA-854F-3BC8-C71143976D4B}"/>
              </a:ext>
            </a:extLst>
          </p:cNvPr>
          <p:cNvSpPr/>
          <p:nvPr/>
        </p:nvSpPr>
        <p:spPr>
          <a:xfrm>
            <a:off x="5362575" y="1893109"/>
            <a:ext cx="2548797" cy="965131"/>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bg2">
                    <a:lumMod val="50000"/>
                  </a:schemeClr>
                </a:solidFill>
                <a:latin typeface="Montserrat" panose="00000500000000000000" pitchFamily="2" charset="0"/>
              </a:rPr>
              <a:t>Employees who love to switch from focused work to collaborative work/social events </a:t>
            </a:r>
            <a:r>
              <a:rPr lang="en-US" sz="1200" b="1">
                <a:solidFill>
                  <a:schemeClr val="bg2">
                    <a:lumMod val="50000"/>
                  </a:schemeClr>
                </a:solidFill>
                <a:latin typeface="Montserrat" panose="00000500000000000000" pitchFamily="2" charset="0"/>
              </a:rPr>
              <a:t>intermittently</a:t>
            </a:r>
          </a:p>
        </p:txBody>
      </p:sp>
      <p:sp>
        <p:nvSpPr>
          <p:cNvPr id="181" name="Google Shape;407;p34">
            <a:extLst>
              <a:ext uri="{FF2B5EF4-FFF2-40B4-BE49-F238E27FC236}">
                <a16:creationId xmlns:a16="http://schemas.microsoft.com/office/drawing/2014/main" id="{9C0C6F3E-20F6-85F1-0B0D-A10B4022FA1C}"/>
              </a:ext>
            </a:extLst>
          </p:cNvPr>
          <p:cNvSpPr txBox="1">
            <a:spLocks/>
          </p:cNvSpPr>
          <p:nvPr/>
        </p:nvSpPr>
        <p:spPr>
          <a:xfrm>
            <a:off x="690758" y="36566"/>
            <a:ext cx="7220614"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Ability to spend uninterrupted focused hours drives work location preferences</a:t>
            </a:r>
          </a:p>
        </p:txBody>
      </p:sp>
      <p:pic>
        <p:nvPicPr>
          <p:cNvPr id="182" name="Graphic 181" descr="Work from home house with solid fill">
            <a:extLst>
              <a:ext uri="{FF2B5EF4-FFF2-40B4-BE49-F238E27FC236}">
                <a16:creationId xmlns:a16="http://schemas.microsoft.com/office/drawing/2014/main" id="{486E48AA-902A-7248-D64D-8AC89F477A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78004" y="890730"/>
            <a:ext cx="578882" cy="578882"/>
          </a:xfrm>
          <a:prstGeom prst="rect">
            <a:avLst/>
          </a:prstGeom>
        </p:spPr>
      </p:pic>
      <p:pic>
        <p:nvPicPr>
          <p:cNvPr id="1026" name="Picture 2" descr="Cafe, coffee, restaurant, shop, store icon - Download on Iconfinder">
            <a:extLst>
              <a:ext uri="{FF2B5EF4-FFF2-40B4-BE49-F238E27FC236}">
                <a16:creationId xmlns:a16="http://schemas.microsoft.com/office/drawing/2014/main" id="{6FDBD970-0B19-F6A4-677C-B9973513431C}"/>
              </a:ext>
            </a:extLst>
          </p:cNvPr>
          <p:cNvPicPr>
            <a:picLocks noChangeAspect="1" noChangeArrowheads="1"/>
          </p:cNvPicPr>
          <p:nvPr/>
        </p:nvPicPr>
        <p:blipFill>
          <a:blip r:embed="rId20">
            <a:clrChange>
              <a:clrFrom>
                <a:srgbClr val="020202">
                  <a:alpha val="2353"/>
                </a:srgbClr>
              </a:clrFrom>
              <a:clrTo>
                <a:srgbClr val="020202">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78004" y="1824732"/>
            <a:ext cx="578882" cy="578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working, office, open-space, start-up, teamwork, work, working icon ...">
            <a:extLst>
              <a:ext uri="{FF2B5EF4-FFF2-40B4-BE49-F238E27FC236}">
                <a16:creationId xmlns:a16="http://schemas.microsoft.com/office/drawing/2014/main" id="{E6D0794C-0478-2BCD-EBB5-7AEE0D13666F}"/>
              </a:ext>
            </a:extLst>
          </p:cNvPr>
          <p:cNvPicPr>
            <a:picLocks noChangeAspect="1" noChangeArrowheads="1"/>
          </p:cNvPicPr>
          <p:nvPr/>
        </p:nvPicPr>
        <p:blipFill>
          <a:blip r:embed="rId2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3231" y="2354559"/>
            <a:ext cx="648428" cy="6484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closed Workspace Icons - Free SVG &amp; PNG Enclosed Workspace Images ...">
            <a:extLst>
              <a:ext uri="{FF2B5EF4-FFF2-40B4-BE49-F238E27FC236}">
                <a16:creationId xmlns:a16="http://schemas.microsoft.com/office/drawing/2014/main" id="{A346D3CC-86FA-314A-E772-425FD7FAA23D}"/>
              </a:ext>
            </a:extLst>
          </p:cNvPr>
          <p:cNvPicPr>
            <a:picLocks noChangeAspect="1" noChangeArrowheads="1"/>
          </p:cNvPicPr>
          <p:nvPr/>
        </p:nvPicPr>
        <p:blipFill>
          <a:blip r:embed="rId2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3231" y="3415416"/>
            <a:ext cx="648428" cy="648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196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E745A-4708-E30F-0E0B-5B365624C7A8}"/>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D6B9F1C-375D-B8BD-85F8-484050ED775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AD6B9F1C-375D-B8BD-85F8-484050ED775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ED3A08BB-7782-2470-22BC-C25885B33C21}"/>
              </a:ext>
            </a:extLst>
          </p:cNvPr>
          <p:cNvSpPr>
            <a:spLocks noGrp="1"/>
          </p:cNvSpPr>
          <p:nvPr>
            <p:ph type="title" idx="4294967295"/>
          </p:nvPr>
        </p:nvSpPr>
        <p:spPr>
          <a:xfrm>
            <a:off x="61421" y="1019177"/>
            <a:ext cx="9021158" cy="1552573"/>
          </a:xfrm>
        </p:spPr>
        <p:txBody>
          <a:bodyPr vert="horz"/>
          <a:lstStyle/>
          <a:p>
            <a:pPr algn="ctr"/>
            <a:r>
              <a:rPr lang="en-US" sz="4600"/>
              <a:t>Analysis on Productivity </a:t>
            </a:r>
            <a:br>
              <a:rPr lang="en-US" sz="4600"/>
            </a:br>
            <a:r>
              <a:rPr lang="en-US" sz="4600"/>
              <a:t>&amp; Workplace Preference</a:t>
            </a:r>
          </a:p>
        </p:txBody>
      </p:sp>
      <p:cxnSp>
        <p:nvCxnSpPr>
          <p:cNvPr id="6" name="Straight Connector 5">
            <a:extLst>
              <a:ext uri="{FF2B5EF4-FFF2-40B4-BE49-F238E27FC236}">
                <a16:creationId xmlns:a16="http://schemas.microsoft.com/office/drawing/2014/main" id="{D513FC53-3567-E125-BC1F-0B8D86EA3957}"/>
              </a:ext>
            </a:extLst>
          </p:cNvPr>
          <p:cNvCxnSpPr>
            <a:cxnSpLocks/>
          </p:cNvCxnSpPr>
          <p:nvPr/>
        </p:nvCxnSpPr>
        <p:spPr>
          <a:xfrm>
            <a:off x="734400" y="2571750"/>
            <a:ext cx="7675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B4C4B7DB-FD1C-44EC-0FE4-E30A511CB821}"/>
              </a:ext>
            </a:extLst>
          </p:cNvPr>
          <p:cNvSpPr>
            <a:spLocks noGrp="1"/>
          </p:cNvSpPr>
          <p:nvPr>
            <p:ph type="sldNum" idx="10"/>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438345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902F74-3BE9-7316-0D83-F24465EE0352}"/>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F676CDA9-3E03-B58A-1D5F-678F3404C0C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281" imgH="281" progId="TCLayout.ActiveDocument.1">
                  <p:embed/>
                </p:oleObj>
              </mc:Choice>
              <mc:Fallback>
                <p:oleObj name="think-cell Slide" r:id="rId15" imgW="281" imgH="281" progId="TCLayout.ActiveDocument.1">
                  <p:embed/>
                  <p:pic>
                    <p:nvPicPr>
                      <p:cNvPr id="14" name="think-cell data - do not delete" hidden="1">
                        <a:extLst>
                          <a:ext uri="{FF2B5EF4-FFF2-40B4-BE49-F238E27FC236}">
                            <a16:creationId xmlns:a16="http://schemas.microsoft.com/office/drawing/2014/main" id="{F676CDA9-3E03-B58A-1D5F-678F3404C0C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167" name="Rectangle 166">
            <a:extLst>
              <a:ext uri="{FF2B5EF4-FFF2-40B4-BE49-F238E27FC236}">
                <a16:creationId xmlns:a16="http://schemas.microsoft.com/office/drawing/2014/main" id="{131254B0-25FA-20ED-F8D3-4F02383E66A5}"/>
              </a:ext>
            </a:extLst>
          </p:cNvPr>
          <p:cNvSpPr/>
          <p:nvPr/>
        </p:nvSpPr>
        <p:spPr>
          <a:xfrm>
            <a:off x="1962151" y="1680118"/>
            <a:ext cx="1896909" cy="2983100"/>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2A57089-9971-C520-92AA-996AEF414255}"/>
              </a:ext>
            </a:extLst>
          </p:cNvPr>
          <p:cNvSpPr>
            <a:spLocks noGrp="1"/>
          </p:cNvSpPr>
          <p:nvPr>
            <p:ph type="sldNum" idx="10"/>
          </p:nvPr>
        </p:nvSpPr>
        <p:spPr/>
        <p:txBody>
          <a:bodyPr/>
          <a:lstStyle/>
          <a:p>
            <a:pPr algn="r"/>
            <a:fld id="{00000000-1234-1234-1234-123412341234}" type="slidenum">
              <a:rPr lang="en" smtClean="0"/>
              <a:pPr algn="r"/>
              <a:t>50</a:t>
            </a:fld>
            <a:endParaRPr lang="en"/>
          </a:p>
        </p:txBody>
      </p:sp>
      <p:graphicFrame>
        <p:nvGraphicFramePr>
          <p:cNvPr id="46" name="Chart 45">
            <a:extLst>
              <a:ext uri="{FF2B5EF4-FFF2-40B4-BE49-F238E27FC236}">
                <a16:creationId xmlns:a16="http://schemas.microsoft.com/office/drawing/2014/main" id="{06755DCE-2BE9-DA6D-321E-BBDA516F1771}"/>
              </a:ext>
            </a:extLst>
          </p:cNvPr>
          <p:cNvGraphicFramePr/>
          <p:nvPr>
            <p:custDataLst>
              <p:tags r:id="rId2"/>
            </p:custDataLst>
          </p:nvPr>
        </p:nvGraphicFramePr>
        <p:xfrm>
          <a:off x="798513" y="981075"/>
          <a:ext cx="4200525" cy="3502025"/>
        </p:xfrm>
        <a:graphic>
          <a:graphicData uri="http://schemas.openxmlformats.org/drawingml/2006/chart">
            <c:chart xmlns:c="http://schemas.openxmlformats.org/drawingml/2006/chart" xmlns:r="http://schemas.openxmlformats.org/officeDocument/2006/relationships" r:id="rId17"/>
          </a:graphicData>
        </a:graphic>
      </p:graphicFrame>
      <p:sp>
        <p:nvSpPr>
          <p:cNvPr id="45" name="Google Shape;7;p1">
            <a:extLst>
              <a:ext uri="{FF2B5EF4-FFF2-40B4-BE49-F238E27FC236}">
                <a16:creationId xmlns:a16="http://schemas.microsoft.com/office/drawing/2014/main" id="{33E86B2D-1482-12B5-2F80-58E4EED8E8DD}"/>
              </a:ext>
            </a:extLst>
          </p:cNvPr>
          <p:cNvSpPr txBox="1">
            <a:spLocks noGrp="1"/>
          </p:cNvSpPr>
          <p:nvPr>
            <p:custDataLst>
              <p:tags r:id="rId3"/>
            </p:custDataLst>
          </p:nvPr>
        </p:nvSpPr>
        <p:spPr bwMode="gray">
          <a:xfrm>
            <a:off x="493712" y="4138612"/>
            <a:ext cx="234950"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A72547C6-9196-4CC8-A71E-CD9679DCAB5E}" type="datetime'''''''''''''''''''''0''''''''.''''''''''''''''''''''''0'''''">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0.0</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47" name="Google Shape;7;p1">
            <a:extLst>
              <a:ext uri="{FF2B5EF4-FFF2-40B4-BE49-F238E27FC236}">
                <a16:creationId xmlns:a16="http://schemas.microsoft.com/office/drawing/2014/main" id="{AB9857DB-163D-79F1-0475-40B8B725BE3D}"/>
              </a:ext>
            </a:extLst>
          </p:cNvPr>
          <p:cNvSpPr txBox="1">
            <a:spLocks noGrp="1"/>
          </p:cNvSpPr>
          <p:nvPr>
            <p:custDataLst>
              <p:tags r:id="rId4"/>
            </p:custDataLst>
          </p:nvPr>
        </p:nvSpPr>
        <p:spPr bwMode="gray">
          <a:xfrm>
            <a:off x="508000" y="3424237"/>
            <a:ext cx="2206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C651AE62-9EC5-4335-954C-90A6D5314760}" type="datetime'''''''''''''''''''''''0''''''''''''''''''''''.''2'''">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0.2</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49" name="Google Shape;7;p1">
            <a:extLst>
              <a:ext uri="{FF2B5EF4-FFF2-40B4-BE49-F238E27FC236}">
                <a16:creationId xmlns:a16="http://schemas.microsoft.com/office/drawing/2014/main" id="{A8D7540B-4560-2FA8-2EE7-23D656BBC291}"/>
              </a:ext>
            </a:extLst>
          </p:cNvPr>
          <p:cNvSpPr txBox="1">
            <a:spLocks noGrp="1"/>
          </p:cNvSpPr>
          <p:nvPr>
            <p:custDataLst>
              <p:tags r:id="rId5"/>
            </p:custDataLst>
          </p:nvPr>
        </p:nvSpPr>
        <p:spPr bwMode="gray">
          <a:xfrm>
            <a:off x="495300" y="2709862"/>
            <a:ext cx="2333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FED2A34F-3BAD-4EC5-9E25-D1DCDC80D81F}" type="datetime'''''''''''''''''''''''0''''''''''''''''''.''''4'''''''">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0.4</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1" name="Google Shape;7;p1">
            <a:extLst>
              <a:ext uri="{FF2B5EF4-FFF2-40B4-BE49-F238E27FC236}">
                <a16:creationId xmlns:a16="http://schemas.microsoft.com/office/drawing/2014/main" id="{108C1855-3733-DE7A-7C50-BC0372358187}"/>
              </a:ext>
            </a:extLst>
          </p:cNvPr>
          <p:cNvSpPr txBox="1">
            <a:spLocks noGrp="1"/>
          </p:cNvSpPr>
          <p:nvPr>
            <p:custDataLst>
              <p:tags r:id="rId6"/>
            </p:custDataLst>
          </p:nvPr>
        </p:nvSpPr>
        <p:spPr bwMode="gray">
          <a:xfrm>
            <a:off x="503238" y="1995487"/>
            <a:ext cx="225425"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5502B6BF-56E0-474D-A0CD-F547F8933865}" type="datetime'''''''''''''''''''''''''''''0''''''''''''.6'''''''''">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0.6</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3" name="Google Shape;7;p1">
            <a:extLst>
              <a:ext uri="{FF2B5EF4-FFF2-40B4-BE49-F238E27FC236}">
                <a16:creationId xmlns:a16="http://schemas.microsoft.com/office/drawing/2014/main" id="{6B76EDBA-5A18-C7B9-E79D-4090F864006E}"/>
              </a:ext>
            </a:extLst>
          </p:cNvPr>
          <p:cNvSpPr txBox="1">
            <a:spLocks noGrp="1"/>
          </p:cNvSpPr>
          <p:nvPr>
            <p:custDataLst>
              <p:tags r:id="rId7"/>
            </p:custDataLst>
          </p:nvPr>
        </p:nvSpPr>
        <p:spPr bwMode="gray">
          <a:xfrm>
            <a:off x="498475" y="1281112"/>
            <a:ext cx="230188"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C2B1BDDB-9273-4D41-B4CE-26BB641450A1}" type="datetime'''''''''''''0''''''''''.''''''''''''''8'''''''">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0.8</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121" name="Google Shape;7;p1">
            <a:extLst>
              <a:ext uri="{FF2B5EF4-FFF2-40B4-BE49-F238E27FC236}">
                <a16:creationId xmlns:a16="http://schemas.microsoft.com/office/drawing/2014/main" id="{A5E27F4F-FAC8-CA3A-1B7A-C0D30DB6E83A}"/>
              </a:ext>
            </a:extLst>
          </p:cNvPr>
          <p:cNvSpPr txBox="1">
            <a:spLocks noGrp="1"/>
          </p:cNvSpPr>
          <p:nvPr>
            <p:custDataLst>
              <p:tags r:id="rId8"/>
            </p:custDataLst>
          </p:nvPr>
        </p:nvSpPr>
        <p:spPr bwMode="auto">
          <a:xfrm>
            <a:off x="204788" y="1955799"/>
            <a:ext cx="182563" cy="16637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sz="1200" kern="1200">
                <a:solidFill>
                  <a:schemeClr val="accent3">
                    <a:lumMod val="50000"/>
                  </a:schemeClr>
                </a:solidFill>
                <a:effectLst/>
                <a:latin typeface="Montserrat" panose="00000500000000000000" pitchFamily="2" charset="0"/>
                <a:sym typeface="Montserrat" panose="00000500000000000000" pitchFamily="2" charset="0"/>
              </a:rPr>
              <a:t>WFH Preference Rate</a:t>
            </a:r>
            <a:endParaRPr lang="en-US" sz="1200" kern="1200">
              <a:solidFill>
                <a:schemeClr val="accent3">
                  <a:lumMod val="50000"/>
                </a:schemeClr>
              </a:solidFill>
              <a:latin typeface="Montserrat" panose="00000500000000000000" pitchFamily="2" charset="0"/>
              <a:sym typeface="Montserrat" panose="00000500000000000000" pitchFamily="2" charset="0"/>
            </a:endParaRPr>
          </a:p>
        </p:txBody>
      </p:sp>
      <p:sp>
        <p:nvSpPr>
          <p:cNvPr id="3" name="Google Shape;7;p1">
            <a:extLst>
              <a:ext uri="{FF2B5EF4-FFF2-40B4-BE49-F238E27FC236}">
                <a16:creationId xmlns:a16="http://schemas.microsoft.com/office/drawing/2014/main" id="{6883EEF7-70F9-1F08-F341-CF5CBD030D71}"/>
              </a:ext>
            </a:extLst>
          </p:cNvPr>
          <p:cNvSpPr txBox="1">
            <a:spLocks noGrp="1"/>
          </p:cNvSpPr>
          <p:nvPr>
            <p:custDataLst>
              <p:tags r:id="rId9"/>
            </p:custDataLst>
          </p:nvPr>
        </p:nvSpPr>
        <p:spPr bwMode="auto">
          <a:xfrm>
            <a:off x="1173163" y="4260850"/>
            <a:ext cx="4270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96F2631B-1D03-46A5-BEF2-FF5D68D6DBF1}" type="datetime'''H''o''''''m''''''''''''''''''''''e'''''''''''''">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Home</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17" name="Google Shape;7;p1">
            <a:extLst>
              <a:ext uri="{FF2B5EF4-FFF2-40B4-BE49-F238E27FC236}">
                <a16:creationId xmlns:a16="http://schemas.microsoft.com/office/drawing/2014/main" id="{FA9933AE-9FDB-826A-7230-E7233B5D48E0}"/>
              </a:ext>
            </a:extLst>
          </p:cNvPr>
          <p:cNvSpPr txBox="1">
            <a:spLocks noGrp="1"/>
          </p:cNvSpPr>
          <p:nvPr>
            <p:custDataLst>
              <p:tags r:id="rId10"/>
            </p:custDataLst>
          </p:nvPr>
        </p:nvSpPr>
        <p:spPr bwMode="auto">
          <a:xfrm>
            <a:off x="2009775" y="4260850"/>
            <a:ext cx="768350"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8292EF2-5180-4370-BD6A-C92C7272883E}" type="datetime'Te''''''m''p''''''''o''''r''ary'' ''Wo''rks''pace'''">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Temporary Workspace</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0" name="Google Shape;7;p1">
            <a:extLst>
              <a:ext uri="{FF2B5EF4-FFF2-40B4-BE49-F238E27FC236}">
                <a16:creationId xmlns:a16="http://schemas.microsoft.com/office/drawing/2014/main" id="{BDAB6343-CC20-6425-29BF-18C7E662255E}"/>
              </a:ext>
            </a:extLst>
          </p:cNvPr>
          <p:cNvSpPr txBox="1">
            <a:spLocks noGrp="1"/>
          </p:cNvSpPr>
          <p:nvPr>
            <p:custDataLst>
              <p:tags r:id="rId11"/>
            </p:custDataLst>
          </p:nvPr>
        </p:nvSpPr>
        <p:spPr bwMode="auto">
          <a:xfrm>
            <a:off x="2982913" y="4260850"/>
            <a:ext cx="841375"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42B29EA4-4568-430A-8CAC-E6474AEBE74C}" type="datetime'O''f''fi''''c''''''e W''o''''''''r''ks''tatio''''''n'''''">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Office Workstation</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6" name="Google Shape;7;p1">
            <a:extLst>
              <a:ext uri="{FF2B5EF4-FFF2-40B4-BE49-F238E27FC236}">
                <a16:creationId xmlns:a16="http://schemas.microsoft.com/office/drawing/2014/main" id="{68F20F6C-29B0-2EEC-1EBA-4EC29CBC9203}"/>
              </a:ext>
            </a:extLst>
          </p:cNvPr>
          <p:cNvSpPr txBox="1">
            <a:spLocks noGrp="1"/>
          </p:cNvSpPr>
          <p:nvPr>
            <p:custDataLst>
              <p:tags r:id="rId12"/>
            </p:custDataLst>
          </p:nvPr>
        </p:nvSpPr>
        <p:spPr bwMode="auto">
          <a:xfrm>
            <a:off x="3987800" y="4260850"/>
            <a:ext cx="847725"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947A8119-1153-43B3-BC0D-1D35817BB826}" type="datetime'''''E''nc''l''ose''d'' Off''''''''i''''''''ce'''''''' ''Space'">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Enclosed Office Space</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cxnSp>
        <p:nvCxnSpPr>
          <p:cNvPr id="172" name="Straight Arrow Connector 171">
            <a:extLst>
              <a:ext uri="{FF2B5EF4-FFF2-40B4-BE49-F238E27FC236}">
                <a16:creationId xmlns:a16="http://schemas.microsoft.com/office/drawing/2014/main" id="{FF35B751-CCD8-2A7F-D7B8-272775DAF0F5}"/>
              </a:ext>
            </a:extLst>
          </p:cNvPr>
          <p:cNvCxnSpPr>
            <a:cxnSpLocks/>
          </p:cNvCxnSpPr>
          <p:nvPr/>
        </p:nvCxnSpPr>
        <p:spPr>
          <a:xfrm>
            <a:off x="3859060" y="2266224"/>
            <a:ext cx="1468742" cy="0"/>
          </a:xfrm>
          <a:prstGeom prst="straightConnector1">
            <a:avLst/>
          </a:prstGeom>
          <a:ln w="12700">
            <a:solidFill>
              <a:srgbClr val="335D35"/>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DAB049D3-EF44-8666-B812-986530DF6E9B}"/>
              </a:ext>
            </a:extLst>
          </p:cNvPr>
          <p:cNvSpPr/>
          <p:nvPr/>
        </p:nvSpPr>
        <p:spPr>
          <a:xfrm>
            <a:off x="5360988" y="1822134"/>
            <a:ext cx="2548797" cy="1340745"/>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bg2">
                    <a:lumMod val="50000"/>
                  </a:schemeClr>
                </a:solidFill>
                <a:latin typeface="Montserrat" panose="00000500000000000000" pitchFamily="2" charset="0"/>
              </a:rPr>
              <a:t>Employees who like to switch from focused work to collaborative work/social events </a:t>
            </a:r>
            <a:r>
              <a:rPr lang="en-US" b="1">
                <a:solidFill>
                  <a:schemeClr val="bg2">
                    <a:lumMod val="50000"/>
                  </a:schemeClr>
                </a:solidFill>
                <a:latin typeface="Montserrat" panose="00000500000000000000" pitchFamily="2" charset="0"/>
              </a:rPr>
              <a:t>intermittently</a:t>
            </a:r>
            <a:r>
              <a:rPr lang="en-US">
                <a:solidFill>
                  <a:schemeClr val="bg2">
                    <a:lumMod val="50000"/>
                  </a:schemeClr>
                </a:solidFill>
                <a:latin typeface="Montserrat" panose="00000500000000000000" pitchFamily="2" charset="0"/>
              </a:rPr>
              <a:t> prefer open workspaces</a:t>
            </a:r>
            <a:endParaRPr lang="en-US" b="1">
              <a:solidFill>
                <a:schemeClr val="bg2">
                  <a:lumMod val="50000"/>
                </a:schemeClr>
              </a:solidFill>
              <a:latin typeface="Montserrat" panose="00000500000000000000" pitchFamily="2" charset="0"/>
            </a:endParaRPr>
          </a:p>
        </p:txBody>
      </p:sp>
      <p:sp>
        <p:nvSpPr>
          <p:cNvPr id="181" name="Google Shape;407;p34">
            <a:extLst>
              <a:ext uri="{FF2B5EF4-FFF2-40B4-BE49-F238E27FC236}">
                <a16:creationId xmlns:a16="http://schemas.microsoft.com/office/drawing/2014/main" id="{DABF876E-EFF5-28C5-14F0-DB47B3881799}"/>
              </a:ext>
            </a:extLst>
          </p:cNvPr>
          <p:cNvSpPr txBox="1">
            <a:spLocks/>
          </p:cNvSpPr>
          <p:nvPr/>
        </p:nvSpPr>
        <p:spPr>
          <a:xfrm>
            <a:off x="690758" y="36566"/>
            <a:ext cx="7781700"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The desire for uninterrupted, focused hours shapes preferences for work locations</a:t>
            </a:r>
          </a:p>
        </p:txBody>
      </p:sp>
      <p:pic>
        <p:nvPicPr>
          <p:cNvPr id="1026" name="Picture 2" descr="Cafe, coffee, restaurant, shop, store icon - Download on Iconfinder">
            <a:extLst>
              <a:ext uri="{FF2B5EF4-FFF2-40B4-BE49-F238E27FC236}">
                <a16:creationId xmlns:a16="http://schemas.microsoft.com/office/drawing/2014/main" id="{1B32625E-199E-2FFD-A7F2-893607492B13}"/>
              </a:ext>
            </a:extLst>
          </p:cNvPr>
          <p:cNvPicPr>
            <a:picLocks noChangeAspect="1" noChangeArrowheads="1"/>
          </p:cNvPicPr>
          <p:nvPr/>
        </p:nvPicPr>
        <p:blipFill>
          <a:blip r:embed="rId18">
            <a:clrChange>
              <a:clrFrom>
                <a:srgbClr val="020202">
                  <a:alpha val="2353"/>
                </a:srgbClr>
              </a:clrFrom>
              <a:clrTo>
                <a:srgbClr val="020202">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12777" y="1871146"/>
            <a:ext cx="578882" cy="578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working, office, open-space, start-up, teamwork, work, working icon ...">
            <a:extLst>
              <a:ext uri="{FF2B5EF4-FFF2-40B4-BE49-F238E27FC236}">
                <a16:creationId xmlns:a16="http://schemas.microsoft.com/office/drawing/2014/main" id="{3287829E-1B10-0701-209B-BBB580AB255E}"/>
              </a:ext>
            </a:extLst>
          </p:cNvPr>
          <p:cNvPicPr>
            <a:picLocks noChangeAspect="1" noChangeArrowheads="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78004" y="2514451"/>
            <a:ext cx="648428" cy="64842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p1">
            <a:extLst>
              <a:ext uri="{FF2B5EF4-FFF2-40B4-BE49-F238E27FC236}">
                <a16:creationId xmlns:a16="http://schemas.microsoft.com/office/drawing/2014/main" id="{D7E40175-4569-04AA-5278-175F20C77EBD}"/>
              </a:ext>
            </a:extLst>
          </p:cNvPr>
          <p:cNvSpPr txBox="1">
            <a:spLocks noGrp="1"/>
          </p:cNvSpPr>
          <p:nvPr>
            <p:custDataLst>
              <p:tags r:id="rId13"/>
            </p:custDataLst>
          </p:nvPr>
        </p:nvSpPr>
        <p:spPr bwMode="auto">
          <a:xfrm>
            <a:off x="946944" y="815521"/>
            <a:ext cx="3662362"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kern="1200">
                <a:solidFill>
                  <a:schemeClr val="accent3">
                    <a:lumMod val="50000"/>
                  </a:schemeClr>
                </a:solidFill>
                <a:effectLst/>
                <a:latin typeface="Montserrat" panose="00000500000000000000" pitchFamily="2" charset="0"/>
                <a:sym typeface="Montserrat" panose="00000500000000000000" pitchFamily="2" charset="0"/>
              </a:rPr>
              <a:t>Preferred Environment for </a:t>
            </a:r>
            <a:r>
              <a:rPr lang="en-US" altLang="en-US" b="1" kern="1200">
                <a:solidFill>
                  <a:schemeClr val="accent3">
                    <a:lumMod val="50000"/>
                  </a:schemeClr>
                </a:solidFill>
                <a:effectLst/>
                <a:latin typeface="Montserrat" panose="00000500000000000000" pitchFamily="2" charset="0"/>
                <a:sym typeface="Montserrat" panose="00000500000000000000" pitchFamily="2" charset="0"/>
              </a:rPr>
              <a:t>Focused</a:t>
            </a:r>
            <a:r>
              <a:rPr lang="en-US" altLang="en-US" kern="1200">
                <a:solidFill>
                  <a:schemeClr val="accent3">
                    <a:lumMod val="50000"/>
                  </a:schemeClr>
                </a:solidFill>
                <a:effectLst/>
                <a:latin typeface="Montserrat" panose="00000500000000000000" pitchFamily="2" charset="0"/>
                <a:sym typeface="Montserrat" panose="00000500000000000000" pitchFamily="2" charset="0"/>
              </a:rPr>
              <a:t> Work</a:t>
            </a:r>
            <a:endParaRPr lang="en-US" kern="1200">
              <a:solidFill>
                <a:schemeClr val="accent3">
                  <a:lumMod val="50000"/>
                </a:schemeClr>
              </a:solidFill>
              <a:latin typeface="Montserrat" panose="00000500000000000000" pitchFamily="2" charset="0"/>
              <a:sym typeface="Montserrat" panose="00000500000000000000" pitchFamily="2" charset="0"/>
            </a:endParaRPr>
          </a:p>
        </p:txBody>
      </p:sp>
    </p:spTree>
    <p:extLst>
      <p:ext uri="{BB962C8B-B14F-4D97-AF65-F5344CB8AC3E}">
        <p14:creationId xmlns:p14="http://schemas.microsoft.com/office/powerpoint/2010/main" val="3944331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928CF2B4-F500-146A-4FE9-9604C8F947B6}"/>
              </a:ext>
            </a:extLst>
          </p:cNvPr>
          <p:cNvGraphicFramePr>
            <a:graphicFrameLocks noChangeAspect="1"/>
          </p:cNvGraphicFramePr>
          <p:nvPr>
            <p:custDataLst>
              <p:tags r:id="rId1"/>
            </p:custDataLst>
            <p:extLst>
              <p:ext uri="{D42A27DB-BD31-4B8C-83A1-F6EECF244321}">
                <p14:modId xmlns:p14="http://schemas.microsoft.com/office/powerpoint/2010/main" val="2524986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532" imgH="530" progId="TCLayout.ActiveDocument.1">
                  <p:embed/>
                </p:oleObj>
              </mc:Choice>
              <mc:Fallback>
                <p:oleObj name="think-cell Slide" r:id="rId16" imgW="532" imgH="530" progId="TCLayout.ActiveDocument.1">
                  <p:embed/>
                  <p:pic>
                    <p:nvPicPr>
                      <p:cNvPr id="19" name="think-cell data - do not delete" hidden="1">
                        <a:extLst>
                          <a:ext uri="{FF2B5EF4-FFF2-40B4-BE49-F238E27FC236}">
                            <a16:creationId xmlns:a16="http://schemas.microsoft.com/office/drawing/2014/main" id="{928CF2B4-F500-146A-4FE9-9604C8F947B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67" name="Rectangle 266">
            <a:extLst>
              <a:ext uri="{FF2B5EF4-FFF2-40B4-BE49-F238E27FC236}">
                <a16:creationId xmlns:a16="http://schemas.microsoft.com/office/drawing/2014/main" id="{EB8E91DC-1FE0-2599-D6A1-44E6E2AF6E4F}"/>
              </a:ext>
            </a:extLst>
          </p:cNvPr>
          <p:cNvSpPr/>
          <p:nvPr/>
        </p:nvSpPr>
        <p:spPr>
          <a:xfrm>
            <a:off x="5774657" y="937219"/>
            <a:ext cx="2832768" cy="3850371"/>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89C79A2-0CFE-34EB-F901-D7919273A915}"/>
              </a:ext>
            </a:extLst>
          </p:cNvPr>
          <p:cNvSpPr>
            <a:spLocks noGrp="1"/>
          </p:cNvSpPr>
          <p:nvPr>
            <p:ph type="sldNum" idx="10"/>
          </p:nvPr>
        </p:nvSpPr>
        <p:spPr/>
        <p:txBody>
          <a:bodyPr/>
          <a:lstStyle/>
          <a:p>
            <a:pPr algn="r"/>
            <a:fld id="{00000000-1234-1234-1234-123412341234}" type="slidenum">
              <a:rPr lang="en" smtClean="0"/>
              <a:pPr algn="r"/>
              <a:t>51</a:t>
            </a:fld>
            <a:endParaRPr lang="en"/>
          </a:p>
        </p:txBody>
      </p:sp>
      <p:graphicFrame>
        <p:nvGraphicFramePr>
          <p:cNvPr id="203" name="Chart 202">
            <a:extLst>
              <a:ext uri="{FF2B5EF4-FFF2-40B4-BE49-F238E27FC236}">
                <a16:creationId xmlns:a16="http://schemas.microsoft.com/office/drawing/2014/main" id="{0446B4CB-97D4-6EED-AED2-A8E369898E52}"/>
              </a:ext>
            </a:extLst>
          </p:cNvPr>
          <p:cNvGraphicFramePr/>
          <p:nvPr>
            <p:custDataLst>
              <p:tags r:id="rId2"/>
            </p:custDataLst>
            <p:extLst>
              <p:ext uri="{D42A27DB-BD31-4B8C-83A1-F6EECF244321}">
                <p14:modId xmlns:p14="http://schemas.microsoft.com/office/powerpoint/2010/main" val="1929424512"/>
              </p:ext>
            </p:extLst>
          </p:nvPr>
        </p:nvGraphicFramePr>
        <p:xfrm>
          <a:off x="996950" y="947738"/>
          <a:ext cx="4267200" cy="3430587"/>
        </p:xfrm>
        <a:graphic>
          <a:graphicData uri="http://schemas.openxmlformats.org/drawingml/2006/chart">
            <c:chart xmlns:c="http://schemas.openxmlformats.org/drawingml/2006/chart" xmlns:r="http://schemas.openxmlformats.org/officeDocument/2006/relationships" r:id="rId18"/>
          </a:graphicData>
        </a:graphic>
      </p:graphicFrame>
      <p:cxnSp>
        <p:nvCxnSpPr>
          <p:cNvPr id="236" name="Straight Connector 235">
            <a:extLst>
              <a:ext uri="{FF2B5EF4-FFF2-40B4-BE49-F238E27FC236}">
                <a16:creationId xmlns:a16="http://schemas.microsoft.com/office/drawing/2014/main" id="{6B8DB2C6-EDCF-8F95-D984-1F12F4306018}"/>
              </a:ext>
            </a:extLst>
          </p:cNvPr>
          <p:cNvCxnSpPr/>
          <p:nvPr>
            <p:custDataLst>
              <p:tags r:id="rId3"/>
            </p:custDataLst>
          </p:nvPr>
        </p:nvCxnSpPr>
        <p:spPr bwMode="gray">
          <a:xfrm flipV="1">
            <a:off x="1828800" y="1020763"/>
            <a:ext cx="0" cy="76200"/>
          </a:xfrm>
          <a:prstGeom prst="line">
            <a:avLst/>
          </a:prstGeom>
          <a:ln w="12700" cap="flat" cmpd="sng" algn="ctr">
            <a:solidFill>
              <a:srgbClr val="739052"/>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7" name="Straight Connector 236">
            <a:extLst>
              <a:ext uri="{FF2B5EF4-FFF2-40B4-BE49-F238E27FC236}">
                <a16:creationId xmlns:a16="http://schemas.microsoft.com/office/drawing/2014/main" id="{B34DFD15-4BCE-810F-AA43-823BDB360312}"/>
              </a:ext>
            </a:extLst>
          </p:cNvPr>
          <p:cNvCxnSpPr/>
          <p:nvPr>
            <p:custDataLst>
              <p:tags r:id="rId4"/>
            </p:custDataLst>
          </p:nvPr>
        </p:nvCxnSpPr>
        <p:spPr bwMode="gray">
          <a:xfrm>
            <a:off x="1828800" y="1020763"/>
            <a:ext cx="2979738" cy="0"/>
          </a:xfrm>
          <a:prstGeom prst="line">
            <a:avLst/>
          </a:prstGeom>
          <a:ln w="12700" cap="flat" cmpd="sng" algn="ctr">
            <a:solidFill>
              <a:srgbClr val="739052"/>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2A935329-BEDF-9079-630D-C0270BF4AFD2}"/>
              </a:ext>
            </a:extLst>
          </p:cNvPr>
          <p:cNvCxnSpPr/>
          <p:nvPr>
            <p:custDataLst>
              <p:tags r:id="rId5"/>
            </p:custDataLst>
          </p:nvPr>
        </p:nvCxnSpPr>
        <p:spPr bwMode="gray">
          <a:xfrm>
            <a:off x="4808538" y="1020763"/>
            <a:ext cx="0" cy="1790700"/>
          </a:xfrm>
          <a:prstGeom prst="line">
            <a:avLst/>
          </a:prstGeom>
          <a:ln w="12700" cap="flat" cmpd="sng" algn="ctr">
            <a:solidFill>
              <a:srgbClr val="739052"/>
            </a:solidFill>
            <a:prstDash val="solid"/>
            <a:round/>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214" name="Google Shape;7;p1">
            <a:extLst>
              <a:ext uri="{FF2B5EF4-FFF2-40B4-BE49-F238E27FC236}">
                <a16:creationId xmlns:a16="http://schemas.microsoft.com/office/drawing/2014/main" id="{DD4B9580-CC68-976F-A15F-AC5D1254E762}"/>
              </a:ext>
            </a:extLst>
          </p:cNvPr>
          <p:cNvSpPr txBox="1">
            <a:spLocks noGrp="1"/>
          </p:cNvSpPr>
          <p:nvPr>
            <p:custDataLst>
              <p:tags r:id="rId6"/>
            </p:custDataLst>
          </p:nvPr>
        </p:nvSpPr>
        <p:spPr bwMode="auto">
          <a:xfrm>
            <a:off x="2555876" y="4459288"/>
            <a:ext cx="1527175" cy="1682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sz="1100">
                <a:solidFill>
                  <a:schemeClr val="accent3">
                    <a:lumMod val="50000"/>
                  </a:schemeClr>
                </a:solidFill>
                <a:latin typeface="Montserrat" panose="00000500000000000000" pitchFamily="2" charset="0"/>
              </a:rPr>
              <a:t>WFH Preference Rate</a:t>
            </a:r>
          </a:p>
        </p:txBody>
      </p:sp>
      <p:sp>
        <p:nvSpPr>
          <p:cNvPr id="201" name="Google Shape;7;p1">
            <a:extLst>
              <a:ext uri="{FF2B5EF4-FFF2-40B4-BE49-F238E27FC236}">
                <a16:creationId xmlns:a16="http://schemas.microsoft.com/office/drawing/2014/main" id="{E335257A-77D7-D3F3-4DAB-B9A2AD373095}"/>
              </a:ext>
            </a:extLst>
          </p:cNvPr>
          <p:cNvSpPr txBox="1">
            <a:spLocks noGrp="1"/>
          </p:cNvSpPr>
          <p:nvPr>
            <p:custDataLst>
              <p:tags r:id="rId7"/>
            </p:custDataLst>
          </p:nvPr>
        </p:nvSpPr>
        <p:spPr bwMode="auto">
          <a:xfrm>
            <a:off x="625475" y="1749425"/>
            <a:ext cx="336550" cy="18669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sz="1100">
                <a:solidFill>
                  <a:schemeClr val="accent3">
                    <a:lumMod val="50000"/>
                  </a:schemeClr>
                </a:solidFill>
                <a:latin typeface="Montserrat" panose="00000500000000000000" pitchFamily="2" charset="0"/>
              </a:rPr>
              <a:t>Composite Work Location </a:t>
            </a:r>
          </a:p>
          <a:p>
            <a:pPr algn="ctr">
              <a:spcBef>
                <a:spcPct val="0"/>
              </a:spcBef>
              <a:spcAft>
                <a:spcPct val="0"/>
              </a:spcAft>
            </a:pPr>
            <a:r>
              <a:rPr lang="en-US" sz="1100">
                <a:solidFill>
                  <a:schemeClr val="accent3">
                    <a:lumMod val="50000"/>
                  </a:schemeClr>
                </a:solidFill>
                <a:latin typeface="Montserrat" panose="00000500000000000000" pitchFamily="2" charset="0"/>
              </a:rPr>
              <a:t>Preference Score </a:t>
            </a:r>
            <a:r>
              <a:rPr lang="en-US" sz="1100" baseline="30000">
                <a:solidFill>
                  <a:schemeClr val="accent3">
                    <a:lumMod val="50000"/>
                  </a:schemeClr>
                </a:solidFill>
                <a:latin typeface="Montserrat" panose="00000500000000000000" pitchFamily="2" charset="0"/>
              </a:rPr>
              <a:t>[1]</a:t>
            </a:r>
            <a:endParaRPr lang="en-US" sz="1100">
              <a:solidFill>
                <a:schemeClr val="accent3">
                  <a:lumMod val="50000"/>
                </a:schemeClr>
              </a:solidFill>
              <a:latin typeface="Montserrat" panose="00000500000000000000" pitchFamily="2" charset="0"/>
            </a:endParaRPr>
          </a:p>
        </p:txBody>
      </p:sp>
      <p:sp>
        <p:nvSpPr>
          <p:cNvPr id="9" name="Google Shape;7;p1">
            <a:extLst>
              <a:ext uri="{FF2B5EF4-FFF2-40B4-BE49-F238E27FC236}">
                <a16:creationId xmlns:a16="http://schemas.microsoft.com/office/drawing/2014/main" id="{DC11A54F-1556-9A87-82CF-9549535A7D29}"/>
              </a:ext>
            </a:extLst>
          </p:cNvPr>
          <p:cNvSpPr txBox="1">
            <a:spLocks noGrp="1"/>
          </p:cNvSpPr>
          <p:nvPr>
            <p:custDataLst>
              <p:tags r:id="rId8"/>
            </p:custDataLst>
          </p:nvPr>
        </p:nvSpPr>
        <p:spPr bwMode="auto">
          <a:xfrm>
            <a:off x="1614488" y="4156075"/>
            <a:ext cx="4286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295D9E97-9494-4FBA-8450-8A5825DF251B}" type="datetime'''''0''''''''''''''''''''-''''''''''2''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0-20%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26" name="Google Shape;7;p1">
            <a:extLst>
              <a:ext uri="{FF2B5EF4-FFF2-40B4-BE49-F238E27FC236}">
                <a16:creationId xmlns:a16="http://schemas.microsoft.com/office/drawing/2014/main" id="{41AF7608-6415-F8FE-D97A-030291B3B588}"/>
              </a:ext>
            </a:extLst>
          </p:cNvPr>
          <p:cNvSpPr txBox="1">
            <a:spLocks noGrp="1"/>
          </p:cNvSpPr>
          <p:nvPr>
            <p:custDataLst>
              <p:tags r:id="rId9"/>
            </p:custDataLst>
          </p:nvPr>
        </p:nvSpPr>
        <p:spPr bwMode="auto">
          <a:xfrm>
            <a:off x="2314575" y="4156075"/>
            <a:ext cx="5175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06299122-FBC0-4D50-9AC5-581D1E804E34}" type="datetime'''''''''''''''''2''''''''0''''''-''''4''''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20-40%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29" name="Google Shape;7;p1">
            <a:extLst>
              <a:ext uri="{FF2B5EF4-FFF2-40B4-BE49-F238E27FC236}">
                <a16:creationId xmlns:a16="http://schemas.microsoft.com/office/drawing/2014/main" id="{7CF98B85-DB2C-7878-DB5F-B7F001E11E52}"/>
              </a:ext>
            </a:extLst>
          </p:cNvPr>
          <p:cNvSpPr txBox="1">
            <a:spLocks noGrp="1"/>
          </p:cNvSpPr>
          <p:nvPr>
            <p:custDataLst>
              <p:tags r:id="rId10"/>
            </p:custDataLst>
          </p:nvPr>
        </p:nvSpPr>
        <p:spPr bwMode="auto">
          <a:xfrm>
            <a:off x="3059113" y="4156075"/>
            <a:ext cx="52228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05F8D814-13B9-44A5-85DF-9BC97032A5A9}" type="datetime'''''4''''''''''0''''''''''''''''''-''''6''''''''''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40-60%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32" name="Google Shape;7;p1">
            <a:extLst>
              <a:ext uri="{FF2B5EF4-FFF2-40B4-BE49-F238E27FC236}">
                <a16:creationId xmlns:a16="http://schemas.microsoft.com/office/drawing/2014/main" id="{F5804BF9-C80E-2BBE-8E3D-3845B6E9D63E}"/>
              </a:ext>
            </a:extLst>
          </p:cNvPr>
          <p:cNvSpPr txBox="1">
            <a:spLocks noGrp="1"/>
          </p:cNvSpPr>
          <p:nvPr>
            <p:custDataLst>
              <p:tags r:id="rId11"/>
            </p:custDataLst>
          </p:nvPr>
        </p:nvSpPr>
        <p:spPr bwMode="auto">
          <a:xfrm>
            <a:off x="3805238" y="4156075"/>
            <a:ext cx="519113"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E93C797-01E4-4942-A1F6-90436627E690}" type="datetime'''''''''''''''6''''''''0-''''''''''''''''''''8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60-80%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35" name="Google Shape;7;p1">
            <a:extLst>
              <a:ext uri="{FF2B5EF4-FFF2-40B4-BE49-F238E27FC236}">
                <a16:creationId xmlns:a16="http://schemas.microsoft.com/office/drawing/2014/main" id="{A34FE28A-1267-225B-1CC3-775763336BAC}"/>
              </a:ext>
            </a:extLst>
          </p:cNvPr>
          <p:cNvSpPr txBox="1">
            <a:spLocks noGrp="1"/>
          </p:cNvSpPr>
          <p:nvPr>
            <p:custDataLst>
              <p:tags r:id="rId12"/>
            </p:custDataLst>
          </p:nvPr>
        </p:nvSpPr>
        <p:spPr bwMode="auto">
          <a:xfrm>
            <a:off x="4521200" y="4156075"/>
            <a:ext cx="57467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FFD515C5-A209-4FB5-9612-36687EC9DF0F}" type="datetime'''''''''''''''''8''''''''''0''''''-''1''''''0''''''''''''0%'''">
              <a:rPr lang="en-US" altLang="en-US" sz="1050" kern="1200" smtClean="0">
                <a:solidFill>
                  <a:srgbClr val="739052"/>
                </a:solidFill>
                <a:latin typeface="Montserrat" panose="00000500000000000000" pitchFamily="2" charset="0"/>
                <a:ea typeface="+mn-ea"/>
                <a:cs typeface="+mn-cs"/>
              </a:rPr>
              <a:pPr algn="ctr">
                <a:spcBef>
                  <a:spcPct val="0"/>
                </a:spcBef>
                <a:spcAft>
                  <a:spcPct val="0"/>
                </a:spcAft>
              </a:pPr>
              <a:t>80-100%</a:t>
            </a:fld>
            <a:endParaRPr lang="en-US" sz="1050" kern="1200">
              <a:solidFill>
                <a:srgbClr val="739052"/>
              </a:solidFill>
              <a:latin typeface="Montserrat" panose="00000500000000000000" pitchFamily="2" charset="0"/>
              <a:ea typeface="+mn-ea"/>
              <a:cs typeface="+mn-cs"/>
              <a:sym typeface="Montserrat" panose="00000500000000000000" pitchFamily="2" charset="0"/>
            </a:endParaRPr>
          </a:p>
        </p:txBody>
      </p:sp>
      <p:sp>
        <p:nvSpPr>
          <p:cNvPr id="235" name="Google Shape;7;p1">
            <a:extLst>
              <a:ext uri="{FF2B5EF4-FFF2-40B4-BE49-F238E27FC236}">
                <a16:creationId xmlns:a16="http://schemas.microsoft.com/office/drawing/2014/main" id="{6F8039CF-3AA4-F448-6054-95513CE85557}"/>
              </a:ext>
            </a:extLst>
          </p:cNvPr>
          <p:cNvSpPr txBox="1">
            <a:spLocks noGrp="1"/>
          </p:cNvSpPr>
          <p:nvPr>
            <p:custDataLst>
              <p:tags r:id="rId13"/>
            </p:custDataLst>
          </p:nvPr>
        </p:nvSpPr>
        <p:spPr bwMode="auto">
          <a:xfrm>
            <a:off x="3101975" y="869950"/>
            <a:ext cx="431800" cy="301625"/>
          </a:xfrm>
          <a:prstGeom prst="ellipse">
            <a:avLst/>
          </a:prstGeom>
          <a:solidFill>
            <a:schemeClr val="bg1"/>
          </a:solidFill>
          <a:ln w="9525" cmpd="sng" algn="ctr">
            <a:solidFill>
              <a:srgbClr val="739052"/>
            </a:solidFill>
          </a:ln>
          <a:effec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FD73FA7C-9F2F-4165-BFDA-F190C49793F1}" type="datetime'''''''''''''''''-''''''''2''''.''''''4'''">
              <a:rPr lang="en-US" altLang="en-US" b="1" kern="1200" smtClean="0">
                <a:solidFill>
                  <a:srgbClr val="739052"/>
                </a:solidFill>
                <a:effectLst/>
                <a:latin typeface="+mn-lt"/>
                <a:ea typeface="+mn-ea"/>
                <a:cs typeface="+mn-cs"/>
              </a:rPr>
              <a:pPr algn="ctr">
                <a:spcBef>
                  <a:spcPct val="0"/>
                </a:spcBef>
                <a:spcAft>
                  <a:spcPct val="0"/>
                </a:spcAft>
              </a:pPr>
              <a:t>-2.4</a:t>
            </a:fld>
            <a:endParaRPr lang="en-US" b="1" kern="1200">
              <a:solidFill>
                <a:srgbClr val="739052"/>
              </a:solidFill>
              <a:latin typeface="+mn-lt"/>
              <a:ea typeface="+mn-ea"/>
              <a:cs typeface="+mn-cs"/>
            </a:endParaRPr>
          </a:p>
        </p:txBody>
      </p:sp>
      <p:sp>
        <p:nvSpPr>
          <p:cNvPr id="233" name="TextBox 232">
            <a:extLst>
              <a:ext uri="{FF2B5EF4-FFF2-40B4-BE49-F238E27FC236}">
                <a16:creationId xmlns:a16="http://schemas.microsoft.com/office/drawing/2014/main" id="{30461928-67F9-7518-9313-CD20132BEE51}"/>
              </a:ext>
            </a:extLst>
          </p:cNvPr>
          <p:cNvSpPr txBox="1"/>
          <p:nvPr/>
        </p:nvSpPr>
        <p:spPr>
          <a:xfrm>
            <a:off x="0" y="4881890"/>
            <a:ext cx="8235236" cy="276999"/>
          </a:xfrm>
          <a:prstGeom prst="rect">
            <a:avLst/>
          </a:prstGeom>
          <a:noFill/>
        </p:spPr>
        <p:txBody>
          <a:bodyPr wrap="square" rtlCol="0">
            <a:spAutoFit/>
          </a:bodyPr>
          <a:lstStyle/>
          <a:p>
            <a:r>
              <a:rPr lang="en-US" sz="600">
                <a:latin typeface="Montserrat" panose="00000500000000000000" pitchFamily="2" charset="0"/>
              </a:rPr>
              <a:t>[1] Average of Perceived Optimal Work Environment for Supporting All Aspects ; 0 = Home Preferred,  5 = Office Preferred. </a:t>
            </a:r>
          </a:p>
          <a:p>
            <a:r>
              <a:rPr lang="en-US" sz="600">
                <a:latin typeface="Montserrat" panose="00000500000000000000" pitchFamily="2" charset="0"/>
              </a:rPr>
              <a:t>Used as a Proxy to handle missing values in WFH Pref Rate Metric</a:t>
            </a:r>
          </a:p>
        </p:txBody>
      </p:sp>
      <p:pic>
        <p:nvPicPr>
          <p:cNvPr id="222" name="Graphic 221" descr="Work from home house with solid fill">
            <a:extLst>
              <a:ext uri="{FF2B5EF4-FFF2-40B4-BE49-F238E27FC236}">
                <a16:creationId xmlns:a16="http://schemas.microsoft.com/office/drawing/2014/main" id="{2D8B3642-2748-CAE5-0B2E-839BAEB78D8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4838" y="4159286"/>
            <a:ext cx="344906" cy="344906"/>
          </a:xfrm>
          <a:prstGeom prst="rect">
            <a:avLst/>
          </a:prstGeom>
        </p:spPr>
      </p:pic>
      <p:cxnSp>
        <p:nvCxnSpPr>
          <p:cNvPr id="223" name="Straight Arrow Connector 222">
            <a:extLst>
              <a:ext uri="{FF2B5EF4-FFF2-40B4-BE49-F238E27FC236}">
                <a16:creationId xmlns:a16="http://schemas.microsoft.com/office/drawing/2014/main" id="{A46B3A67-6745-EBCB-9279-C141359DB27F}"/>
              </a:ext>
            </a:extLst>
          </p:cNvPr>
          <p:cNvCxnSpPr>
            <a:cxnSpLocks/>
          </p:cNvCxnSpPr>
          <p:nvPr/>
        </p:nvCxnSpPr>
        <p:spPr>
          <a:xfrm flipV="1">
            <a:off x="1047291" y="1180211"/>
            <a:ext cx="0" cy="2927358"/>
          </a:xfrm>
          <a:prstGeom prst="straightConnector1">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4" name="Graphic 223" descr="Building with solid fill">
            <a:extLst>
              <a:ext uri="{FF2B5EF4-FFF2-40B4-BE49-F238E27FC236}">
                <a16:creationId xmlns:a16="http://schemas.microsoft.com/office/drawing/2014/main" id="{AC17AD19-9803-6308-F9B4-AC799A20267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74838" y="835305"/>
            <a:ext cx="344906" cy="344906"/>
          </a:xfrm>
          <a:prstGeom prst="rect">
            <a:avLst/>
          </a:prstGeom>
        </p:spPr>
      </p:pic>
      <p:pic>
        <p:nvPicPr>
          <p:cNvPr id="232" name="Graphic 231" descr="Spinning Plates with solid fill">
            <a:extLst>
              <a:ext uri="{FF2B5EF4-FFF2-40B4-BE49-F238E27FC236}">
                <a16:creationId xmlns:a16="http://schemas.microsoft.com/office/drawing/2014/main" id="{70FE5B58-7234-B926-3209-539B7F8C45F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044285" y="1598039"/>
            <a:ext cx="693295" cy="693295"/>
          </a:xfrm>
          <a:prstGeom prst="rect">
            <a:avLst/>
          </a:prstGeom>
        </p:spPr>
      </p:pic>
      <p:pic>
        <p:nvPicPr>
          <p:cNvPr id="239" name="Graphic 238" descr="Meeting with solid fill">
            <a:extLst>
              <a:ext uri="{FF2B5EF4-FFF2-40B4-BE49-F238E27FC236}">
                <a16:creationId xmlns:a16="http://schemas.microsoft.com/office/drawing/2014/main" id="{0A394E9A-BC35-A3D7-A3E0-36378616E11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541941" y="1598039"/>
            <a:ext cx="693295" cy="693295"/>
          </a:xfrm>
          <a:prstGeom prst="rect">
            <a:avLst/>
          </a:prstGeom>
        </p:spPr>
      </p:pic>
      <p:sp>
        <p:nvSpPr>
          <p:cNvPr id="241" name="TextBox 240">
            <a:extLst>
              <a:ext uri="{FF2B5EF4-FFF2-40B4-BE49-F238E27FC236}">
                <a16:creationId xmlns:a16="http://schemas.microsoft.com/office/drawing/2014/main" id="{9B0567DD-F00B-8502-3386-3B1D757F242F}"/>
              </a:ext>
            </a:extLst>
          </p:cNvPr>
          <p:cNvSpPr txBox="1"/>
          <p:nvPr/>
        </p:nvSpPr>
        <p:spPr>
          <a:xfrm>
            <a:off x="5437309" y="978399"/>
            <a:ext cx="1935269" cy="600164"/>
          </a:xfrm>
          <a:prstGeom prst="rect">
            <a:avLst/>
          </a:prstGeom>
          <a:noFill/>
        </p:spPr>
        <p:txBody>
          <a:bodyPr wrap="square" rtlCol="0">
            <a:spAutoFit/>
          </a:bodyPr>
          <a:lstStyle/>
          <a:p>
            <a:pPr algn="ctr"/>
            <a:r>
              <a:rPr lang="en-US" sz="1100">
                <a:latin typeface="Montserrat" panose="00000500000000000000" pitchFamily="2" charset="0"/>
              </a:rPr>
              <a:t>Ability to </a:t>
            </a:r>
          </a:p>
          <a:p>
            <a:pPr algn="ctr"/>
            <a:r>
              <a:rPr lang="en-US" sz="1100">
                <a:latin typeface="Montserrat" panose="00000500000000000000" pitchFamily="2" charset="0"/>
              </a:rPr>
              <a:t>Be Individually Productive</a:t>
            </a:r>
          </a:p>
        </p:txBody>
      </p:sp>
      <p:sp>
        <p:nvSpPr>
          <p:cNvPr id="242" name="TextBox 241">
            <a:extLst>
              <a:ext uri="{FF2B5EF4-FFF2-40B4-BE49-F238E27FC236}">
                <a16:creationId xmlns:a16="http://schemas.microsoft.com/office/drawing/2014/main" id="{85B5BA16-18BF-31F6-B8A8-B75AE3DE4335}"/>
              </a:ext>
            </a:extLst>
          </p:cNvPr>
          <p:cNvSpPr txBox="1"/>
          <p:nvPr/>
        </p:nvSpPr>
        <p:spPr>
          <a:xfrm>
            <a:off x="6920953" y="1143329"/>
            <a:ext cx="1935269" cy="430887"/>
          </a:xfrm>
          <a:prstGeom prst="rect">
            <a:avLst/>
          </a:prstGeom>
          <a:noFill/>
        </p:spPr>
        <p:txBody>
          <a:bodyPr wrap="square" rtlCol="0">
            <a:spAutoFit/>
          </a:bodyPr>
          <a:lstStyle/>
          <a:p>
            <a:pPr algn="ctr"/>
            <a:r>
              <a:rPr lang="en-US" sz="1100">
                <a:latin typeface="Montserrat" panose="00000500000000000000" pitchFamily="2" charset="0"/>
              </a:rPr>
              <a:t>Ability to </a:t>
            </a:r>
          </a:p>
          <a:p>
            <a:pPr algn="ctr"/>
            <a:r>
              <a:rPr lang="en-US" sz="1100">
                <a:latin typeface="Montserrat" panose="00000500000000000000" pitchFamily="2" charset="0"/>
              </a:rPr>
              <a:t>Collab Effectively</a:t>
            </a:r>
          </a:p>
        </p:txBody>
      </p:sp>
      <p:grpSp>
        <p:nvGrpSpPr>
          <p:cNvPr id="249" name="Group 248">
            <a:extLst>
              <a:ext uri="{FF2B5EF4-FFF2-40B4-BE49-F238E27FC236}">
                <a16:creationId xmlns:a16="http://schemas.microsoft.com/office/drawing/2014/main" id="{73C38FEC-9686-A5CF-1670-FCE0AA22F518}"/>
              </a:ext>
            </a:extLst>
          </p:cNvPr>
          <p:cNvGrpSpPr/>
          <p:nvPr/>
        </p:nvGrpSpPr>
        <p:grpSpPr>
          <a:xfrm>
            <a:off x="6313848" y="2291334"/>
            <a:ext cx="1651822" cy="1324748"/>
            <a:chOff x="6313848" y="2291334"/>
            <a:chExt cx="1651822" cy="1324748"/>
          </a:xfrm>
        </p:grpSpPr>
        <p:sp>
          <p:nvSpPr>
            <p:cNvPr id="244" name="Arrow: Down 243">
              <a:extLst>
                <a:ext uri="{FF2B5EF4-FFF2-40B4-BE49-F238E27FC236}">
                  <a16:creationId xmlns:a16="http://schemas.microsoft.com/office/drawing/2014/main" id="{DBCF8AE4-EC75-BEDA-05F9-61BC9E4897CE}"/>
                </a:ext>
              </a:extLst>
            </p:cNvPr>
            <p:cNvSpPr/>
            <p:nvPr/>
          </p:nvSpPr>
          <p:spPr>
            <a:xfrm>
              <a:off x="6989221" y="2922787"/>
              <a:ext cx="285321" cy="693295"/>
            </a:xfrm>
            <a:prstGeom prst="down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8DD3408F-A7EA-7B6B-9347-B6F510764491}"/>
                </a:ext>
              </a:extLst>
            </p:cNvPr>
            <p:cNvSpPr/>
            <p:nvPr/>
          </p:nvSpPr>
          <p:spPr>
            <a:xfrm>
              <a:off x="6313848" y="2297242"/>
              <a:ext cx="154166" cy="693295"/>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246">
              <a:extLst>
                <a:ext uri="{FF2B5EF4-FFF2-40B4-BE49-F238E27FC236}">
                  <a16:creationId xmlns:a16="http://schemas.microsoft.com/office/drawing/2014/main" id="{242AEFF5-440B-D769-590D-BEC29A2B4786}"/>
                </a:ext>
              </a:extLst>
            </p:cNvPr>
            <p:cNvSpPr/>
            <p:nvPr/>
          </p:nvSpPr>
          <p:spPr>
            <a:xfrm>
              <a:off x="7811504" y="2291334"/>
              <a:ext cx="154166" cy="693295"/>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47">
              <a:extLst>
                <a:ext uri="{FF2B5EF4-FFF2-40B4-BE49-F238E27FC236}">
                  <a16:creationId xmlns:a16="http://schemas.microsoft.com/office/drawing/2014/main" id="{B47F941B-E91F-AC28-E5EE-B89969F540CA}"/>
                </a:ext>
              </a:extLst>
            </p:cNvPr>
            <p:cNvSpPr/>
            <p:nvPr/>
          </p:nvSpPr>
          <p:spPr>
            <a:xfrm rot="5400000">
              <a:off x="7062676" y="2096876"/>
              <a:ext cx="154166" cy="1651822"/>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0" name="TextBox 249">
            <a:extLst>
              <a:ext uri="{FF2B5EF4-FFF2-40B4-BE49-F238E27FC236}">
                <a16:creationId xmlns:a16="http://schemas.microsoft.com/office/drawing/2014/main" id="{E602A923-99B3-643C-05FF-A77168AF2C4E}"/>
              </a:ext>
            </a:extLst>
          </p:cNvPr>
          <p:cNvSpPr txBox="1"/>
          <p:nvPr/>
        </p:nvSpPr>
        <p:spPr>
          <a:xfrm>
            <a:off x="6161440" y="2417479"/>
            <a:ext cx="1935269" cy="430887"/>
          </a:xfrm>
          <a:prstGeom prst="rect">
            <a:avLst/>
          </a:prstGeom>
          <a:noFill/>
        </p:spPr>
        <p:txBody>
          <a:bodyPr wrap="square" rtlCol="0">
            <a:spAutoFit/>
          </a:bodyPr>
          <a:lstStyle/>
          <a:p>
            <a:pPr algn="ctr"/>
            <a:r>
              <a:rPr lang="en-US" sz="1100">
                <a:latin typeface="Montserrat" panose="00000500000000000000" pitchFamily="2" charset="0"/>
              </a:rPr>
              <a:t>Strongly</a:t>
            </a:r>
          </a:p>
          <a:p>
            <a:pPr algn="ctr"/>
            <a:r>
              <a:rPr lang="en-US" sz="1100">
                <a:latin typeface="Montserrat" panose="00000500000000000000" pitchFamily="2" charset="0"/>
              </a:rPr>
              <a:t>Influence</a:t>
            </a:r>
          </a:p>
        </p:txBody>
      </p:sp>
      <p:pic>
        <p:nvPicPr>
          <p:cNvPr id="251" name="Graphic 250" descr="Building with solid fill">
            <a:extLst>
              <a:ext uri="{FF2B5EF4-FFF2-40B4-BE49-F238E27FC236}">
                <a16:creationId xmlns:a16="http://schemas.microsoft.com/office/drawing/2014/main" id="{D07FC1BB-41BC-F27C-78C2-9D8F2206095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76046" y="3687282"/>
            <a:ext cx="477819" cy="477819"/>
          </a:xfrm>
          <a:prstGeom prst="rect">
            <a:avLst/>
          </a:prstGeom>
        </p:spPr>
      </p:pic>
      <p:pic>
        <p:nvPicPr>
          <p:cNvPr id="265" name="Graphic 264" descr="Work from home house with solid fill">
            <a:extLst>
              <a:ext uri="{FF2B5EF4-FFF2-40B4-BE49-F238E27FC236}">
                <a16:creationId xmlns:a16="http://schemas.microsoft.com/office/drawing/2014/main" id="{61D40B39-D075-DE36-466D-085E83ADE5A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274542" y="3682539"/>
            <a:ext cx="482562" cy="482562"/>
          </a:xfrm>
          <a:prstGeom prst="rect">
            <a:avLst/>
          </a:prstGeom>
        </p:spPr>
      </p:pic>
      <p:sp>
        <p:nvSpPr>
          <p:cNvPr id="266" name="TextBox 265">
            <a:extLst>
              <a:ext uri="{FF2B5EF4-FFF2-40B4-BE49-F238E27FC236}">
                <a16:creationId xmlns:a16="http://schemas.microsoft.com/office/drawing/2014/main" id="{DE23FAE1-C41C-0193-0030-DDEB1B18B80F}"/>
              </a:ext>
            </a:extLst>
          </p:cNvPr>
          <p:cNvSpPr txBox="1"/>
          <p:nvPr/>
        </p:nvSpPr>
        <p:spPr>
          <a:xfrm>
            <a:off x="6172124" y="4167080"/>
            <a:ext cx="1935269" cy="430887"/>
          </a:xfrm>
          <a:prstGeom prst="rect">
            <a:avLst/>
          </a:prstGeom>
          <a:noFill/>
        </p:spPr>
        <p:txBody>
          <a:bodyPr wrap="square" rtlCol="0">
            <a:spAutoFit/>
          </a:bodyPr>
          <a:lstStyle/>
          <a:p>
            <a:pPr algn="ctr"/>
            <a:r>
              <a:rPr lang="en-US" sz="1100">
                <a:latin typeface="Montserrat" panose="00000500000000000000" pitchFamily="2" charset="0"/>
              </a:rPr>
              <a:t>Location Employee Want to Work in</a:t>
            </a:r>
          </a:p>
        </p:txBody>
      </p:sp>
      <p:sp>
        <p:nvSpPr>
          <p:cNvPr id="268" name="Google Shape;407;p34">
            <a:extLst>
              <a:ext uri="{FF2B5EF4-FFF2-40B4-BE49-F238E27FC236}">
                <a16:creationId xmlns:a16="http://schemas.microsoft.com/office/drawing/2014/main" id="{115AA14D-66D0-F0BB-769D-68D4D4B5C646}"/>
              </a:ext>
            </a:extLst>
          </p:cNvPr>
          <p:cNvSpPr txBox="1">
            <a:spLocks/>
          </p:cNvSpPr>
          <p:nvPr/>
        </p:nvSpPr>
        <p:spPr>
          <a:xfrm>
            <a:off x="690757" y="36566"/>
            <a:ext cx="7262099"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“Composite Work Location Preference” score highly correlated to WFH Preference Rate</a:t>
            </a:r>
          </a:p>
        </p:txBody>
      </p:sp>
    </p:spTree>
    <p:extLst>
      <p:ext uri="{BB962C8B-B14F-4D97-AF65-F5344CB8AC3E}">
        <p14:creationId xmlns:p14="http://schemas.microsoft.com/office/powerpoint/2010/main" val="502841930"/>
      </p:ext>
    </p:extLst>
  </p:cSld>
  <p:clrMapOvr>
    <a:masterClrMapping/>
  </p:clrMapOvr>
  <p:extLst>
    <p:ext uri="{6950BFC3-D8DA-4A85-94F7-54DA5524770B}">
      <p188:commentRel xmlns:p188="http://schemas.microsoft.com/office/powerpoint/2018/8/main" r:id="rId15"/>
    </p:ext>
  </p:extLs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EFD0A0-B928-95EB-C3A4-AC63F98EFCFA}"/>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48D7EEC-F2DF-1C13-83F5-90727F5543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think-cell data - do not delete" hidden="1">
                        <a:extLst>
                          <a:ext uri="{FF2B5EF4-FFF2-40B4-BE49-F238E27FC236}">
                            <a16:creationId xmlns:a16="http://schemas.microsoft.com/office/drawing/2014/main" id="{C48D7EEC-F2DF-1C13-83F5-90727F5543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EF54691-B85F-C894-980E-EBC86C5E5D5F}"/>
              </a:ext>
            </a:extLst>
          </p:cNvPr>
          <p:cNvSpPr>
            <a:spLocks noGrp="1"/>
          </p:cNvSpPr>
          <p:nvPr>
            <p:ph type="title" idx="4294967295"/>
          </p:nvPr>
        </p:nvSpPr>
        <p:spPr>
          <a:xfrm>
            <a:off x="61421" y="1795463"/>
            <a:ext cx="9021158" cy="1552573"/>
          </a:xfrm>
        </p:spPr>
        <p:txBody>
          <a:bodyPr vert="horz"/>
          <a:lstStyle/>
          <a:p>
            <a:pPr algn="ctr"/>
            <a:r>
              <a:rPr lang="en-US" sz="4600"/>
              <a:t>Modeling</a:t>
            </a:r>
          </a:p>
        </p:txBody>
      </p:sp>
      <p:cxnSp>
        <p:nvCxnSpPr>
          <p:cNvPr id="6" name="Straight Connector 5">
            <a:extLst>
              <a:ext uri="{FF2B5EF4-FFF2-40B4-BE49-F238E27FC236}">
                <a16:creationId xmlns:a16="http://schemas.microsoft.com/office/drawing/2014/main" id="{A16C1404-D50E-970E-AE0D-7ACAB6CA0E21}"/>
              </a:ext>
            </a:extLst>
          </p:cNvPr>
          <p:cNvCxnSpPr>
            <a:cxnSpLocks/>
          </p:cNvCxnSpPr>
          <p:nvPr/>
        </p:nvCxnSpPr>
        <p:spPr>
          <a:xfrm>
            <a:off x="734400" y="2571750"/>
            <a:ext cx="76752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05BCF518-2898-BF9E-53DC-7CE4DA8244FD}"/>
              </a:ext>
            </a:extLst>
          </p:cNvPr>
          <p:cNvSpPr>
            <a:spLocks noGrp="1"/>
          </p:cNvSpPr>
          <p:nvPr>
            <p:ph type="sldNum" idx="10"/>
          </p:nvPr>
        </p:nvSpPr>
        <p:spPr>
          <a:xfrm>
            <a:off x="8472458" y="4663217"/>
            <a:ext cx="548700" cy="393600"/>
          </a:xfrm>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1981837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331592-AEFF-2B7E-8225-5C84D1D6C6D0}"/>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2109269F-283A-7392-9BF7-C6D8F5F263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2109269F-283A-7392-9BF7-C6D8F5F263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F1EA407C-EA1A-87E8-53E4-D267CE6CBE30}"/>
              </a:ext>
            </a:extLst>
          </p:cNvPr>
          <p:cNvSpPr txBox="1">
            <a:spLocks/>
          </p:cNvSpPr>
          <p:nvPr/>
        </p:nvSpPr>
        <p:spPr>
          <a:xfrm>
            <a:off x="482400" y="33753"/>
            <a:ext cx="7470456" cy="662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Factor Analysis &amp; Shapley  Values corroborate our analysis about the key factors for determining work location preference</a:t>
            </a:r>
          </a:p>
        </p:txBody>
      </p:sp>
      <p:sp>
        <p:nvSpPr>
          <p:cNvPr id="7" name="Slide Number Placeholder 6">
            <a:extLst>
              <a:ext uri="{FF2B5EF4-FFF2-40B4-BE49-F238E27FC236}">
                <a16:creationId xmlns:a16="http://schemas.microsoft.com/office/drawing/2014/main" id="{9BBEDA3B-7745-79BB-DE7B-E23F328CD1A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53</a:t>
            </a:fld>
            <a:endParaRPr lang="en"/>
          </a:p>
        </p:txBody>
      </p:sp>
      <p:grpSp>
        <p:nvGrpSpPr>
          <p:cNvPr id="15" name="Group 14">
            <a:extLst>
              <a:ext uri="{FF2B5EF4-FFF2-40B4-BE49-F238E27FC236}">
                <a16:creationId xmlns:a16="http://schemas.microsoft.com/office/drawing/2014/main" id="{0273494B-7C50-D60C-9645-49EB1CE82BCB}"/>
              </a:ext>
            </a:extLst>
          </p:cNvPr>
          <p:cNvGrpSpPr/>
          <p:nvPr/>
        </p:nvGrpSpPr>
        <p:grpSpPr>
          <a:xfrm>
            <a:off x="210997" y="1161410"/>
            <a:ext cx="2337803" cy="3332788"/>
            <a:chOff x="143335" y="973064"/>
            <a:chExt cx="2755970" cy="3641198"/>
          </a:xfrm>
        </p:grpSpPr>
        <p:sp>
          <p:nvSpPr>
            <p:cNvPr id="38" name="Rectangle 37">
              <a:extLst>
                <a:ext uri="{FF2B5EF4-FFF2-40B4-BE49-F238E27FC236}">
                  <a16:creationId xmlns:a16="http://schemas.microsoft.com/office/drawing/2014/main" id="{3A9DD074-EB99-CD72-16F4-01B24E0D32AF}"/>
                </a:ext>
              </a:extLst>
            </p:cNvPr>
            <p:cNvSpPr/>
            <p:nvPr/>
          </p:nvSpPr>
          <p:spPr>
            <a:xfrm>
              <a:off x="847555" y="1020347"/>
              <a:ext cx="1639998" cy="4274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A47F2B4-3C6D-B882-DFDB-830B366F5E08}"/>
                </a:ext>
              </a:extLst>
            </p:cNvPr>
            <p:cNvGrpSpPr/>
            <p:nvPr/>
          </p:nvGrpSpPr>
          <p:grpSpPr>
            <a:xfrm>
              <a:off x="911140" y="1724766"/>
              <a:ext cx="1495998" cy="1894658"/>
              <a:chOff x="2212640" y="935355"/>
              <a:chExt cx="3898600" cy="1737365"/>
            </a:xfrm>
          </p:grpSpPr>
          <p:sp>
            <p:nvSpPr>
              <p:cNvPr id="21" name="Trapezoid 20">
                <a:extLst>
                  <a:ext uri="{FF2B5EF4-FFF2-40B4-BE49-F238E27FC236}">
                    <a16:creationId xmlns:a16="http://schemas.microsoft.com/office/drawing/2014/main" id="{5624B4C4-0384-FCBE-DC0C-A40A645EB9EB}"/>
                  </a:ext>
                </a:extLst>
              </p:cNvPr>
              <p:cNvSpPr/>
              <p:nvPr/>
            </p:nvSpPr>
            <p:spPr>
              <a:xfrm rot="10800000" flipH="1">
                <a:off x="2504590" y="2093600"/>
                <a:ext cx="3314700" cy="579120"/>
              </a:xfrm>
              <a:prstGeom prst="trapezoid">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sp>
            <p:nvSpPr>
              <p:cNvPr id="5" name="Trapezoid 4">
                <a:extLst>
                  <a:ext uri="{FF2B5EF4-FFF2-40B4-BE49-F238E27FC236}">
                    <a16:creationId xmlns:a16="http://schemas.microsoft.com/office/drawing/2014/main" id="{5D257207-0474-F49B-2DFD-D8E78F21E8D0}"/>
                  </a:ext>
                </a:extLst>
              </p:cNvPr>
              <p:cNvSpPr/>
              <p:nvPr/>
            </p:nvSpPr>
            <p:spPr>
              <a:xfrm rot="10800000" flipH="1">
                <a:off x="2212640" y="935355"/>
                <a:ext cx="3898600" cy="579120"/>
              </a:xfrm>
              <a:prstGeom prst="trapezoid">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sp>
            <p:nvSpPr>
              <p:cNvPr id="9" name="Trapezoid 8">
                <a:extLst>
                  <a:ext uri="{FF2B5EF4-FFF2-40B4-BE49-F238E27FC236}">
                    <a16:creationId xmlns:a16="http://schemas.microsoft.com/office/drawing/2014/main" id="{559B0BD8-BCE7-CCAA-56EC-F40FC5F08836}"/>
                  </a:ext>
                </a:extLst>
              </p:cNvPr>
              <p:cNvSpPr/>
              <p:nvPr/>
            </p:nvSpPr>
            <p:spPr>
              <a:xfrm rot="10800000" flipH="1">
                <a:off x="2359776" y="1514477"/>
                <a:ext cx="3605229" cy="579120"/>
              </a:xfrm>
              <a:prstGeom prst="trapezoid">
                <a:avLst/>
              </a:prstGeom>
              <a:solidFill>
                <a:schemeClr val="accent3">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grpSp>
        <p:sp>
          <p:nvSpPr>
            <p:cNvPr id="10" name="TextBox 9">
              <a:extLst>
                <a:ext uri="{FF2B5EF4-FFF2-40B4-BE49-F238E27FC236}">
                  <a16:creationId xmlns:a16="http://schemas.microsoft.com/office/drawing/2014/main" id="{09603DDC-849B-92E3-93C4-EBD996F6CC06}"/>
                </a:ext>
              </a:extLst>
            </p:cNvPr>
            <p:cNvSpPr txBox="1"/>
            <p:nvPr/>
          </p:nvSpPr>
          <p:spPr>
            <a:xfrm>
              <a:off x="740076" y="1039134"/>
              <a:ext cx="1800956" cy="400110"/>
            </a:xfrm>
            <a:prstGeom prst="rect">
              <a:avLst/>
            </a:prstGeom>
            <a:noFill/>
          </p:spPr>
          <p:txBody>
            <a:bodyPr wrap="square" rtlCol="0">
              <a:spAutoFit/>
            </a:bodyPr>
            <a:lstStyle/>
            <a:p>
              <a:pPr algn="ctr"/>
              <a:r>
                <a:rPr lang="en-US" sz="900">
                  <a:latin typeface="Montserrat" panose="00000500000000000000" pitchFamily="2" charset="0"/>
                </a:rPr>
                <a:t>Preprocess Data For Modeling</a:t>
              </a:r>
            </a:p>
          </p:txBody>
        </p:sp>
        <p:sp>
          <p:nvSpPr>
            <p:cNvPr id="18" name="TextBox 17">
              <a:extLst>
                <a:ext uri="{FF2B5EF4-FFF2-40B4-BE49-F238E27FC236}">
                  <a16:creationId xmlns:a16="http://schemas.microsoft.com/office/drawing/2014/main" id="{3BDB4F3C-7DD5-63F3-AF3D-3C61A4C0C3C3}"/>
                </a:ext>
              </a:extLst>
            </p:cNvPr>
            <p:cNvSpPr txBox="1"/>
            <p:nvPr/>
          </p:nvSpPr>
          <p:spPr>
            <a:xfrm>
              <a:off x="960185" y="3103594"/>
              <a:ext cx="1393225" cy="400110"/>
            </a:xfrm>
            <a:prstGeom prst="rect">
              <a:avLst/>
            </a:prstGeom>
            <a:noFill/>
          </p:spPr>
          <p:txBody>
            <a:bodyPr wrap="square" rtlCol="0">
              <a:spAutoFit/>
            </a:bodyPr>
            <a:lstStyle/>
            <a:p>
              <a:pPr algn="ctr"/>
              <a:r>
                <a:rPr lang="en-US" sz="900">
                  <a:latin typeface="Montserrat" panose="00000500000000000000" pitchFamily="2" charset="0"/>
                </a:rPr>
                <a:t>Decision Tree Model</a:t>
              </a:r>
            </a:p>
          </p:txBody>
        </p:sp>
        <p:sp>
          <p:nvSpPr>
            <p:cNvPr id="19" name="TextBox 18">
              <a:extLst>
                <a:ext uri="{FF2B5EF4-FFF2-40B4-BE49-F238E27FC236}">
                  <a16:creationId xmlns:a16="http://schemas.microsoft.com/office/drawing/2014/main" id="{A8C2578D-A664-B1D7-578A-A7B931B272EA}"/>
                </a:ext>
              </a:extLst>
            </p:cNvPr>
            <p:cNvSpPr txBox="1"/>
            <p:nvPr/>
          </p:nvSpPr>
          <p:spPr>
            <a:xfrm>
              <a:off x="414292" y="3906376"/>
              <a:ext cx="2485013" cy="707886"/>
            </a:xfrm>
            <a:prstGeom prst="rect">
              <a:avLst/>
            </a:prstGeom>
            <a:noFill/>
          </p:spPr>
          <p:txBody>
            <a:bodyPr wrap="square" rtlCol="0">
              <a:spAutoFit/>
            </a:bodyPr>
            <a:lstStyle/>
            <a:p>
              <a:pPr algn="ctr"/>
              <a:r>
                <a:rPr lang="en-US" sz="900">
                  <a:latin typeface="Montserrat" panose="00000500000000000000" pitchFamily="2" charset="0"/>
                </a:rPr>
                <a:t>Shapley Analysis</a:t>
              </a:r>
            </a:p>
            <a:p>
              <a:pPr algn="ctr"/>
              <a:r>
                <a:rPr lang="en-US" sz="900">
                  <a:latin typeface="Montserrat" panose="00000500000000000000" pitchFamily="2" charset="0"/>
                </a:rPr>
                <a:t>+</a:t>
              </a:r>
            </a:p>
            <a:p>
              <a:pPr algn="ctr"/>
              <a:r>
                <a:rPr lang="en-US" sz="900">
                  <a:latin typeface="Montserrat" panose="00000500000000000000" pitchFamily="2" charset="0"/>
                </a:rPr>
                <a:t>Analyze Factor </a:t>
              </a:r>
            </a:p>
            <a:p>
              <a:pPr algn="ctr"/>
              <a:r>
                <a:rPr lang="en-US" sz="900">
                  <a:latin typeface="Montserrat" panose="00000500000000000000" pitchFamily="2" charset="0"/>
                </a:rPr>
                <a:t>Loadings</a:t>
              </a:r>
            </a:p>
          </p:txBody>
        </p:sp>
        <p:sp>
          <p:nvSpPr>
            <p:cNvPr id="39" name="Rectangle 38">
              <a:extLst>
                <a:ext uri="{FF2B5EF4-FFF2-40B4-BE49-F238E27FC236}">
                  <a16:creationId xmlns:a16="http://schemas.microsoft.com/office/drawing/2014/main" id="{43C53DBD-A7EB-13B2-ACDD-424776CBA589}"/>
                </a:ext>
              </a:extLst>
            </p:cNvPr>
            <p:cNvSpPr/>
            <p:nvPr/>
          </p:nvSpPr>
          <p:spPr>
            <a:xfrm>
              <a:off x="847555" y="3880160"/>
              <a:ext cx="1639998" cy="7078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80A6854-1E9B-F9D5-7FA6-A81E4B903EB9}"/>
                </a:ext>
              </a:extLst>
            </p:cNvPr>
            <p:cNvSpPr txBox="1"/>
            <p:nvPr/>
          </p:nvSpPr>
          <p:spPr>
            <a:xfrm>
              <a:off x="885490" y="2355962"/>
              <a:ext cx="1542616" cy="553998"/>
            </a:xfrm>
            <a:prstGeom prst="rect">
              <a:avLst/>
            </a:prstGeom>
            <a:noFill/>
          </p:spPr>
          <p:txBody>
            <a:bodyPr wrap="square" rtlCol="0">
              <a:spAutoFit/>
            </a:bodyPr>
            <a:lstStyle/>
            <a:p>
              <a:pPr algn="ctr"/>
              <a:r>
                <a:rPr lang="en-US" sz="900">
                  <a:latin typeface="Montserrat" panose="00000500000000000000" pitchFamily="2" charset="0"/>
                </a:rPr>
                <a:t>Decompose </a:t>
              </a:r>
            </a:p>
            <a:p>
              <a:pPr algn="ctr"/>
              <a:r>
                <a:rPr lang="en-US" sz="900">
                  <a:latin typeface="Montserrat" panose="00000500000000000000" pitchFamily="2" charset="0"/>
                </a:rPr>
                <a:t>with Factor </a:t>
              </a:r>
            </a:p>
            <a:p>
              <a:pPr algn="ctr"/>
              <a:r>
                <a:rPr lang="en-US" sz="900">
                  <a:latin typeface="Montserrat" panose="00000500000000000000" pitchFamily="2" charset="0"/>
                </a:rPr>
                <a:t>Analysis</a:t>
              </a:r>
            </a:p>
          </p:txBody>
        </p:sp>
        <p:sp>
          <p:nvSpPr>
            <p:cNvPr id="70" name="Arrow: Down 69">
              <a:extLst>
                <a:ext uri="{FF2B5EF4-FFF2-40B4-BE49-F238E27FC236}">
                  <a16:creationId xmlns:a16="http://schemas.microsoft.com/office/drawing/2014/main" id="{0DFD9154-D55B-8547-65B7-DB675A6C0BA7}"/>
                </a:ext>
              </a:extLst>
            </p:cNvPr>
            <p:cNvSpPr/>
            <p:nvPr/>
          </p:nvSpPr>
          <p:spPr>
            <a:xfrm>
              <a:off x="397192" y="1444362"/>
              <a:ext cx="182777" cy="2435798"/>
            </a:xfrm>
            <a:prstGeom prst="downArrow">
              <a:avLst>
                <a:gd name="adj1" fmla="val 35763"/>
                <a:gd name="adj2" fmla="val 144913"/>
              </a:avLst>
            </a:prstGeom>
            <a:solidFill>
              <a:schemeClr val="accent3">
                <a:lumMod val="5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descr="Table with solid fill">
              <a:extLst>
                <a:ext uri="{FF2B5EF4-FFF2-40B4-BE49-F238E27FC236}">
                  <a16:creationId xmlns:a16="http://schemas.microsoft.com/office/drawing/2014/main" id="{A289AF9B-DCD0-FA35-8A4E-0B374E5EC8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5799" y="973064"/>
              <a:ext cx="488246" cy="488246"/>
            </a:xfrm>
            <a:prstGeom prst="rect">
              <a:avLst/>
            </a:prstGeom>
          </p:spPr>
        </p:pic>
        <p:pic>
          <p:nvPicPr>
            <p:cNvPr id="75" name="Graphic 74" descr="Statistics with solid fill">
              <a:extLst>
                <a:ext uri="{FF2B5EF4-FFF2-40B4-BE49-F238E27FC236}">
                  <a16:creationId xmlns:a16="http://schemas.microsoft.com/office/drawing/2014/main" id="{18E944BE-2B4F-C551-143D-0BD4BE0A28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8954" y="4007398"/>
              <a:ext cx="476883" cy="476883"/>
            </a:xfrm>
            <a:prstGeom prst="rect">
              <a:avLst/>
            </a:prstGeom>
          </p:spPr>
        </p:pic>
        <p:sp>
          <p:nvSpPr>
            <p:cNvPr id="76" name="TextBox 75">
              <a:extLst>
                <a:ext uri="{FF2B5EF4-FFF2-40B4-BE49-F238E27FC236}">
                  <a16:creationId xmlns:a16="http://schemas.microsoft.com/office/drawing/2014/main" id="{6FA1E6BD-27AA-8041-6580-6B2847A88E48}"/>
                </a:ext>
              </a:extLst>
            </p:cNvPr>
            <p:cNvSpPr txBox="1"/>
            <p:nvPr/>
          </p:nvSpPr>
          <p:spPr>
            <a:xfrm rot="5400000">
              <a:off x="-954342" y="2832530"/>
              <a:ext cx="2494688" cy="299334"/>
            </a:xfrm>
            <a:prstGeom prst="rect">
              <a:avLst/>
            </a:prstGeom>
            <a:noFill/>
          </p:spPr>
          <p:txBody>
            <a:bodyPr wrap="square" rtlCol="0">
              <a:spAutoFit/>
            </a:bodyPr>
            <a:lstStyle/>
            <a:p>
              <a:r>
                <a:rPr lang="en-US" sz="1000">
                  <a:latin typeface="Montserrat" panose="00000500000000000000" pitchFamily="2" charset="0"/>
                </a:rPr>
                <a:t>Data to information </a:t>
              </a:r>
            </a:p>
          </p:txBody>
        </p:sp>
        <p:cxnSp>
          <p:nvCxnSpPr>
            <p:cNvPr id="27" name="Straight Connector 26">
              <a:extLst>
                <a:ext uri="{FF2B5EF4-FFF2-40B4-BE49-F238E27FC236}">
                  <a16:creationId xmlns:a16="http://schemas.microsoft.com/office/drawing/2014/main" id="{3DA89F18-EAC6-1CC7-CF7A-9495FFB9A6A7}"/>
                </a:ext>
              </a:extLst>
            </p:cNvPr>
            <p:cNvCxnSpPr>
              <a:cxnSpLocks/>
            </p:cNvCxnSpPr>
            <p:nvPr/>
          </p:nvCxnSpPr>
          <p:spPr>
            <a:xfrm>
              <a:off x="1667554" y="1493432"/>
              <a:ext cx="2339" cy="246267"/>
            </a:xfrm>
            <a:prstGeom prst="line">
              <a:avLst/>
            </a:prstGeom>
            <a:ln w="19050">
              <a:solidFill>
                <a:schemeClr val="accent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9197CEC-8218-2525-DA18-796450DEE97C}"/>
                </a:ext>
              </a:extLst>
            </p:cNvPr>
            <p:cNvCxnSpPr>
              <a:cxnSpLocks/>
            </p:cNvCxnSpPr>
            <p:nvPr/>
          </p:nvCxnSpPr>
          <p:spPr>
            <a:xfrm>
              <a:off x="1639384" y="3645684"/>
              <a:ext cx="2339" cy="246267"/>
            </a:xfrm>
            <a:prstGeom prst="line">
              <a:avLst/>
            </a:prstGeom>
            <a:ln w="19050">
              <a:solidFill>
                <a:schemeClr val="accent2">
                  <a:lumMod val="10000"/>
                </a:schemeClr>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F85091F8-AB1E-D373-CC2D-B213D4F02530}"/>
              </a:ext>
            </a:extLst>
          </p:cNvPr>
          <p:cNvGraphicFramePr>
            <a:graphicFrameLocks noGrp="1"/>
          </p:cNvGraphicFramePr>
          <p:nvPr>
            <p:extLst>
              <p:ext uri="{D42A27DB-BD31-4B8C-83A1-F6EECF244321}">
                <p14:modId xmlns:p14="http://schemas.microsoft.com/office/powerpoint/2010/main" val="3927150045"/>
              </p:ext>
            </p:extLst>
          </p:nvPr>
        </p:nvGraphicFramePr>
        <p:xfrm>
          <a:off x="3136997" y="1226629"/>
          <a:ext cx="5533449" cy="3288698"/>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1794206">
                  <a:extLst>
                    <a:ext uri="{9D8B030D-6E8A-4147-A177-3AD203B41FA5}">
                      <a16:colId xmlns:a16="http://schemas.microsoft.com/office/drawing/2014/main" val="1092636695"/>
                    </a:ext>
                  </a:extLst>
                </a:gridCol>
                <a:gridCol w="2494196">
                  <a:extLst>
                    <a:ext uri="{9D8B030D-6E8A-4147-A177-3AD203B41FA5}">
                      <a16:colId xmlns:a16="http://schemas.microsoft.com/office/drawing/2014/main" val="3508067508"/>
                    </a:ext>
                  </a:extLst>
                </a:gridCol>
                <a:gridCol w="1245047">
                  <a:extLst>
                    <a:ext uri="{9D8B030D-6E8A-4147-A177-3AD203B41FA5}">
                      <a16:colId xmlns:a16="http://schemas.microsoft.com/office/drawing/2014/main" val="3486292475"/>
                    </a:ext>
                  </a:extLst>
                </a:gridCol>
              </a:tblGrid>
              <a:tr h="719429">
                <a:tc>
                  <a:txBody>
                    <a:bodyPr/>
                    <a:lstStyle/>
                    <a:p>
                      <a:pPr algn="ctr"/>
                      <a:r>
                        <a:rPr lang="en-US" sz="1100" b="1">
                          <a:solidFill>
                            <a:schemeClr val="bg2">
                              <a:lumMod val="50000"/>
                            </a:schemeClr>
                          </a:solidFill>
                          <a:latin typeface="Montserrat" panose="00000500000000000000" pitchFamily="2" charset="0"/>
                        </a:rPr>
                        <a:t>Factor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1E3BC"/>
                    </a:solidFill>
                  </a:tcPr>
                </a:tc>
                <a:tc>
                  <a:txBody>
                    <a:bodyPr/>
                    <a:lstStyle/>
                    <a:p>
                      <a:pPr algn="ctr"/>
                      <a:r>
                        <a:rPr lang="en-US" sz="1100" b="1">
                          <a:solidFill>
                            <a:schemeClr val="bg2">
                              <a:lumMod val="50000"/>
                            </a:schemeClr>
                          </a:solidFill>
                          <a:latin typeface="Montserrat" panose="00000500000000000000" pitchFamily="2" charset="0"/>
                        </a:rPr>
                        <a:t>Factor Alignment /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1E3BC"/>
                    </a:solidFill>
                  </a:tcPr>
                </a:tc>
                <a:tc>
                  <a:txBody>
                    <a:bodyPr/>
                    <a:lstStyle/>
                    <a:p>
                      <a:pPr algn="ctr"/>
                      <a:r>
                        <a:rPr lang="en-US" sz="1100" b="1">
                          <a:solidFill>
                            <a:schemeClr val="bg2">
                              <a:lumMod val="50000"/>
                            </a:schemeClr>
                          </a:solidFill>
                          <a:latin typeface="Montserrat" panose="00000500000000000000" pitchFamily="2" charset="0"/>
                        </a:rPr>
                        <a:t>Shapley Values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1E3BC"/>
                    </a:solidFill>
                  </a:tcPr>
                </a:tc>
                <a:extLst>
                  <a:ext uri="{0D108BD9-81ED-4DB2-BD59-A6C34878D82A}">
                    <a16:rowId xmlns:a16="http://schemas.microsoft.com/office/drawing/2014/main" val="221116853"/>
                  </a:ext>
                </a:extLst>
              </a:tr>
              <a:tr h="639377">
                <a:tc>
                  <a:txBody>
                    <a:bodyPr/>
                    <a:lstStyle/>
                    <a:p>
                      <a:pPr algn="ctr"/>
                      <a:r>
                        <a:rPr lang="en-US" sz="1000" b="0">
                          <a:latin typeface="Montserrat" panose="00000500000000000000" pitchFamily="2" charset="0"/>
                        </a:rPr>
                        <a:t>Factor 9</a:t>
                      </a:r>
                      <a:r>
                        <a:rPr lang="en-US" sz="1000" b="1">
                          <a:latin typeface="Montserrat" panose="00000500000000000000" pitchFamily="2" charset="0"/>
                        </a:rPr>
                        <a:t> – </a:t>
                      </a:r>
                      <a:r>
                        <a:rPr lang="en-US" sz="1200" b="1">
                          <a:latin typeface="Montserrat" panose="00000500000000000000" pitchFamily="2" charset="0"/>
                        </a:rPr>
                        <a:t>Workspace for Focus &amp; Collab</a:t>
                      </a:r>
                      <a:endParaRPr lang="en-US" sz="1000" b="1">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Preferred workspace and location for in-person collaboration and tasks that require undivided attention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2774174"/>
                  </a:ext>
                </a:extLst>
              </a:tr>
              <a:tr h="541787">
                <a:tc>
                  <a:txBody>
                    <a:bodyPr/>
                    <a:lstStyle/>
                    <a:p>
                      <a:pPr algn="ctr"/>
                      <a:r>
                        <a:rPr lang="en-US" sz="1000" b="0">
                          <a:latin typeface="Montserrat" panose="00000500000000000000" pitchFamily="2" charset="0"/>
                        </a:rPr>
                        <a:t>Factor 3</a:t>
                      </a:r>
                      <a:r>
                        <a:rPr lang="en-US" sz="1000" b="1">
                          <a:latin typeface="Montserrat" panose="00000500000000000000" pitchFamily="2" charset="0"/>
                        </a:rPr>
                        <a:t> – </a:t>
                      </a:r>
                      <a:r>
                        <a:rPr lang="en-US" sz="1200" b="1">
                          <a:latin typeface="Montserrat" panose="00000500000000000000" pitchFamily="2" charset="0"/>
                        </a:rPr>
                        <a:t>Workplace Features Preference</a:t>
                      </a:r>
                      <a:endParaRPr lang="en-US" sz="1000" b="1">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Importance of workplace and work environment features</a:t>
                      </a:r>
                    </a:p>
                    <a:p>
                      <a:endParaRPr lang="en-US" sz="700" i="0">
                        <a:solidFill>
                          <a:schemeClr val="bg2">
                            <a:lumMod val="60000"/>
                            <a:lumOff val="40000"/>
                          </a:schemeClr>
                        </a:solidFill>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181408"/>
                  </a:ext>
                </a:extLst>
              </a:tr>
              <a:tr h="645627">
                <a:tc>
                  <a:txBody>
                    <a:bodyPr/>
                    <a:lstStyle/>
                    <a:p>
                      <a:pPr algn="ctr"/>
                      <a:r>
                        <a:rPr lang="en-US" sz="1000" b="0">
                          <a:latin typeface="Montserrat" panose="00000500000000000000" pitchFamily="2" charset="0"/>
                        </a:rPr>
                        <a:t>Factor 1</a:t>
                      </a:r>
                      <a:r>
                        <a:rPr lang="en-US" sz="1000" b="1">
                          <a:latin typeface="Montserrat" panose="00000500000000000000" pitchFamily="2" charset="0"/>
                        </a:rPr>
                        <a:t> - </a:t>
                      </a:r>
                      <a:r>
                        <a:rPr lang="en-US" sz="1200" b="1">
                          <a:latin typeface="Montserrat" panose="00000500000000000000" pitchFamily="2" charset="0"/>
                        </a:rPr>
                        <a:t>Collaboration Satisfaction</a:t>
                      </a:r>
                      <a:endParaRPr lang="en-US" sz="1000" b="1">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Employee satisfaction levels with respect to collaboration in the workplace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1123435"/>
                  </a:ext>
                </a:extLst>
              </a:tr>
              <a:tr h="644185">
                <a:tc>
                  <a:txBody>
                    <a:bodyPr/>
                    <a:lstStyle/>
                    <a:p>
                      <a:pPr algn="ctr"/>
                      <a:r>
                        <a:rPr lang="en-US" sz="1000" b="0">
                          <a:latin typeface="Montserrat" panose="00000500000000000000" pitchFamily="2" charset="0"/>
                        </a:rPr>
                        <a:t>Factor 10 </a:t>
                      </a:r>
                      <a:r>
                        <a:rPr lang="en-US" sz="1000" b="1">
                          <a:latin typeface="Montserrat" panose="00000500000000000000" pitchFamily="2" charset="0"/>
                        </a:rPr>
                        <a:t>– </a:t>
                      </a:r>
                      <a:r>
                        <a:rPr lang="en-US" sz="1200" b="1">
                          <a:latin typeface="Montserrat" panose="00000500000000000000" pitchFamily="2" charset="0"/>
                        </a:rPr>
                        <a:t>Productivity Hindrances</a:t>
                      </a:r>
                      <a:endParaRPr lang="en-US" sz="1000" b="1">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Major workplace issues that contributed to loss of productive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6408954"/>
                  </a:ext>
                </a:extLst>
              </a:tr>
            </a:tbl>
          </a:graphicData>
        </a:graphic>
      </p:graphicFrame>
      <p:sp>
        <p:nvSpPr>
          <p:cNvPr id="8" name="TextBox 7">
            <a:extLst>
              <a:ext uri="{FF2B5EF4-FFF2-40B4-BE49-F238E27FC236}">
                <a16:creationId xmlns:a16="http://schemas.microsoft.com/office/drawing/2014/main" id="{E89A9A45-3DC4-0955-50CC-9663C9E1CBB6}"/>
              </a:ext>
            </a:extLst>
          </p:cNvPr>
          <p:cNvSpPr txBox="1"/>
          <p:nvPr/>
        </p:nvSpPr>
        <p:spPr>
          <a:xfrm>
            <a:off x="0" y="4760090"/>
            <a:ext cx="8316000" cy="369332"/>
          </a:xfrm>
          <a:prstGeom prst="rect">
            <a:avLst/>
          </a:prstGeom>
          <a:noFill/>
        </p:spPr>
        <p:txBody>
          <a:bodyPr wrap="square">
            <a:spAutoFit/>
          </a:bodyPr>
          <a:lstStyle/>
          <a:p>
            <a:r>
              <a:rPr lang="en-US" sz="600">
                <a:latin typeface="Montserrat" panose="00000500000000000000" pitchFamily="2" charset="0"/>
              </a:rPr>
              <a:t>Note: </a:t>
            </a:r>
            <a:br>
              <a:rPr lang="en-US" sz="600">
                <a:latin typeface="Montserrat" panose="00000500000000000000" pitchFamily="2" charset="0"/>
              </a:rPr>
            </a:br>
            <a:r>
              <a:rPr lang="en-US" sz="600">
                <a:latin typeface="Montserrat" panose="00000500000000000000" pitchFamily="2" charset="0"/>
              </a:rPr>
              <a:t>“Compositive Work Location Preference Score” is used as Target Variable  for Decision Tree Model</a:t>
            </a:r>
            <a:br>
              <a:rPr lang="en-US" sz="600">
                <a:latin typeface="Montserrat" panose="00000500000000000000" pitchFamily="2" charset="0"/>
              </a:rPr>
            </a:br>
            <a:r>
              <a:rPr lang="en-US" sz="600">
                <a:latin typeface="Montserrat" panose="00000500000000000000" pitchFamily="2" charset="0"/>
              </a:rPr>
              <a:t>Calculated as an Average of Perceived Optimal Work Environment for Supporting All Aspects ; 0 = Home Preferred,  5 = Office Preferred. </a:t>
            </a:r>
          </a:p>
        </p:txBody>
      </p:sp>
      <p:sp>
        <p:nvSpPr>
          <p:cNvPr id="11" name="TextBox 10">
            <a:extLst>
              <a:ext uri="{FF2B5EF4-FFF2-40B4-BE49-F238E27FC236}">
                <a16:creationId xmlns:a16="http://schemas.microsoft.com/office/drawing/2014/main" id="{88605623-AD56-AF54-556B-B499642CEB1F}"/>
              </a:ext>
            </a:extLst>
          </p:cNvPr>
          <p:cNvSpPr txBox="1"/>
          <p:nvPr/>
        </p:nvSpPr>
        <p:spPr>
          <a:xfrm>
            <a:off x="3032340" y="907494"/>
            <a:ext cx="5742762" cy="253916"/>
          </a:xfrm>
          <a:prstGeom prst="rect">
            <a:avLst/>
          </a:prstGeom>
          <a:noFill/>
        </p:spPr>
        <p:txBody>
          <a:bodyPr wrap="square">
            <a:spAutoFit/>
          </a:bodyPr>
          <a:lstStyle/>
          <a:p>
            <a:pPr algn="ctr"/>
            <a:r>
              <a:rPr lang="en-US" sz="1050" b="1">
                <a:latin typeface="Montserrat" panose="00000500000000000000" pitchFamily="2" charset="0"/>
              </a:rPr>
              <a:t>Key Factors – Derived from Shapley Analysis of Predictive Modeling Outcomes</a:t>
            </a:r>
          </a:p>
        </p:txBody>
      </p:sp>
    </p:spTree>
    <p:extLst>
      <p:ext uri="{BB962C8B-B14F-4D97-AF65-F5344CB8AC3E}">
        <p14:creationId xmlns:p14="http://schemas.microsoft.com/office/powerpoint/2010/main" val="2474778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A705F7-4C22-A72F-CA24-2E04DC8012D0}"/>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273D41CB-FD84-61C1-D46E-B09D10EE0EE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81" imgH="281" progId="TCLayout.ActiveDocument.1">
                  <p:embed/>
                </p:oleObj>
              </mc:Choice>
              <mc:Fallback>
                <p:oleObj name="think-cell Slide" r:id="rId5" imgW="281" imgH="281" progId="TCLayout.ActiveDocument.1">
                  <p:embed/>
                  <p:pic>
                    <p:nvPicPr>
                      <p:cNvPr id="14" name="think-cell data - do not delete" hidden="1">
                        <a:extLst>
                          <a:ext uri="{FF2B5EF4-FFF2-40B4-BE49-F238E27FC236}">
                            <a16:creationId xmlns:a16="http://schemas.microsoft.com/office/drawing/2014/main" id="{273D41CB-FD84-61C1-D46E-B09D10EE0EE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F7442571-568E-F3B0-9001-1034878EA272}"/>
              </a:ext>
            </a:extLst>
          </p:cNvPr>
          <p:cNvSpPr txBox="1">
            <a:spLocks/>
          </p:cNvSpPr>
          <p:nvPr/>
        </p:nvSpPr>
        <p:spPr>
          <a:xfrm>
            <a:off x="482400" y="33753"/>
            <a:ext cx="7470456" cy="662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Factor Analysis &amp; Shapley  Values corroborate our analysis about the key factors for determining work location preference</a:t>
            </a:r>
          </a:p>
        </p:txBody>
      </p:sp>
      <p:sp>
        <p:nvSpPr>
          <p:cNvPr id="7" name="Slide Number Placeholder 6">
            <a:extLst>
              <a:ext uri="{FF2B5EF4-FFF2-40B4-BE49-F238E27FC236}">
                <a16:creationId xmlns:a16="http://schemas.microsoft.com/office/drawing/2014/main" id="{62C113E2-DC48-D0E3-1CBB-F9308F74AAF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54</a:t>
            </a:fld>
            <a:endParaRPr lang="en"/>
          </a:p>
        </p:txBody>
      </p:sp>
      <p:grpSp>
        <p:nvGrpSpPr>
          <p:cNvPr id="15" name="Group 14">
            <a:extLst>
              <a:ext uri="{FF2B5EF4-FFF2-40B4-BE49-F238E27FC236}">
                <a16:creationId xmlns:a16="http://schemas.microsoft.com/office/drawing/2014/main" id="{A78E7B8B-61B2-98DE-FE6F-15AA0CBA0FD5}"/>
              </a:ext>
            </a:extLst>
          </p:cNvPr>
          <p:cNvGrpSpPr/>
          <p:nvPr/>
        </p:nvGrpSpPr>
        <p:grpSpPr>
          <a:xfrm>
            <a:off x="518919" y="1317276"/>
            <a:ext cx="1527694" cy="2724740"/>
            <a:chOff x="740076" y="1020347"/>
            <a:chExt cx="1800956" cy="2976884"/>
          </a:xfrm>
        </p:grpSpPr>
        <p:sp>
          <p:nvSpPr>
            <p:cNvPr id="38" name="Rectangle 37">
              <a:extLst>
                <a:ext uri="{FF2B5EF4-FFF2-40B4-BE49-F238E27FC236}">
                  <a16:creationId xmlns:a16="http://schemas.microsoft.com/office/drawing/2014/main" id="{56A122A2-F8D5-0D26-C9A3-1AEBD6B53B7C}"/>
                </a:ext>
              </a:extLst>
            </p:cNvPr>
            <p:cNvSpPr/>
            <p:nvPr/>
          </p:nvSpPr>
          <p:spPr>
            <a:xfrm>
              <a:off x="847555" y="1020347"/>
              <a:ext cx="1639998" cy="427435"/>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51D6B6D-0491-B88D-6DC9-07CA4FB39601}"/>
                </a:ext>
              </a:extLst>
            </p:cNvPr>
            <p:cNvGrpSpPr/>
            <p:nvPr/>
          </p:nvGrpSpPr>
          <p:grpSpPr>
            <a:xfrm>
              <a:off x="982838" y="1756968"/>
              <a:ext cx="1383425" cy="1263102"/>
              <a:chOff x="2399484" y="964883"/>
              <a:chExt cx="3605229" cy="1158240"/>
            </a:xfrm>
          </p:grpSpPr>
          <p:sp>
            <p:nvSpPr>
              <p:cNvPr id="21" name="Trapezoid 20">
                <a:extLst>
                  <a:ext uri="{FF2B5EF4-FFF2-40B4-BE49-F238E27FC236}">
                    <a16:creationId xmlns:a16="http://schemas.microsoft.com/office/drawing/2014/main" id="{5DE6C706-0678-A48E-435C-6C982C57C770}"/>
                  </a:ext>
                </a:extLst>
              </p:cNvPr>
              <p:cNvSpPr/>
              <p:nvPr/>
            </p:nvSpPr>
            <p:spPr>
              <a:xfrm rot="10800000" flipH="1">
                <a:off x="2544297" y="1544003"/>
                <a:ext cx="3314701" cy="579120"/>
              </a:xfrm>
              <a:prstGeom prst="trapezoid">
                <a:avLst/>
              </a:prstGeom>
              <a:solidFill>
                <a:schemeClr val="accent3">
                  <a:lumMod val="60000"/>
                  <a:lumOff val="40000"/>
                </a:schemeClr>
              </a:solidFill>
              <a:ln w="9525">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sp>
            <p:nvSpPr>
              <p:cNvPr id="9" name="Trapezoid 8">
                <a:extLst>
                  <a:ext uri="{FF2B5EF4-FFF2-40B4-BE49-F238E27FC236}">
                    <a16:creationId xmlns:a16="http://schemas.microsoft.com/office/drawing/2014/main" id="{40BF7328-7695-01E0-67DA-63EBA3B5FFF2}"/>
                  </a:ext>
                </a:extLst>
              </p:cNvPr>
              <p:cNvSpPr/>
              <p:nvPr/>
            </p:nvSpPr>
            <p:spPr>
              <a:xfrm rot="10800000" flipH="1">
                <a:off x="2399484" y="964883"/>
                <a:ext cx="3605229" cy="579121"/>
              </a:xfrm>
              <a:prstGeom prst="trapezoid">
                <a:avLst/>
              </a:prstGeom>
              <a:solidFill>
                <a:schemeClr val="accent3">
                  <a:lumMod val="60000"/>
                  <a:lumOff val="40000"/>
                </a:schemeClr>
              </a:solidFill>
              <a:ln w="9525">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00">
                  <a:latin typeface="Montserrat" panose="00000500000000000000" pitchFamily="2" charset="0"/>
                </a:endParaRPr>
              </a:p>
            </p:txBody>
          </p:sp>
        </p:grpSp>
        <p:sp>
          <p:nvSpPr>
            <p:cNvPr id="10" name="TextBox 9">
              <a:extLst>
                <a:ext uri="{FF2B5EF4-FFF2-40B4-BE49-F238E27FC236}">
                  <a16:creationId xmlns:a16="http://schemas.microsoft.com/office/drawing/2014/main" id="{A5A0EC4E-7A57-2E2B-6430-9982A932B9D0}"/>
                </a:ext>
              </a:extLst>
            </p:cNvPr>
            <p:cNvSpPr txBox="1"/>
            <p:nvPr/>
          </p:nvSpPr>
          <p:spPr>
            <a:xfrm>
              <a:off x="740076" y="1039134"/>
              <a:ext cx="1800956" cy="400110"/>
            </a:xfrm>
            <a:prstGeom prst="rect">
              <a:avLst/>
            </a:prstGeom>
            <a:noFill/>
          </p:spPr>
          <p:txBody>
            <a:bodyPr wrap="square" rtlCol="0">
              <a:spAutoFit/>
            </a:bodyPr>
            <a:lstStyle/>
            <a:p>
              <a:pPr algn="ctr"/>
              <a:r>
                <a:rPr lang="en-US" sz="900">
                  <a:latin typeface="Montserrat" panose="00000500000000000000" pitchFamily="2" charset="0"/>
                </a:rPr>
                <a:t>Preprocess Data For Modeling</a:t>
              </a:r>
            </a:p>
          </p:txBody>
        </p:sp>
        <p:sp>
          <p:nvSpPr>
            <p:cNvPr id="18" name="TextBox 17">
              <a:extLst>
                <a:ext uri="{FF2B5EF4-FFF2-40B4-BE49-F238E27FC236}">
                  <a16:creationId xmlns:a16="http://schemas.microsoft.com/office/drawing/2014/main" id="{604F69B4-DF68-0F8F-8F65-D30D0BE1FD70}"/>
                </a:ext>
              </a:extLst>
            </p:cNvPr>
            <p:cNvSpPr txBox="1"/>
            <p:nvPr/>
          </p:nvSpPr>
          <p:spPr>
            <a:xfrm>
              <a:off x="975422" y="2504242"/>
              <a:ext cx="1393225" cy="400110"/>
            </a:xfrm>
            <a:prstGeom prst="rect">
              <a:avLst/>
            </a:prstGeom>
            <a:noFill/>
          </p:spPr>
          <p:txBody>
            <a:bodyPr wrap="square" rtlCol="0">
              <a:spAutoFit/>
            </a:bodyPr>
            <a:lstStyle/>
            <a:p>
              <a:pPr algn="ctr"/>
              <a:r>
                <a:rPr lang="en-US" sz="900">
                  <a:latin typeface="Montserrat" panose="00000500000000000000" pitchFamily="2" charset="0"/>
                </a:rPr>
                <a:t>Decision Tree Model</a:t>
              </a:r>
            </a:p>
          </p:txBody>
        </p:sp>
        <p:sp>
          <p:nvSpPr>
            <p:cNvPr id="19" name="TextBox 18">
              <a:extLst>
                <a:ext uri="{FF2B5EF4-FFF2-40B4-BE49-F238E27FC236}">
                  <a16:creationId xmlns:a16="http://schemas.microsoft.com/office/drawing/2014/main" id="{F65A5819-1DA6-8473-62D8-1F21957B1719}"/>
                </a:ext>
              </a:extLst>
            </p:cNvPr>
            <p:cNvSpPr txBox="1"/>
            <p:nvPr/>
          </p:nvSpPr>
          <p:spPr>
            <a:xfrm>
              <a:off x="955316" y="3289345"/>
              <a:ext cx="1416692" cy="707886"/>
            </a:xfrm>
            <a:prstGeom prst="rect">
              <a:avLst/>
            </a:prstGeom>
            <a:noFill/>
          </p:spPr>
          <p:txBody>
            <a:bodyPr wrap="square" rtlCol="0">
              <a:spAutoFit/>
            </a:bodyPr>
            <a:lstStyle/>
            <a:p>
              <a:pPr algn="ctr"/>
              <a:r>
                <a:rPr lang="en-US" sz="900">
                  <a:latin typeface="Montserrat" panose="00000500000000000000" pitchFamily="2" charset="0"/>
                </a:rPr>
                <a:t>Shapley Analysis</a:t>
              </a:r>
            </a:p>
            <a:p>
              <a:pPr algn="ctr"/>
              <a:r>
                <a:rPr lang="en-US" sz="900">
                  <a:latin typeface="Montserrat" panose="00000500000000000000" pitchFamily="2" charset="0"/>
                </a:rPr>
                <a:t>+</a:t>
              </a:r>
            </a:p>
            <a:p>
              <a:pPr algn="ctr"/>
              <a:r>
                <a:rPr lang="en-US" sz="900">
                  <a:latin typeface="Montserrat" panose="00000500000000000000" pitchFamily="2" charset="0"/>
                </a:rPr>
                <a:t>Analyze Factor </a:t>
              </a:r>
            </a:p>
            <a:p>
              <a:pPr algn="ctr"/>
              <a:r>
                <a:rPr lang="en-US" sz="900">
                  <a:latin typeface="Montserrat" panose="00000500000000000000" pitchFamily="2" charset="0"/>
                </a:rPr>
                <a:t>Loadings</a:t>
              </a:r>
            </a:p>
          </p:txBody>
        </p:sp>
        <p:sp>
          <p:nvSpPr>
            <p:cNvPr id="39" name="Rectangle 38">
              <a:extLst>
                <a:ext uri="{FF2B5EF4-FFF2-40B4-BE49-F238E27FC236}">
                  <a16:creationId xmlns:a16="http://schemas.microsoft.com/office/drawing/2014/main" id="{7626B19C-D161-DA76-ED2F-00F53BB74634}"/>
                </a:ext>
              </a:extLst>
            </p:cNvPr>
            <p:cNvSpPr/>
            <p:nvPr/>
          </p:nvSpPr>
          <p:spPr>
            <a:xfrm>
              <a:off x="862792" y="3280808"/>
              <a:ext cx="1639998" cy="707886"/>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4D965FB-AB90-C98A-237D-7C4E15A1304A}"/>
                </a:ext>
              </a:extLst>
            </p:cNvPr>
            <p:cNvSpPr txBox="1"/>
            <p:nvPr/>
          </p:nvSpPr>
          <p:spPr>
            <a:xfrm>
              <a:off x="900727" y="1756609"/>
              <a:ext cx="1542616" cy="553998"/>
            </a:xfrm>
            <a:prstGeom prst="rect">
              <a:avLst/>
            </a:prstGeom>
            <a:noFill/>
          </p:spPr>
          <p:txBody>
            <a:bodyPr wrap="square" rtlCol="0">
              <a:spAutoFit/>
            </a:bodyPr>
            <a:lstStyle/>
            <a:p>
              <a:pPr algn="ctr"/>
              <a:r>
                <a:rPr lang="en-US" sz="900">
                  <a:latin typeface="Montserrat" panose="00000500000000000000" pitchFamily="2" charset="0"/>
                </a:rPr>
                <a:t>Decompose </a:t>
              </a:r>
            </a:p>
            <a:p>
              <a:pPr algn="ctr"/>
              <a:r>
                <a:rPr lang="en-US" sz="900">
                  <a:latin typeface="Montserrat" panose="00000500000000000000" pitchFamily="2" charset="0"/>
                </a:rPr>
                <a:t>with Factor </a:t>
              </a:r>
            </a:p>
            <a:p>
              <a:pPr algn="ctr"/>
              <a:r>
                <a:rPr lang="en-US" sz="900">
                  <a:latin typeface="Montserrat" panose="00000500000000000000" pitchFamily="2" charset="0"/>
                </a:rPr>
                <a:t>Analysis</a:t>
              </a:r>
            </a:p>
          </p:txBody>
        </p:sp>
        <p:cxnSp>
          <p:nvCxnSpPr>
            <p:cNvPr id="27" name="Straight Connector 26">
              <a:extLst>
                <a:ext uri="{FF2B5EF4-FFF2-40B4-BE49-F238E27FC236}">
                  <a16:creationId xmlns:a16="http://schemas.microsoft.com/office/drawing/2014/main" id="{8DC0E1FD-9E26-2E40-F260-7F711D29BF96}"/>
                </a:ext>
              </a:extLst>
            </p:cNvPr>
            <p:cNvCxnSpPr>
              <a:cxnSpLocks/>
            </p:cNvCxnSpPr>
            <p:nvPr/>
          </p:nvCxnSpPr>
          <p:spPr>
            <a:xfrm>
              <a:off x="1667554" y="1493432"/>
              <a:ext cx="2339" cy="246267"/>
            </a:xfrm>
            <a:prstGeom prst="line">
              <a:avLst/>
            </a:prstGeom>
            <a:ln w="19050">
              <a:solidFill>
                <a:schemeClr val="accent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8399C13-6AE4-1A1D-4A30-80F18D360B60}"/>
                </a:ext>
              </a:extLst>
            </p:cNvPr>
            <p:cNvCxnSpPr>
              <a:cxnSpLocks/>
            </p:cNvCxnSpPr>
            <p:nvPr/>
          </p:nvCxnSpPr>
          <p:spPr>
            <a:xfrm>
              <a:off x="1654620" y="3046332"/>
              <a:ext cx="2339" cy="246267"/>
            </a:xfrm>
            <a:prstGeom prst="line">
              <a:avLst/>
            </a:prstGeom>
            <a:ln w="19050">
              <a:solidFill>
                <a:schemeClr val="accent2">
                  <a:lumMod val="10000"/>
                </a:schemeClr>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807170C3-7BAE-3149-05E7-F34B64F27F78}"/>
              </a:ext>
            </a:extLst>
          </p:cNvPr>
          <p:cNvGraphicFramePr>
            <a:graphicFrameLocks noGrp="1"/>
          </p:cNvGraphicFramePr>
          <p:nvPr>
            <p:extLst>
              <p:ext uri="{D42A27DB-BD31-4B8C-83A1-F6EECF244321}">
                <p14:modId xmlns:p14="http://schemas.microsoft.com/office/powerpoint/2010/main" val="3239808707"/>
              </p:ext>
            </p:extLst>
          </p:nvPr>
        </p:nvGraphicFramePr>
        <p:xfrm>
          <a:off x="2742281" y="1191042"/>
          <a:ext cx="5882800" cy="3253253"/>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1907482">
                  <a:extLst>
                    <a:ext uri="{9D8B030D-6E8A-4147-A177-3AD203B41FA5}">
                      <a16:colId xmlns:a16="http://schemas.microsoft.com/office/drawing/2014/main" val="1092636695"/>
                    </a:ext>
                  </a:extLst>
                </a:gridCol>
                <a:gridCol w="2651666">
                  <a:extLst>
                    <a:ext uri="{9D8B030D-6E8A-4147-A177-3AD203B41FA5}">
                      <a16:colId xmlns:a16="http://schemas.microsoft.com/office/drawing/2014/main" val="3508067508"/>
                    </a:ext>
                  </a:extLst>
                </a:gridCol>
                <a:gridCol w="1323652">
                  <a:extLst>
                    <a:ext uri="{9D8B030D-6E8A-4147-A177-3AD203B41FA5}">
                      <a16:colId xmlns:a16="http://schemas.microsoft.com/office/drawing/2014/main" val="3486292475"/>
                    </a:ext>
                  </a:extLst>
                </a:gridCol>
              </a:tblGrid>
              <a:tr h="733601">
                <a:tc>
                  <a:txBody>
                    <a:bodyPr/>
                    <a:lstStyle/>
                    <a:p>
                      <a:pPr algn="ctr"/>
                      <a:r>
                        <a:rPr lang="en-US" sz="1100" b="1">
                          <a:solidFill>
                            <a:schemeClr val="bg2">
                              <a:lumMod val="50000"/>
                            </a:schemeClr>
                          </a:solidFill>
                          <a:latin typeface="Montserrat" panose="00000500000000000000" pitchFamily="2" charset="0"/>
                        </a:rPr>
                        <a:t>Factor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1E3BC"/>
                    </a:solidFill>
                  </a:tcPr>
                </a:tc>
                <a:tc>
                  <a:txBody>
                    <a:bodyPr/>
                    <a:lstStyle/>
                    <a:p>
                      <a:pPr algn="ctr"/>
                      <a:r>
                        <a:rPr lang="en-US" sz="1100" b="1">
                          <a:solidFill>
                            <a:schemeClr val="bg2">
                              <a:lumMod val="50000"/>
                            </a:schemeClr>
                          </a:solidFill>
                          <a:latin typeface="Montserrat" panose="00000500000000000000" pitchFamily="2" charset="0"/>
                        </a:rPr>
                        <a:t>Factor Alignment / 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1E3BC"/>
                    </a:solidFill>
                  </a:tcPr>
                </a:tc>
                <a:tc>
                  <a:txBody>
                    <a:bodyPr/>
                    <a:lstStyle/>
                    <a:p>
                      <a:pPr algn="ctr"/>
                      <a:r>
                        <a:rPr lang="en-US" sz="1100" b="1">
                          <a:solidFill>
                            <a:schemeClr val="bg2">
                              <a:lumMod val="50000"/>
                            </a:schemeClr>
                          </a:solidFill>
                          <a:latin typeface="Montserrat" panose="00000500000000000000" pitchFamily="2" charset="0"/>
                        </a:rPr>
                        <a:t>Shapley Values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1E3BC"/>
                    </a:solidFill>
                  </a:tcPr>
                </a:tc>
                <a:extLst>
                  <a:ext uri="{0D108BD9-81ED-4DB2-BD59-A6C34878D82A}">
                    <a16:rowId xmlns:a16="http://schemas.microsoft.com/office/drawing/2014/main" val="221116853"/>
                  </a:ext>
                </a:extLst>
              </a:tr>
              <a:tr h="651972">
                <a:tc>
                  <a:txBody>
                    <a:bodyPr/>
                    <a:lstStyle/>
                    <a:p>
                      <a:pPr algn="ctr"/>
                      <a:r>
                        <a:rPr lang="en-US" sz="1000" b="0" dirty="0">
                          <a:latin typeface="Montserrat" panose="00000500000000000000" pitchFamily="2" charset="0"/>
                        </a:rPr>
                        <a:t>Factor 9</a:t>
                      </a:r>
                      <a:r>
                        <a:rPr lang="en-US" sz="1000" b="1" dirty="0">
                          <a:latin typeface="Montserrat" panose="00000500000000000000" pitchFamily="2" charset="0"/>
                        </a:rPr>
                        <a:t> – </a:t>
                      </a:r>
                      <a:r>
                        <a:rPr lang="en-US" sz="1200" b="1" dirty="0">
                          <a:latin typeface="Montserrat" panose="00000500000000000000" pitchFamily="2" charset="0"/>
                        </a:rPr>
                        <a:t>Workplace for Focus &amp; Collab</a:t>
                      </a:r>
                      <a:endParaRPr lang="en-US" sz="1000" b="1" dirty="0">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Preferred workplace and location for in-person collaboration and tasks that require undivided attention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2774174"/>
                  </a:ext>
                </a:extLst>
              </a:tr>
              <a:tr h="552460">
                <a:tc>
                  <a:txBody>
                    <a:bodyPr/>
                    <a:lstStyle/>
                    <a:p>
                      <a:pPr algn="ctr"/>
                      <a:r>
                        <a:rPr lang="en-US" sz="1000" b="0">
                          <a:latin typeface="Montserrat" panose="00000500000000000000" pitchFamily="2" charset="0"/>
                        </a:rPr>
                        <a:t>Factor 3</a:t>
                      </a:r>
                      <a:r>
                        <a:rPr lang="en-US" sz="1000" b="1">
                          <a:latin typeface="Montserrat" panose="00000500000000000000" pitchFamily="2" charset="0"/>
                        </a:rPr>
                        <a:t> – </a:t>
                      </a:r>
                      <a:r>
                        <a:rPr lang="en-US" sz="1200" b="1">
                          <a:latin typeface="Montserrat" panose="00000500000000000000" pitchFamily="2" charset="0"/>
                        </a:rPr>
                        <a:t>Workplace Features Preference</a:t>
                      </a:r>
                      <a:endParaRPr lang="en-US" sz="1000" b="1">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Importance of workplace and work environment features</a:t>
                      </a:r>
                    </a:p>
                    <a:p>
                      <a:endParaRPr lang="en-US" sz="700" i="0">
                        <a:solidFill>
                          <a:schemeClr val="bg2">
                            <a:lumMod val="60000"/>
                            <a:lumOff val="40000"/>
                          </a:schemeClr>
                        </a:solidFill>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181408"/>
                  </a:ext>
                </a:extLst>
              </a:tr>
              <a:tr h="658345">
                <a:tc>
                  <a:txBody>
                    <a:bodyPr/>
                    <a:lstStyle/>
                    <a:p>
                      <a:pPr algn="ctr"/>
                      <a:r>
                        <a:rPr lang="en-US" sz="1000" b="0">
                          <a:latin typeface="Montserrat" panose="00000500000000000000" pitchFamily="2" charset="0"/>
                        </a:rPr>
                        <a:t>Factor 1</a:t>
                      </a:r>
                      <a:r>
                        <a:rPr lang="en-US" sz="1000" b="1">
                          <a:latin typeface="Montserrat" panose="00000500000000000000" pitchFamily="2" charset="0"/>
                        </a:rPr>
                        <a:t> - </a:t>
                      </a:r>
                      <a:r>
                        <a:rPr lang="en-US" sz="1200" b="1">
                          <a:latin typeface="Montserrat" panose="00000500000000000000" pitchFamily="2" charset="0"/>
                        </a:rPr>
                        <a:t>Collaboration Satisfaction</a:t>
                      </a:r>
                      <a:endParaRPr lang="en-US" sz="1000" b="1">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Employee satisfaction levels with respect to collaboration in the workplace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Montserrat" panose="00000500000000000000" pitchFamily="2" charset="0"/>
                        </a:rPr>
                        <a:t>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1123435"/>
                  </a:ext>
                </a:extLst>
              </a:tr>
              <a:tr h="656875">
                <a:tc>
                  <a:txBody>
                    <a:bodyPr/>
                    <a:lstStyle/>
                    <a:p>
                      <a:pPr algn="ctr"/>
                      <a:r>
                        <a:rPr lang="en-US" sz="1000" b="0">
                          <a:latin typeface="Montserrat" panose="00000500000000000000" pitchFamily="2" charset="0"/>
                        </a:rPr>
                        <a:t>Factor 10 </a:t>
                      </a:r>
                      <a:r>
                        <a:rPr lang="en-US" sz="1000" b="1">
                          <a:latin typeface="Montserrat" panose="00000500000000000000" pitchFamily="2" charset="0"/>
                        </a:rPr>
                        <a:t>– </a:t>
                      </a:r>
                      <a:r>
                        <a:rPr lang="en-US" sz="1200" b="1">
                          <a:latin typeface="Montserrat" panose="00000500000000000000" pitchFamily="2" charset="0"/>
                        </a:rPr>
                        <a:t>Productivity Hindrances</a:t>
                      </a:r>
                      <a:endParaRPr lang="en-US" sz="1000" b="1">
                        <a:latin typeface="Montserrat" panose="000005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800">
                          <a:solidFill>
                            <a:schemeClr val="bg2">
                              <a:lumMod val="60000"/>
                              <a:lumOff val="40000"/>
                            </a:schemeClr>
                          </a:solidFill>
                          <a:latin typeface="Montserrat" panose="00000500000000000000" pitchFamily="2" charset="0"/>
                        </a:rPr>
                        <a:t>Major workplace issues that contributed to loss of productive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dirty="0">
                          <a:latin typeface="Montserrat" panose="00000500000000000000" pitchFamily="2" charset="0"/>
                        </a:rPr>
                        <a:t>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6408954"/>
                  </a:ext>
                </a:extLst>
              </a:tr>
            </a:tbl>
          </a:graphicData>
        </a:graphic>
      </p:graphicFrame>
      <p:sp>
        <p:nvSpPr>
          <p:cNvPr id="8" name="TextBox 7">
            <a:extLst>
              <a:ext uri="{FF2B5EF4-FFF2-40B4-BE49-F238E27FC236}">
                <a16:creationId xmlns:a16="http://schemas.microsoft.com/office/drawing/2014/main" id="{CF7CF94A-B486-B9B6-DEE7-9E68F73F8A37}"/>
              </a:ext>
            </a:extLst>
          </p:cNvPr>
          <p:cNvSpPr txBox="1"/>
          <p:nvPr/>
        </p:nvSpPr>
        <p:spPr>
          <a:xfrm>
            <a:off x="0" y="4760090"/>
            <a:ext cx="8316000" cy="369332"/>
          </a:xfrm>
          <a:prstGeom prst="rect">
            <a:avLst/>
          </a:prstGeom>
          <a:noFill/>
        </p:spPr>
        <p:txBody>
          <a:bodyPr wrap="square">
            <a:spAutoFit/>
          </a:bodyPr>
          <a:lstStyle/>
          <a:p>
            <a:r>
              <a:rPr lang="en-US" sz="600">
                <a:latin typeface="Montserrat" panose="00000500000000000000" pitchFamily="2" charset="0"/>
              </a:rPr>
              <a:t>Note: </a:t>
            </a:r>
            <a:br>
              <a:rPr lang="en-US" sz="600">
                <a:latin typeface="Montserrat" panose="00000500000000000000" pitchFamily="2" charset="0"/>
              </a:rPr>
            </a:br>
            <a:r>
              <a:rPr lang="en-US" sz="600">
                <a:latin typeface="Montserrat" panose="00000500000000000000" pitchFamily="2" charset="0"/>
              </a:rPr>
              <a:t>“Compositive Work Location Preference Score” is used as Target Variable  for Decision Tree Model</a:t>
            </a:r>
            <a:br>
              <a:rPr lang="en-US" sz="600">
                <a:latin typeface="Montserrat" panose="00000500000000000000" pitchFamily="2" charset="0"/>
              </a:rPr>
            </a:br>
            <a:r>
              <a:rPr lang="en-US" sz="600">
                <a:latin typeface="Montserrat" panose="00000500000000000000" pitchFamily="2" charset="0"/>
              </a:rPr>
              <a:t>Calculated as an Average of Perceived Optimal Work Environment for Supporting All Aspects ; 0 = Home Preferred,  5 = Office Preferred. </a:t>
            </a:r>
          </a:p>
        </p:txBody>
      </p:sp>
    </p:spTree>
    <p:extLst>
      <p:ext uri="{BB962C8B-B14F-4D97-AF65-F5344CB8AC3E}">
        <p14:creationId xmlns:p14="http://schemas.microsoft.com/office/powerpoint/2010/main" val="2473713650"/>
      </p:ext>
    </p:extLst>
  </p:cSld>
  <p:clrMapOvr>
    <a:masterClrMapping/>
  </p:clrMapOvr>
  <p:extLst>
    <p:ext uri="{6950BFC3-D8DA-4A85-94F7-54DA5524770B}">
      <p188:commentRel xmlns:p188="http://schemas.microsoft.com/office/powerpoint/2018/8/main" r:id="rId4"/>
    </p:ext>
  </p:extLs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623071E-13A7-70B3-DC0F-9204BE2CC96E}"/>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36855E78-6BF8-9679-E14D-9987B673BBA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36855E78-6BF8-9679-E14D-9987B673BBA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CD74700D-DC1E-DDF1-920A-377CB6F0CF30}"/>
              </a:ext>
            </a:extLst>
          </p:cNvPr>
          <p:cNvSpPr txBox="1">
            <a:spLocks/>
          </p:cNvSpPr>
          <p:nvPr/>
        </p:nvSpPr>
        <p:spPr>
          <a:xfrm>
            <a:off x="740076" y="97538"/>
            <a:ext cx="7212780"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Segmenting Employees can help us understand their specific needs</a:t>
            </a:r>
          </a:p>
        </p:txBody>
      </p:sp>
      <p:sp>
        <p:nvSpPr>
          <p:cNvPr id="7" name="Slide Number Placeholder 6">
            <a:extLst>
              <a:ext uri="{FF2B5EF4-FFF2-40B4-BE49-F238E27FC236}">
                <a16:creationId xmlns:a16="http://schemas.microsoft.com/office/drawing/2014/main" id="{582E380E-1925-B1E6-6B40-0ADD4278A3F6}"/>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
        <p:nvSpPr>
          <p:cNvPr id="3" name="Rectangle 1">
            <a:extLst>
              <a:ext uri="{FF2B5EF4-FFF2-40B4-BE49-F238E27FC236}">
                <a16:creationId xmlns:a16="http://schemas.microsoft.com/office/drawing/2014/main" id="{D8E3C367-9FAC-5C8C-7F5B-D2E28A043D6A}"/>
              </a:ext>
            </a:extLst>
          </p:cNvPr>
          <p:cNvSpPr>
            <a:spLocks noChangeArrowheads="1"/>
          </p:cNvSpPr>
          <p:nvPr/>
        </p:nvSpPr>
        <p:spPr bwMode="auto">
          <a:xfrm>
            <a:off x="1384042" y="1263803"/>
            <a:ext cx="1920240" cy="959008"/>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Home Anchors</a:t>
            </a:r>
          </a:p>
          <a:p>
            <a:pPr algn="ctr" eaLnBrk="1" hangingPunct="1">
              <a:spcAft>
                <a:spcPct val="0"/>
              </a:spcAft>
              <a:buClrTx/>
              <a:buFontTx/>
              <a:buNone/>
            </a:pPr>
            <a:endParaRPr lang="en-US" altLang="en-US" sz="1000"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64% Customer Support</a:t>
            </a:r>
            <a:endParaRPr lang="en-US" altLang="en-US" sz="800"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62% Sales, Mktg, HR, Mgmt</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46% Tech</a:t>
            </a:r>
          </a:p>
        </p:txBody>
      </p:sp>
      <p:sp>
        <p:nvSpPr>
          <p:cNvPr id="4" name="Rectangle 1">
            <a:extLst>
              <a:ext uri="{FF2B5EF4-FFF2-40B4-BE49-F238E27FC236}">
                <a16:creationId xmlns:a16="http://schemas.microsoft.com/office/drawing/2014/main" id="{5DE9EE7F-095A-F98C-4DB5-A425C300C5E8}"/>
              </a:ext>
            </a:extLst>
          </p:cNvPr>
          <p:cNvSpPr>
            <a:spLocks noChangeArrowheads="1"/>
          </p:cNvSpPr>
          <p:nvPr/>
        </p:nvSpPr>
        <p:spPr bwMode="auto">
          <a:xfrm>
            <a:off x="3611880" y="1263803"/>
            <a:ext cx="1920240" cy="959008"/>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Hybrid Force</a:t>
            </a:r>
          </a:p>
          <a:p>
            <a:pPr algn="ctr" eaLnBrk="1" hangingPunct="1">
              <a:spcAft>
                <a:spcPct val="0"/>
              </a:spcAft>
              <a:buClrTx/>
              <a:buFontTx/>
              <a:buNone/>
            </a:pPr>
            <a:endParaRPr lang="en-US" altLang="en-US"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50% Construction &amp; Architecture</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rgbClr val="666666">
                    <a:lumMod val="50000"/>
                  </a:srgbClr>
                </a:solidFill>
                <a:latin typeface="Montserrat" panose="00000500000000000000" pitchFamily="2" charset="0"/>
                <a:cs typeface="Arial"/>
              </a:rPr>
              <a:t>38% Environmental &amp; Transport</a:t>
            </a: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6" name="Rectangle 1">
            <a:extLst>
              <a:ext uri="{FF2B5EF4-FFF2-40B4-BE49-F238E27FC236}">
                <a16:creationId xmlns:a16="http://schemas.microsoft.com/office/drawing/2014/main" id="{E4978DF6-DDDC-0948-0C7D-56D9B7D1A972}"/>
              </a:ext>
            </a:extLst>
          </p:cNvPr>
          <p:cNvSpPr>
            <a:spLocks noChangeArrowheads="1"/>
          </p:cNvSpPr>
          <p:nvPr/>
        </p:nvSpPr>
        <p:spPr bwMode="auto">
          <a:xfrm>
            <a:off x="5841150" y="1263801"/>
            <a:ext cx="1920240" cy="959007"/>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Office Cohort</a:t>
            </a:r>
          </a:p>
          <a:p>
            <a:pPr algn="ctr" eaLnBrk="1" hangingPunct="1">
              <a:spcAft>
                <a:spcPct val="0"/>
              </a:spcAft>
              <a:buClrTx/>
              <a:buFontTx/>
              <a:buNone/>
            </a:pPr>
            <a:endParaRPr lang="en-US" altLang="en-US"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42% Environmental &amp; Transport</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rgbClr val="666666">
                    <a:lumMod val="50000"/>
                  </a:srgbClr>
                </a:solidFill>
                <a:latin typeface="Montserrat" panose="00000500000000000000" pitchFamily="2" charset="0"/>
                <a:cs typeface="Arial"/>
              </a:rPr>
              <a:t>27% Architecture &amp; Construction</a:t>
            </a: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8" name="Arrow: Right 7">
            <a:extLst>
              <a:ext uri="{FF2B5EF4-FFF2-40B4-BE49-F238E27FC236}">
                <a16:creationId xmlns:a16="http://schemas.microsoft.com/office/drawing/2014/main" id="{2A3FBD96-8A8F-D0E3-9143-7F73C6C14A74}"/>
              </a:ext>
            </a:extLst>
          </p:cNvPr>
          <p:cNvSpPr/>
          <p:nvPr/>
        </p:nvSpPr>
        <p:spPr>
          <a:xfrm rot="10800000">
            <a:off x="1384042" y="999889"/>
            <a:ext cx="2987232" cy="163550"/>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Work from home house with solid fill">
            <a:extLst>
              <a:ext uri="{FF2B5EF4-FFF2-40B4-BE49-F238E27FC236}">
                <a16:creationId xmlns:a16="http://schemas.microsoft.com/office/drawing/2014/main" id="{0149420B-3304-F902-D5CC-36153104D7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93" y="728540"/>
            <a:ext cx="706245" cy="706245"/>
          </a:xfrm>
          <a:prstGeom prst="rect">
            <a:avLst/>
          </a:prstGeom>
          <a:effectLst>
            <a:outerShdw blurRad="50800" dist="38100" dir="10800000" algn="r" rotWithShape="0">
              <a:prstClr val="black">
                <a:alpha val="40000"/>
              </a:prstClr>
            </a:outerShdw>
          </a:effectLst>
        </p:spPr>
      </p:pic>
      <p:pic>
        <p:nvPicPr>
          <p:cNvPr id="15" name="Graphic 14" descr="Building with solid fill">
            <a:extLst>
              <a:ext uri="{FF2B5EF4-FFF2-40B4-BE49-F238E27FC236}">
                <a16:creationId xmlns:a16="http://schemas.microsoft.com/office/drawing/2014/main" id="{0C415084-E6E3-B2CA-BFEC-6420D60160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8262" y="728540"/>
            <a:ext cx="706245" cy="706245"/>
          </a:xfrm>
          <a:prstGeom prst="rect">
            <a:avLst/>
          </a:prstGeom>
          <a:effectLst>
            <a:outerShdw blurRad="50800" dist="38100" dir="10800000" algn="r" rotWithShape="0">
              <a:prstClr val="black">
                <a:alpha val="40000"/>
              </a:prstClr>
            </a:outerShdw>
          </a:effectLst>
        </p:spPr>
      </p:pic>
      <p:sp>
        <p:nvSpPr>
          <p:cNvPr id="17" name="Arrow: Right 16">
            <a:extLst>
              <a:ext uri="{FF2B5EF4-FFF2-40B4-BE49-F238E27FC236}">
                <a16:creationId xmlns:a16="http://schemas.microsoft.com/office/drawing/2014/main" id="{1BD8CD56-CDF8-CE94-C4F8-C59471E15BF4}"/>
              </a:ext>
            </a:extLst>
          </p:cNvPr>
          <p:cNvSpPr/>
          <p:nvPr/>
        </p:nvSpPr>
        <p:spPr>
          <a:xfrm>
            <a:off x="4751688" y="999887"/>
            <a:ext cx="2987232" cy="163550"/>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50F3AA7-4911-076D-DE09-C8DF8F90EA97}"/>
              </a:ext>
            </a:extLst>
          </p:cNvPr>
          <p:cNvSpPr txBox="1"/>
          <p:nvPr/>
        </p:nvSpPr>
        <p:spPr>
          <a:xfrm>
            <a:off x="2384919" y="718797"/>
            <a:ext cx="4374162" cy="307777"/>
          </a:xfrm>
          <a:prstGeom prst="rect">
            <a:avLst/>
          </a:prstGeom>
          <a:noFill/>
        </p:spPr>
        <p:txBody>
          <a:bodyPr wrap="square" rtlCol="0">
            <a:spAutoFit/>
          </a:bodyPr>
          <a:lstStyle/>
          <a:p>
            <a:pPr algn="ctr"/>
            <a:r>
              <a:rPr lang="en-US">
                <a:latin typeface="Montserrat" panose="00000500000000000000" pitchFamily="2" charset="0"/>
              </a:rPr>
              <a:t>Productivity and Preference of Work Location</a:t>
            </a:r>
          </a:p>
        </p:txBody>
      </p:sp>
      <p:sp>
        <p:nvSpPr>
          <p:cNvPr id="5" name="TextBox 4">
            <a:extLst>
              <a:ext uri="{FF2B5EF4-FFF2-40B4-BE49-F238E27FC236}">
                <a16:creationId xmlns:a16="http://schemas.microsoft.com/office/drawing/2014/main" id="{204F1322-7FDE-97F5-DA78-62805D6A8433}"/>
              </a:ext>
            </a:extLst>
          </p:cNvPr>
          <p:cNvSpPr txBox="1"/>
          <p:nvPr/>
        </p:nvSpPr>
        <p:spPr>
          <a:xfrm>
            <a:off x="2168526" y="2766801"/>
            <a:ext cx="4924800" cy="307777"/>
          </a:xfrm>
          <a:prstGeom prst="rect">
            <a:avLst/>
          </a:prstGeom>
          <a:noFill/>
        </p:spPr>
        <p:txBody>
          <a:bodyPr wrap="square" rtlCol="0">
            <a:spAutoFit/>
          </a:bodyPr>
          <a:lstStyle/>
          <a:p>
            <a:r>
              <a:rPr lang="en-US"/>
              <a:t>EDA + INSIGHTS + MODEL LED TO 3 SEGMENTS</a:t>
            </a:r>
          </a:p>
        </p:txBody>
      </p:sp>
    </p:spTree>
    <p:extLst>
      <p:ext uri="{BB962C8B-B14F-4D97-AF65-F5344CB8AC3E}">
        <p14:creationId xmlns:p14="http://schemas.microsoft.com/office/powerpoint/2010/main" val="2460703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7FD4A24-ED81-EEC1-AF30-6FB7164321CF}"/>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B18FFF75-6FA7-34ED-C5FB-9D1AA2FDC33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B18FFF75-6FA7-34ED-C5FB-9D1AA2FDC33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704AC98C-FC1D-60FD-930C-261F0BD9420E}"/>
              </a:ext>
            </a:extLst>
          </p:cNvPr>
          <p:cNvSpPr txBox="1">
            <a:spLocks/>
          </p:cNvSpPr>
          <p:nvPr/>
        </p:nvSpPr>
        <p:spPr>
          <a:xfrm>
            <a:off x="740076" y="97538"/>
            <a:ext cx="7212780"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Segmentation – Cluster 1 (WFH Employees)</a:t>
            </a:r>
          </a:p>
        </p:txBody>
      </p:sp>
      <p:sp>
        <p:nvSpPr>
          <p:cNvPr id="7" name="Slide Number Placeholder 6">
            <a:extLst>
              <a:ext uri="{FF2B5EF4-FFF2-40B4-BE49-F238E27FC236}">
                <a16:creationId xmlns:a16="http://schemas.microsoft.com/office/drawing/2014/main" id="{5381162F-AD0A-BCBB-EA10-575EA117924B}"/>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3" name="Rectangle 1">
            <a:extLst>
              <a:ext uri="{FF2B5EF4-FFF2-40B4-BE49-F238E27FC236}">
                <a16:creationId xmlns:a16="http://schemas.microsoft.com/office/drawing/2014/main" id="{7B611160-5713-0739-7F34-E1EC0E108071}"/>
              </a:ext>
            </a:extLst>
          </p:cNvPr>
          <p:cNvSpPr>
            <a:spLocks noChangeArrowheads="1"/>
          </p:cNvSpPr>
          <p:nvPr/>
        </p:nvSpPr>
        <p:spPr bwMode="auto">
          <a:xfrm>
            <a:off x="1384042" y="1263803"/>
            <a:ext cx="1920240" cy="959008"/>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Home Anchors</a:t>
            </a:r>
          </a:p>
          <a:p>
            <a:pPr algn="ctr" eaLnBrk="1" hangingPunct="1">
              <a:spcAft>
                <a:spcPct val="0"/>
              </a:spcAft>
              <a:buClrTx/>
              <a:buFontTx/>
              <a:buNone/>
            </a:pPr>
            <a:endParaRPr lang="en-US" altLang="en-US" sz="1000"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64% Customer Support</a:t>
            </a:r>
            <a:endParaRPr lang="en-US" altLang="en-US" sz="800"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62% Sales, Mktg, HR, Mgmt</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46% Tech</a:t>
            </a:r>
          </a:p>
        </p:txBody>
      </p:sp>
      <p:sp>
        <p:nvSpPr>
          <p:cNvPr id="4" name="Rectangle 1">
            <a:extLst>
              <a:ext uri="{FF2B5EF4-FFF2-40B4-BE49-F238E27FC236}">
                <a16:creationId xmlns:a16="http://schemas.microsoft.com/office/drawing/2014/main" id="{A01351F9-5D13-CF57-A44C-E9C5DCF336FD}"/>
              </a:ext>
            </a:extLst>
          </p:cNvPr>
          <p:cNvSpPr>
            <a:spLocks noChangeArrowheads="1"/>
          </p:cNvSpPr>
          <p:nvPr/>
        </p:nvSpPr>
        <p:spPr bwMode="auto">
          <a:xfrm>
            <a:off x="3611880" y="1263803"/>
            <a:ext cx="1920240" cy="959008"/>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Hybrid Force</a:t>
            </a:r>
          </a:p>
          <a:p>
            <a:pPr algn="ctr" eaLnBrk="1" hangingPunct="1">
              <a:spcAft>
                <a:spcPct val="0"/>
              </a:spcAft>
              <a:buClrTx/>
              <a:buFontTx/>
              <a:buNone/>
            </a:pPr>
            <a:endParaRPr lang="en-US" altLang="en-US" i="0">
              <a:solidFill>
                <a:schemeClr val="bg1">
                  <a:lumMod val="85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50% Construction &amp; Architecture</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chemeClr val="bg1">
                    <a:lumMod val="85000"/>
                  </a:schemeClr>
                </a:solidFill>
                <a:latin typeface="Montserrat" panose="00000500000000000000" pitchFamily="2" charset="0"/>
                <a:cs typeface="Arial"/>
              </a:rPr>
              <a:t>38% Environmental &amp; Transport</a:t>
            </a:r>
            <a:endPar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endParaRPr>
          </a:p>
        </p:txBody>
      </p:sp>
      <p:sp>
        <p:nvSpPr>
          <p:cNvPr id="6" name="Rectangle 1">
            <a:extLst>
              <a:ext uri="{FF2B5EF4-FFF2-40B4-BE49-F238E27FC236}">
                <a16:creationId xmlns:a16="http://schemas.microsoft.com/office/drawing/2014/main" id="{4AA26D4E-F7A5-722E-CCC5-664299A29B85}"/>
              </a:ext>
            </a:extLst>
          </p:cNvPr>
          <p:cNvSpPr>
            <a:spLocks noChangeArrowheads="1"/>
          </p:cNvSpPr>
          <p:nvPr/>
        </p:nvSpPr>
        <p:spPr bwMode="auto">
          <a:xfrm>
            <a:off x="5841150" y="1263801"/>
            <a:ext cx="1920240" cy="959007"/>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Office Cohort</a:t>
            </a:r>
          </a:p>
          <a:p>
            <a:pPr algn="ctr" eaLnBrk="1" hangingPunct="1">
              <a:spcAft>
                <a:spcPct val="0"/>
              </a:spcAft>
              <a:buClrTx/>
              <a:buFontTx/>
              <a:buNone/>
            </a:pPr>
            <a:endParaRPr lang="en-US" altLang="en-US" i="0">
              <a:solidFill>
                <a:schemeClr val="bg1">
                  <a:lumMod val="85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42% Environmental &amp; Transport</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chemeClr val="bg1">
                    <a:lumMod val="85000"/>
                  </a:schemeClr>
                </a:solidFill>
                <a:latin typeface="Montserrat" panose="00000500000000000000" pitchFamily="2" charset="0"/>
                <a:cs typeface="Arial"/>
              </a:rPr>
              <a:t>27% Architecture &amp; Construction</a:t>
            </a:r>
            <a:endPar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endParaRPr>
          </a:p>
        </p:txBody>
      </p:sp>
      <p:sp>
        <p:nvSpPr>
          <p:cNvPr id="8" name="Arrow: Right 7">
            <a:extLst>
              <a:ext uri="{FF2B5EF4-FFF2-40B4-BE49-F238E27FC236}">
                <a16:creationId xmlns:a16="http://schemas.microsoft.com/office/drawing/2014/main" id="{9C3E1269-2AFF-9594-9292-5C81B09B1ACB}"/>
              </a:ext>
            </a:extLst>
          </p:cNvPr>
          <p:cNvSpPr/>
          <p:nvPr/>
        </p:nvSpPr>
        <p:spPr>
          <a:xfrm rot="10800000">
            <a:off x="1384042" y="999889"/>
            <a:ext cx="2987232" cy="163550"/>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Work from home house with solid fill">
            <a:extLst>
              <a:ext uri="{FF2B5EF4-FFF2-40B4-BE49-F238E27FC236}">
                <a16:creationId xmlns:a16="http://schemas.microsoft.com/office/drawing/2014/main" id="{3AC81752-0185-FA39-2903-95ED3C9676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93" y="728540"/>
            <a:ext cx="706245" cy="706245"/>
          </a:xfrm>
          <a:prstGeom prst="rect">
            <a:avLst/>
          </a:prstGeom>
          <a:effectLst>
            <a:outerShdw blurRad="50800" dist="38100" dir="10800000" algn="r" rotWithShape="0">
              <a:prstClr val="black">
                <a:alpha val="40000"/>
              </a:prstClr>
            </a:outerShdw>
          </a:effectLst>
        </p:spPr>
      </p:pic>
      <p:pic>
        <p:nvPicPr>
          <p:cNvPr id="15" name="Graphic 14" descr="Building with solid fill">
            <a:extLst>
              <a:ext uri="{FF2B5EF4-FFF2-40B4-BE49-F238E27FC236}">
                <a16:creationId xmlns:a16="http://schemas.microsoft.com/office/drawing/2014/main" id="{558AFF39-1EF0-B76A-3AA3-DE43777A76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8262" y="728540"/>
            <a:ext cx="706245" cy="706245"/>
          </a:xfrm>
          <a:prstGeom prst="rect">
            <a:avLst/>
          </a:prstGeom>
          <a:effectLst>
            <a:outerShdw blurRad="50800" dist="38100" dir="10800000" algn="r" rotWithShape="0">
              <a:prstClr val="black">
                <a:alpha val="40000"/>
              </a:prstClr>
            </a:outerShdw>
          </a:effectLst>
        </p:spPr>
      </p:pic>
      <p:sp>
        <p:nvSpPr>
          <p:cNvPr id="17" name="Arrow: Right 16">
            <a:extLst>
              <a:ext uri="{FF2B5EF4-FFF2-40B4-BE49-F238E27FC236}">
                <a16:creationId xmlns:a16="http://schemas.microsoft.com/office/drawing/2014/main" id="{33C333B2-1A1A-6DB3-2EDD-C91727CED588}"/>
              </a:ext>
            </a:extLst>
          </p:cNvPr>
          <p:cNvSpPr/>
          <p:nvPr/>
        </p:nvSpPr>
        <p:spPr>
          <a:xfrm>
            <a:off x="4751688" y="999887"/>
            <a:ext cx="2987232" cy="163550"/>
          </a:xfrm>
          <a:prstGeom prst="rightArrow">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D4466D4-038A-EA49-9220-8C7E027ED4FF}"/>
              </a:ext>
            </a:extLst>
          </p:cNvPr>
          <p:cNvSpPr txBox="1"/>
          <p:nvPr/>
        </p:nvSpPr>
        <p:spPr>
          <a:xfrm>
            <a:off x="2384919" y="718797"/>
            <a:ext cx="4374162" cy="307777"/>
          </a:xfrm>
          <a:prstGeom prst="rect">
            <a:avLst/>
          </a:prstGeom>
          <a:noFill/>
        </p:spPr>
        <p:txBody>
          <a:bodyPr wrap="square" rtlCol="0">
            <a:spAutoFit/>
          </a:bodyPr>
          <a:lstStyle/>
          <a:p>
            <a:pPr algn="ctr"/>
            <a:r>
              <a:rPr lang="en-US">
                <a:latin typeface="Montserrat" panose="00000500000000000000" pitchFamily="2" charset="0"/>
              </a:rPr>
              <a:t>Productivity and Preference of Work Location</a:t>
            </a:r>
          </a:p>
        </p:txBody>
      </p:sp>
      <p:grpSp>
        <p:nvGrpSpPr>
          <p:cNvPr id="5" name="Group 4">
            <a:extLst>
              <a:ext uri="{FF2B5EF4-FFF2-40B4-BE49-F238E27FC236}">
                <a16:creationId xmlns:a16="http://schemas.microsoft.com/office/drawing/2014/main" id="{1998CB8C-A38B-0D13-1A07-31894B585808}"/>
              </a:ext>
            </a:extLst>
          </p:cNvPr>
          <p:cNvGrpSpPr/>
          <p:nvPr/>
        </p:nvGrpSpPr>
        <p:grpSpPr>
          <a:xfrm>
            <a:off x="1384042" y="2184703"/>
            <a:ext cx="6354878" cy="2783532"/>
            <a:chOff x="1384042" y="2187213"/>
            <a:chExt cx="6354878" cy="2600377"/>
          </a:xfrm>
          <a:effectLst>
            <a:outerShdw blurRad="63500" sx="102000" sy="102000" algn="ctr" rotWithShape="0">
              <a:prstClr val="black">
                <a:alpha val="40000"/>
              </a:prstClr>
            </a:outerShdw>
          </a:effectLst>
        </p:grpSpPr>
        <p:cxnSp>
          <p:nvCxnSpPr>
            <p:cNvPr id="9" name="Straight Connector 8">
              <a:extLst>
                <a:ext uri="{FF2B5EF4-FFF2-40B4-BE49-F238E27FC236}">
                  <a16:creationId xmlns:a16="http://schemas.microsoft.com/office/drawing/2014/main" id="{ED9B25F0-B0B6-E840-030B-3E4F87326D6E}"/>
                </a:ext>
              </a:extLst>
            </p:cNvPr>
            <p:cNvCxnSpPr>
              <a:cxnSpLocks/>
            </p:cNvCxnSpPr>
            <p:nvPr/>
          </p:nvCxnSpPr>
          <p:spPr>
            <a:xfrm flipV="1">
              <a:off x="2325140" y="2187213"/>
              <a:ext cx="0" cy="8908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Rectangle: Rounded Corners 45">
              <a:extLst>
                <a:ext uri="{FF2B5EF4-FFF2-40B4-BE49-F238E27FC236}">
                  <a16:creationId xmlns:a16="http://schemas.microsoft.com/office/drawing/2014/main" id="{4788CF49-3898-EE36-9197-758E60816BD4}"/>
                </a:ext>
              </a:extLst>
            </p:cNvPr>
            <p:cNvSpPr/>
            <p:nvPr/>
          </p:nvSpPr>
          <p:spPr>
            <a:xfrm>
              <a:off x="1384042" y="2668208"/>
              <a:ext cx="6354878" cy="2119382"/>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solidFill>
              <a:schemeClr val="accent4"/>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solidFill>
                  <a:srgbClr val="000000"/>
                </a:solidFill>
                <a:latin typeface="Montserrat" panose="00000500000000000000" pitchFamily="2" charset="0"/>
              </a:endParaRPr>
            </a:p>
          </p:txBody>
        </p:sp>
      </p:grpSp>
      <p:pic>
        <p:nvPicPr>
          <p:cNvPr id="13" name="Graphic 12">
            <a:extLst>
              <a:ext uri="{FF2B5EF4-FFF2-40B4-BE49-F238E27FC236}">
                <a16:creationId xmlns:a16="http://schemas.microsoft.com/office/drawing/2014/main" id="{1439F167-7DE5-6C11-22C6-E54A399802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56526" y="3027502"/>
            <a:ext cx="537227" cy="537227"/>
          </a:xfrm>
          <a:prstGeom prst="rect">
            <a:avLst/>
          </a:prstGeom>
        </p:spPr>
      </p:pic>
      <p:pic>
        <p:nvPicPr>
          <p:cNvPr id="16" name="Graphic 15" descr="Meeting with solid fill">
            <a:extLst>
              <a:ext uri="{FF2B5EF4-FFF2-40B4-BE49-F238E27FC236}">
                <a16:creationId xmlns:a16="http://schemas.microsoft.com/office/drawing/2014/main" id="{E0107636-6E1C-B93E-CE1F-D5FE37B4EE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52339" y="3027499"/>
            <a:ext cx="537228" cy="537228"/>
          </a:xfrm>
          <a:prstGeom prst="rect">
            <a:avLst/>
          </a:prstGeom>
        </p:spPr>
      </p:pic>
      <p:pic>
        <p:nvPicPr>
          <p:cNvPr id="20" name="Graphic 19">
            <a:extLst>
              <a:ext uri="{FF2B5EF4-FFF2-40B4-BE49-F238E27FC236}">
                <a16:creationId xmlns:a16="http://schemas.microsoft.com/office/drawing/2014/main" id="{52E02D9E-F0B6-872D-5613-ED395164751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54432" y="3027500"/>
            <a:ext cx="537228" cy="537228"/>
          </a:xfrm>
          <a:prstGeom prst="rect">
            <a:avLst/>
          </a:prstGeom>
        </p:spPr>
      </p:pic>
      <p:pic>
        <p:nvPicPr>
          <p:cNvPr id="22" name="Graphic 21" descr="Management with solid fill">
            <a:extLst>
              <a:ext uri="{FF2B5EF4-FFF2-40B4-BE49-F238E27FC236}">
                <a16:creationId xmlns:a16="http://schemas.microsoft.com/office/drawing/2014/main" id="{1C97DC87-AB50-B594-7F4D-DCA49F50201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50247" y="3027501"/>
            <a:ext cx="537227" cy="537227"/>
          </a:xfrm>
          <a:prstGeom prst="rect">
            <a:avLst/>
          </a:prstGeom>
        </p:spPr>
      </p:pic>
      <p:sp>
        <p:nvSpPr>
          <p:cNvPr id="23" name="Rectangle 1">
            <a:extLst>
              <a:ext uri="{FF2B5EF4-FFF2-40B4-BE49-F238E27FC236}">
                <a16:creationId xmlns:a16="http://schemas.microsoft.com/office/drawing/2014/main" id="{330CEC26-6E75-B833-CA89-5A1651D405B2}"/>
              </a:ext>
            </a:extLst>
          </p:cNvPr>
          <p:cNvSpPr>
            <a:spLocks noChangeArrowheads="1"/>
          </p:cNvSpPr>
          <p:nvPr/>
        </p:nvSpPr>
        <p:spPr bwMode="auto">
          <a:xfrm>
            <a:off x="1699731" y="3564728"/>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Noise Distraction</a:t>
            </a:r>
          </a:p>
        </p:txBody>
      </p:sp>
      <p:sp>
        <p:nvSpPr>
          <p:cNvPr id="24" name="Rectangle 1">
            <a:extLst>
              <a:ext uri="{FF2B5EF4-FFF2-40B4-BE49-F238E27FC236}">
                <a16:creationId xmlns:a16="http://schemas.microsoft.com/office/drawing/2014/main" id="{28362078-EC2D-2EE0-0EE3-A8C23CF304B4}"/>
              </a:ext>
            </a:extLst>
          </p:cNvPr>
          <p:cNvSpPr>
            <a:spLocks noChangeArrowheads="1"/>
          </p:cNvSpPr>
          <p:nvPr/>
        </p:nvSpPr>
        <p:spPr bwMode="auto">
          <a:xfrm>
            <a:off x="4658102" y="3564726"/>
            <a:ext cx="1321218"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Collab</a:t>
            </a: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Hanging on the edge </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about where to access others</a:t>
            </a:r>
          </a:p>
        </p:txBody>
      </p:sp>
      <p:sp>
        <p:nvSpPr>
          <p:cNvPr id="25" name="Rectangle 1">
            <a:extLst>
              <a:ext uri="{FF2B5EF4-FFF2-40B4-BE49-F238E27FC236}">
                <a16:creationId xmlns:a16="http://schemas.microsoft.com/office/drawing/2014/main" id="{4EB8BDF1-4533-8330-010E-0609F8A659BE}"/>
              </a:ext>
            </a:extLst>
          </p:cNvPr>
          <p:cNvSpPr>
            <a:spLocks noChangeArrowheads="1"/>
          </p:cNvSpPr>
          <p:nvPr/>
        </p:nvSpPr>
        <p:spPr bwMode="auto">
          <a:xfrm>
            <a:off x="3162436" y="3564726"/>
            <a:ext cx="1321219"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Low Noise Focus</a:t>
            </a: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171450" indent="-171450" algn="ctr">
              <a:spcAft>
                <a:spcPct val="0"/>
              </a:spcAft>
              <a:buClrTx/>
              <a:buFont typeface="Arial" panose="020B0604020202020204" pitchFamily="34" charset="0"/>
              <a:buChar char="•"/>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Ability to </a:t>
            </a:r>
            <a:r>
              <a:rPr lang="en-US" altLang="en-US" sz="900" i="0">
                <a:solidFill>
                  <a:srgbClr val="666666">
                    <a:lumMod val="50000"/>
                  </a:srgbClr>
                </a:solidFill>
                <a:latin typeface="Montserrat" panose="00000500000000000000" pitchFamily="2" charset="0"/>
                <a:cs typeface="Arial"/>
              </a:rPr>
              <a:t>focus</a:t>
            </a:r>
            <a:r>
              <a:rPr lang="en-US" altLang="en-US" sz="900" b="0" i="0">
                <a:solidFill>
                  <a:srgbClr val="666666">
                    <a:lumMod val="50000"/>
                  </a:srgbClr>
                </a:solidFill>
                <a:latin typeface="Montserrat" panose="00000500000000000000" pitchFamily="2" charset="0"/>
                <a:cs typeface="Arial"/>
              </a:rPr>
              <a:t> (3.6)</a:t>
            </a:r>
          </a:p>
          <a:p>
            <a:pPr marL="171450" indent="-171450" algn="ctr">
              <a:spcAft>
                <a:spcPct val="0"/>
              </a:spcAft>
              <a:buClrTx/>
              <a:buFont typeface="Arial" panose="020B0604020202020204" pitchFamily="34" charset="0"/>
              <a:buChar char="•"/>
              <a:defRPr/>
            </a:pPr>
            <a:r>
              <a:rPr kumimoji="0" lang="en-US" altLang="en-US" sz="90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Noise</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 level (4.0)</a:t>
            </a:r>
          </a:p>
        </p:txBody>
      </p:sp>
      <p:sp>
        <p:nvSpPr>
          <p:cNvPr id="28" name="Rectangle 1">
            <a:extLst>
              <a:ext uri="{FF2B5EF4-FFF2-40B4-BE49-F238E27FC236}">
                <a16:creationId xmlns:a16="http://schemas.microsoft.com/office/drawing/2014/main" id="{9935CC0A-1C77-37FB-4554-044AB77FDDD2}"/>
              </a:ext>
            </a:extLst>
          </p:cNvPr>
          <p:cNvSpPr>
            <a:spLocks noChangeArrowheads="1"/>
          </p:cNvSpPr>
          <p:nvPr/>
        </p:nvSpPr>
        <p:spPr bwMode="auto">
          <a:xfrm>
            <a:off x="6158251" y="3564726"/>
            <a:ext cx="1321218"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Culture</a:t>
            </a: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Not satisfied nor interested </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in organizational culture</a:t>
            </a:r>
          </a:p>
        </p:txBody>
      </p:sp>
      <p:sp>
        <p:nvSpPr>
          <p:cNvPr id="33" name="Rectangle 1">
            <a:extLst>
              <a:ext uri="{FF2B5EF4-FFF2-40B4-BE49-F238E27FC236}">
                <a16:creationId xmlns:a16="http://schemas.microsoft.com/office/drawing/2014/main" id="{BCD0C98A-6A2C-F3DB-A1F6-E9FF1E60714D}"/>
              </a:ext>
            </a:extLst>
          </p:cNvPr>
          <p:cNvSpPr>
            <a:spLocks noChangeArrowheads="1"/>
          </p:cNvSpPr>
          <p:nvPr/>
        </p:nvSpPr>
        <p:spPr bwMode="auto">
          <a:xfrm>
            <a:off x="1718754" y="2750321"/>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105 min/week</a:t>
            </a:r>
          </a:p>
        </p:txBody>
      </p:sp>
      <p:sp>
        <p:nvSpPr>
          <p:cNvPr id="34" name="Rectangle 1">
            <a:extLst>
              <a:ext uri="{FF2B5EF4-FFF2-40B4-BE49-F238E27FC236}">
                <a16:creationId xmlns:a16="http://schemas.microsoft.com/office/drawing/2014/main" id="{84566D66-7F7A-2BE5-071B-A8C4EFE24A91}"/>
              </a:ext>
            </a:extLst>
          </p:cNvPr>
          <p:cNvSpPr>
            <a:spLocks noChangeArrowheads="1"/>
          </p:cNvSpPr>
          <p:nvPr/>
        </p:nvSpPr>
        <p:spPr bwMode="auto">
          <a:xfrm>
            <a:off x="3199880" y="2749822"/>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4.0</a:t>
            </a:r>
            <a:r>
              <a:rPr lang="en-US" altLang="en-US" sz="1400" b="0" i="0" baseline="30000">
                <a:solidFill>
                  <a:schemeClr val="bg2">
                    <a:lumMod val="50000"/>
                  </a:schemeClr>
                </a:solidFill>
                <a:latin typeface="Montserrat" panose="00000500000000000000" pitchFamily="2" charset="0"/>
              </a:rPr>
              <a:t>[a]</a:t>
            </a:r>
            <a:endParaRPr lang="en-US" altLang="en-US" sz="1300" b="0" i="0" baseline="30000">
              <a:solidFill>
                <a:schemeClr val="bg2">
                  <a:lumMod val="50000"/>
                </a:schemeClr>
              </a:solidFill>
              <a:latin typeface="Montserrat" panose="00000500000000000000" pitchFamily="2" charset="0"/>
            </a:endParaRPr>
          </a:p>
        </p:txBody>
      </p:sp>
      <p:sp>
        <p:nvSpPr>
          <p:cNvPr id="35" name="Rectangle 1">
            <a:extLst>
              <a:ext uri="{FF2B5EF4-FFF2-40B4-BE49-F238E27FC236}">
                <a16:creationId xmlns:a16="http://schemas.microsoft.com/office/drawing/2014/main" id="{B63A2141-77A6-DAC2-0A73-B00B632DD9C3}"/>
              </a:ext>
            </a:extLst>
          </p:cNvPr>
          <p:cNvSpPr>
            <a:spLocks noChangeArrowheads="1"/>
          </p:cNvSpPr>
          <p:nvPr/>
        </p:nvSpPr>
        <p:spPr bwMode="auto">
          <a:xfrm>
            <a:off x="4695543" y="2749821"/>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2.6</a:t>
            </a:r>
            <a:r>
              <a:rPr lang="en-US" altLang="en-US" sz="1400" b="0" i="0" baseline="30000">
                <a:solidFill>
                  <a:schemeClr val="bg2">
                    <a:lumMod val="50000"/>
                  </a:schemeClr>
                </a:solidFill>
                <a:latin typeface="Montserrat" panose="00000500000000000000" pitchFamily="2" charset="0"/>
              </a:rPr>
              <a:t>[b]</a:t>
            </a:r>
            <a:endParaRPr lang="en-US" altLang="en-US" sz="1300" i="0">
              <a:solidFill>
                <a:schemeClr val="bg2">
                  <a:lumMod val="50000"/>
                </a:schemeClr>
              </a:solidFill>
              <a:latin typeface="Montserrat" panose="00000500000000000000" pitchFamily="2" charset="0"/>
            </a:endParaRPr>
          </a:p>
        </p:txBody>
      </p:sp>
      <p:sp>
        <p:nvSpPr>
          <p:cNvPr id="36" name="Rectangle 1">
            <a:extLst>
              <a:ext uri="{FF2B5EF4-FFF2-40B4-BE49-F238E27FC236}">
                <a16:creationId xmlns:a16="http://schemas.microsoft.com/office/drawing/2014/main" id="{8F117E57-A5C7-681E-F97E-7C86C06A725D}"/>
              </a:ext>
            </a:extLst>
          </p:cNvPr>
          <p:cNvSpPr>
            <a:spLocks noChangeArrowheads="1"/>
          </p:cNvSpPr>
          <p:nvPr/>
        </p:nvSpPr>
        <p:spPr bwMode="auto">
          <a:xfrm>
            <a:off x="6199486" y="2749820"/>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2.6</a:t>
            </a:r>
            <a:r>
              <a:rPr lang="en-US" altLang="en-US" sz="1400" b="0" i="0" baseline="30000">
                <a:solidFill>
                  <a:schemeClr val="bg2">
                    <a:lumMod val="50000"/>
                  </a:schemeClr>
                </a:solidFill>
                <a:latin typeface="Montserrat" panose="00000500000000000000" pitchFamily="2" charset="0"/>
              </a:rPr>
              <a:t>[a]</a:t>
            </a:r>
            <a:endParaRPr lang="en-US" altLang="en-US" sz="1300" i="0">
              <a:solidFill>
                <a:schemeClr val="bg2">
                  <a:lumMod val="50000"/>
                </a:schemeClr>
              </a:solidFill>
              <a:latin typeface="Montserrat" panose="00000500000000000000" pitchFamily="2" charset="0"/>
            </a:endParaRPr>
          </a:p>
        </p:txBody>
      </p:sp>
      <p:sp>
        <p:nvSpPr>
          <p:cNvPr id="12" name="TextBox 11">
            <a:extLst>
              <a:ext uri="{FF2B5EF4-FFF2-40B4-BE49-F238E27FC236}">
                <a16:creationId xmlns:a16="http://schemas.microsoft.com/office/drawing/2014/main" id="{5D55B087-CD1B-F09A-B445-6A00A8C93CF3}"/>
              </a:ext>
            </a:extLst>
          </p:cNvPr>
          <p:cNvSpPr txBox="1"/>
          <p:nvPr/>
        </p:nvSpPr>
        <p:spPr>
          <a:xfrm>
            <a:off x="0" y="4968235"/>
            <a:ext cx="5286895" cy="184666"/>
          </a:xfrm>
          <a:prstGeom prst="rect">
            <a:avLst/>
          </a:prstGeom>
          <a:noFill/>
        </p:spPr>
        <p:txBody>
          <a:bodyPr wrap="square" rtlCol="0">
            <a:spAutoFit/>
          </a:bodyPr>
          <a:lstStyle/>
          <a:p>
            <a:r>
              <a:rPr lang="en-US" altLang="en-US" sz="800" i="0" baseline="30000">
                <a:solidFill>
                  <a:schemeClr val="bg2">
                    <a:lumMod val="50000"/>
                  </a:schemeClr>
                </a:solidFill>
                <a:latin typeface="Montserrat" panose="00000500000000000000" pitchFamily="2" charset="0"/>
              </a:rPr>
              <a:t>[a] </a:t>
            </a:r>
            <a:r>
              <a:rPr lang="en-US" sz="600"/>
              <a:t>- On a scale 0 – 5  (5 being the most important), </a:t>
            </a:r>
            <a:r>
              <a:rPr lang="en-US" sz="600" baseline="30000"/>
              <a:t>[b]</a:t>
            </a:r>
            <a:r>
              <a:rPr lang="en-US" sz="600"/>
              <a:t> - On a scale 0 – 5  (0 – better at home,  5 – better at office)</a:t>
            </a:r>
          </a:p>
        </p:txBody>
      </p:sp>
    </p:spTree>
    <p:extLst>
      <p:ext uri="{BB962C8B-B14F-4D97-AF65-F5344CB8AC3E}">
        <p14:creationId xmlns:p14="http://schemas.microsoft.com/office/powerpoint/2010/main" val="1324780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DCA003-253D-1291-6C5E-958BC654EE6F}"/>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A0CA4362-B63E-AAAC-D746-8AA3327F01DD}"/>
              </a:ext>
            </a:extLst>
          </p:cNvPr>
          <p:cNvGrpSpPr/>
          <p:nvPr/>
        </p:nvGrpSpPr>
        <p:grpSpPr>
          <a:xfrm>
            <a:off x="1384042" y="2184704"/>
            <a:ext cx="6354878" cy="2783533"/>
            <a:chOff x="1384042" y="2187213"/>
            <a:chExt cx="6354878" cy="2600377"/>
          </a:xfrm>
          <a:effectLst>
            <a:outerShdw blurRad="63500" sx="102000" sy="102000" algn="ctr" rotWithShape="0">
              <a:prstClr val="black">
                <a:alpha val="40000"/>
              </a:prstClr>
            </a:outerShdw>
          </a:effectLst>
        </p:grpSpPr>
        <p:cxnSp>
          <p:nvCxnSpPr>
            <p:cNvPr id="33" name="Straight Connector 32">
              <a:extLst>
                <a:ext uri="{FF2B5EF4-FFF2-40B4-BE49-F238E27FC236}">
                  <a16:creationId xmlns:a16="http://schemas.microsoft.com/office/drawing/2014/main" id="{428E06EB-2435-004B-684E-41D523EE1A1A}"/>
                </a:ext>
              </a:extLst>
            </p:cNvPr>
            <p:cNvCxnSpPr>
              <a:cxnSpLocks/>
            </p:cNvCxnSpPr>
            <p:nvPr/>
          </p:nvCxnSpPr>
          <p:spPr>
            <a:xfrm flipV="1">
              <a:off x="4565420" y="2187213"/>
              <a:ext cx="0" cy="8908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4" name="Rectangle: Rounded Corners 45">
              <a:extLst>
                <a:ext uri="{FF2B5EF4-FFF2-40B4-BE49-F238E27FC236}">
                  <a16:creationId xmlns:a16="http://schemas.microsoft.com/office/drawing/2014/main" id="{9E2361ED-A1DD-17A9-08FA-B2415340116C}"/>
                </a:ext>
              </a:extLst>
            </p:cNvPr>
            <p:cNvSpPr/>
            <p:nvPr/>
          </p:nvSpPr>
          <p:spPr>
            <a:xfrm>
              <a:off x="1384042" y="2668208"/>
              <a:ext cx="6354878" cy="2119382"/>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solidFill>
              <a:schemeClr val="accent4"/>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solidFill>
                  <a:srgbClr val="000000"/>
                </a:solidFill>
                <a:latin typeface="Montserrat" panose="00000500000000000000" pitchFamily="2" charset="0"/>
              </a:endParaRPr>
            </a:p>
          </p:txBody>
        </p:sp>
      </p:grpSp>
      <p:graphicFrame>
        <p:nvGraphicFramePr>
          <p:cNvPr id="14" name="think-cell data - do not delete" hidden="1">
            <a:extLst>
              <a:ext uri="{FF2B5EF4-FFF2-40B4-BE49-F238E27FC236}">
                <a16:creationId xmlns:a16="http://schemas.microsoft.com/office/drawing/2014/main" id="{B0D9372E-D128-1A8B-5FE6-D9E3C40A4AC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B0D9372E-D128-1A8B-5FE6-D9E3C40A4AC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039EA643-D19B-4A7D-3EE7-9B129CD9A709}"/>
              </a:ext>
            </a:extLst>
          </p:cNvPr>
          <p:cNvSpPr txBox="1">
            <a:spLocks/>
          </p:cNvSpPr>
          <p:nvPr/>
        </p:nvSpPr>
        <p:spPr>
          <a:xfrm>
            <a:off x="740076" y="97538"/>
            <a:ext cx="7212780"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Segmentation – Cluster 2 (Hybrid Employees)</a:t>
            </a:r>
          </a:p>
        </p:txBody>
      </p:sp>
      <p:sp>
        <p:nvSpPr>
          <p:cNvPr id="7" name="Slide Number Placeholder 6">
            <a:extLst>
              <a:ext uri="{FF2B5EF4-FFF2-40B4-BE49-F238E27FC236}">
                <a16:creationId xmlns:a16="http://schemas.microsoft.com/office/drawing/2014/main" id="{4575B902-9AC9-940C-30A3-3DC2D4F6628D}"/>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
        <p:nvSpPr>
          <p:cNvPr id="3" name="Rectangle 1">
            <a:extLst>
              <a:ext uri="{FF2B5EF4-FFF2-40B4-BE49-F238E27FC236}">
                <a16:creationId xmlns:a16="http://schemas.microsoft.com/office/drawing/2014/main" id="{E550AD62-DF49-E80F-A686-3AE1E4EE6428}"/>
              </a:ext>
            </a:extLst>
          </p:cNvPr>
          <p:cNvSpPr>
            <a:spLocks noChangeArrowheads="1"/>
          </p:cNvSpPr>
          <p:nvPr/>
        </p:nvSpPr>
        <p:spPr bwMode="auto">
          <a:xfrm>
            <a:off x="1384042" y="1263803"/>
            <a:ext cx="1920240" cy="959008"/>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Home Anchors</a:t>
            </a:r>
          </a:p>
          <a:p>
            <a:pPr algn="ctr" eaLnBrk="1" hangingPunct="1">
              <a:spcAft>
                <a:spcPct val="0"/>
              </a:spcAft>
              <a:buClrTx/>
              <a:buFontTx/>
              <a:buNone/>
            </a:pPr>
            <a:endParaRPr lang="en-US" altLang="en-US" sz="1000" i="0">
              <a:solidFill>
                <a:schemeClr val="bg1">
                  <a:lumMod val="85000"/>
                </a:schemeClr>
              </a:solidFill>
              <a:latin typeface="Montserrat" panose="00000500000000000000" pitchFamily="2" charset="0"/>
            </a:endParaRPr>
          </a:p>
          <a:p>
            <a:pPr algn="ctr" eaLnBrk="1" hangingPunct="1">
              <a:spcAft>
                <a:spcPct val="0"/>
              </a:spcAft>
              <a:buClrTx/>
              <a:buFontTx/>
              <a:buNone/>
            </a:pPr>
            <a:endParaRPr lang="en-US" altLang="en-US" sz="1000" i="0">
              <a:solidFill>
                <a:schemeClr val="bg1">
                  <a:lumMod val="85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39% Sales, Mktg, HR, </a:t>
            </a:r>
            <a:r>
              <a:rPr kumimoji="0" lang="en-US" altLang="en-US" sz="900" b="0" i="0" u="none" strike="noStrike" kern="0" cap="none" spc="0" normalizeH="0" baseline="0" noProof="0" err="1">
                <a:ln>
                  <a:noFill/>
                </a:ln>
                <a:solidFill>
                  <a:schemeClr val="bg1">
                    <a:lumMod val="85000"/>
                  </a:schemeClr>
                </a:solidFill>
                <a:effectLst/>
                <a:uLnTx/>
                <a:uFillTx/>
                <a:latin typeface="Montserrat" panose="00000500000000000000" pitchFamily="2" charset="0"/>
                <a:cs typeface="Arial"/>
                <a:sym typeface="Arial"/>
              </a:rPr>
              <a:t>Mgmt</a:t>
            </a:r>
            <a:endPar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33% Tech</a:t>
            </a:r>
          </a:p>
        </p:txBody>
      </p:sp>
      <p:sp>
        <p:nvSpPr>
          <p:cNvPr id="4" name="Rectangle 1">
            <a:extLst>
              <a:ext uri="{FF2B5EF4-FFF2-40B4-BE49-F238E27FC236}">
                <a16:creationId xmlns:a16="http://schemas.microsoft.com/office/drawing/2014/main" id="{BCA51435-6159-0E8F-4D84-5A32C8736467}"/>
              </a:ext>
            </a:extLst>
          </p:cNvPr>
          <p:cNvSpPr>
            <a:spLocks noChangeArrowheads="1"/>
          </p:cNvSpPr>
          <p:nvPr/>
        </p:nvSpPr>
        <p:spPr bwMode="auto">
          <a:xfrm>
            <a:off x="3611880" y="1263803"/>
            <a:ext cx="1920240" cy="959008"/>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Hybrid Force</a:t>
            </a:r>
          </a:p>
          <a:p>
            <a:pPr algn="ctr" eaLnBrk="1" hangingPunct="1">
              <a:spcAft>
                <a:spcPct val="0"/>
              </a:spcAft>
              <a:buClrTx/>
              <a:buFontTx/>
              <a:buNone/>
            </a:pPr>
            <a:endParaRPr lang="en-US" altLang="en-US" i="0">
              <a:solidFill>
                <a:schemeClr val="bg2">
                  <a:lumMod val="50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25% Architecture &amp; Construction</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31% Tech</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rgbClr val="666666">
                    <a:lumMod val="50000"/>
                  </a:srgbClr>
                </a:solidFill>
                <a:latin typeface="Montserrat" panose="00000500000000000000" pitchFamily="2" charset="0"/>
                <a:cs typeface="Arial"/>
              </a:rPr>
              <a:t>22% </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Sales, Mktg, HR, Mgmt</a:t>
            </a:r>
          </a:p>
        </p:txBody>
      </p:sp>
      <p:sp>
        <p:nvSpPr>
          <p:cNvPr id="6" name="Rectangle 1">
            <a:extLst>
              <a:ext uri="{FF2B5EF4-FFF2-40B4-BE49-F238E27FC236}">
                <a16:creationId xmlns:a16="http://schemas.microsoft.com/office/drawing/2014/main" id="{D6856F53-6990-86A7-F3EB-8FAEB7C4F994}"/>
              </a:ext>
            </a:extLst>
          </p:cNvPr>
          <p:cNvSpPr>
            <a:spLocks noChangeArrowheads="1"/>
          </p:cNvSpPr>
          <p:nvPr/>
        </p:nvSpPr>
        <p:spPr bwMode="auto">
          <a:xfrm>
            <a:off x="5841150" y="1263801"/>
            <a:ext cx="1920240" cy="959007"/>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Office Cohort</a:t>
            </a:r>
          </a:p>
          <a:p>
            <a:pPr algn="ctr" eaLnBrk="1" hangingPunct="1">
              <a:spcAft>
                <a:spcPct val="0"/>
              </a:spcAft>
              <a:buClrTx/>
              <a:buFontTx/>
              <a:buNone/>
            </a:pPr>
            <a:endParaRPr lang="en-US" altLang="en-US" i="0">
              <a:solidFill>
                <a:schemeClr val="bg1">
                  <a:lumMod val="85000"/>
                </a:schemeClr>
              </a:solidFill>
              <a:latin typeface="Montserrat" panose="00000500000000000000" pitchFamily="2" charset="0"/>
            </a:endParaRPr>
          </a:p>
          <a:p>
            <a:pPr algn="ctr">
              <a:spcAft>
                <a:spcPct val="0"/>
              </a:spcAft>
              <a:buClrTx/>
              <a:buNone/>
              <a:defRPr/>
            </a:pPr>
            <a:r>
              <a:rPr lang="en-US" altLang="en-US" sz="900" b="0" i="0">
                <a:solidFill>
                  <a:schemeClr val="bg1">
                    <a:lumMod val="85000"/>
                  </a:schemeClr>
                </a:solidFill>
                <a:latin typeface="Montserrat" panose="00000500000000000000" pitchFamily="2" charset="0"/>
                <a:cs typeface="Arial"/>
              </a:rPr>
              <a:t>33% Architecture &amp; Construction</a:t>
            </a:r>
            <a:endPar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22% Environment &amp; Transport</a:t>
            </a:r>
          </a:p>
        </p:txBody>
      </p:sp>
      <p:pic>
        <p:nvPicPr>
          <p:cNvPr id="11" name="Graphic 10" descr="Work from home house with solid fill">
            <a:extLst>
              <a:ext uri="{FF2B5EF4-FFF2-40B4-BE49-F238E27FC236}">
                <a16:creationId xmlns:a16="http://schemas.microsoft.com/office/drawing/2014/main" id="{BD387999-BE2E-E816-2320-70074E5778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93" y="728540"/>
            <a:ext cx="706245" cy="706245"/>
          </a:xfrm>
          <a:prstGeom prst="rect">
            <a:avLst/>
          </a:prstGeom>
          <a:effectLst>
            <a:outerShdw blurRad="50800" dist="38100" dir="10800000" algn="r" rotWithShape="0">
              <a:prstClr val="black">
                <a:alpha val="40000"/>
              </a:prstClr>
            </a:outerShdw>
          </a:effectLst>
        </p:spPr>
      </p:pic>
      <p:pic>
        <p:nvPicPr>
          <p:cNvPr id="15" name="Graphic 14" descr="Building with solid fill">
            <a:extLst>
              <a:ext uri="{FF2B5EF4-FFF2-40B4-BE49-F238E27FC236}">
                <a16:creationId xmlns:a16="http://schemas.microsoft.com/office/drawing/2014/main" id="{7BAB1CE8-DEE9-8B08-822E-19C343441C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8262" y="728540"/>
            <a:ext cx="706245" cy="706245"/>
          </a:xfrm>
          <a:prstGeom prst="rect">
            <a:avLst/>
          </a:prstGeom>
          <a:effectLst>
            <a:outerShdw blurRad="50800" dist="38100" dir="10800000" algn="r" rotWithShape="0">
              <a:prstClr val="black">
                <a:alpha val="40000"/>
              </a:prstClr>
            </a:outerShdw>
          </a:effectLst>
        </p:spPr>
      </p:pic>
      <p:pic>
        <p:nvPicPr>
          <p:cNvPr id="13" name="Graphic 12">
            <a:extLst>
              <a:ext uri="{FF2B5EF4-FFF2-40B4-BE49-F238E27FC236}">
                <a16:creationId xmlns:a16="http://schemas.microsoft.com/office/drawing/2014/main" id="{53E859F8-D093-1786-9F8F-6D76781F2B9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56526" y="3027502"/>
            <a:ext cx="537227" cy="537227"/>
          </a:xfrm>
          <a:prstGeom prst="rect">
            <a:avLst/>
          </a:prstGeom>
        </p:spPr>
      </p:pic>
      <p:pic>
        <p:nvPicPr>
          <p:cNvPr id="16" name="Graphic 15" descr="Meeting with solid fill">
            <a:extLst>
              <a:ext uri="{FF2B5EF4-FFF2-40B4-BE49-F238E27FC236}">
                <a16:creationId xmlns:a16="http://schemas.microsoft.com/office/drawing/2014/main" id="{D664B94D-C5A7-B50C-8445-CB3EF59F03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52340" y="3027498"/>
            <a:ext cx="537228" cy="537228"/>
          </a:xfrm>
          <a:prstGeom prst="rect">
            <a:avLst/>
          </a:prstGeom>
        </p:spPr>
      </p:pic>
      <p:pic>
        <p:nvPicPr>
          <p:cNvPr id="22" name="Graphic 21">
            <a:extLst>
              <a:ext uri="{FF2B5EF4-FFF2-40B4-BE49-F238E27FC236}">
                <a16:creationId xmlns:a16="http://schemas.microsoft.com/office/drawing/2014/main" id="{13533AA3-D365-2239-9530-7C802D72530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550247" y="3027501"/>
            <a:ext cx="537227" cy="537227"/>
          </a:xfrm>
          <a:prstGeom prst="rect">
            <a:avLst/>
          </a:prstGeom>
        </p:spPr>
      </p:pic>
      <p:sp>
        <p:nvSpPr>
          <p:cNvPr id="23" name="Rectangle 1">
            <a:extLst>
              <a:ext uri="{FF2B5EF4-FFF2-40B4-BE49-F238E27FC236}">
                <a16:creationId xmlns:a16="http://schemas.microsoft.com/office/drawing/2014/main" id="{4F4D48AA-13C1-DDB1-452B-74E0F74EEDD7}"/>
              </a:ext>
            </a:extLst>
          </p:cNvPr>
          <p:cNvSpPr>
            <a:spLocks noChangeArrowheads="1"/>
          </p:cNvSpPr>
          <p:nvPr/>
        </p:nvSpPr>
        <p:spPr bwMode="auto">
          <a:xfrm>
            <a:off x="1699731" y="3665528"/>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Visitor Disruption</a:t>
            </a:r>
          </a:p>
        </p:txBody>
      </p:sp>
      <p:sp>
        <p:nvSpPr>
          <p:cNvPr id="24" name="Rectangle 1">
            <a:extLst>
              <a:ext uri="{FF2B5EF4-FFF2-40B4-BE49-F238E27FC236}">
                <a16:creationId xmlns:a16="http://schemas.microsoft.com/office/drawing/2014/main" id="{11EDD604-E4CC-FD69-DD4F-9923726F355C}"/>
              </a:ext>
            </a:extLst>
          </p:cNvPr>
          <p:cNvSpPr>
            <a:spLocks noChangeArrowheads="1"/>
          </p:cNvSpPr>
          <p:nvPr/>
        </p:nvSpPr>
        <p:spPr bwMode="auto">
          <a:xfrm>
            <a:off x="4696370" y="3564725"/>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Collab</a:t>
            </a: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They need </a:t>
            </a:r>
            <a:r>
              <a:rPr kumimoji="0" lang="en-US" altLang="en-US" sz="90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some collab accessibility </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at office</a:t>
            </a:r>
          </a:p>
        </p:txBody>
      </p:sp>
      <p:sp>
        <p:nvSpPr>
          <p:cNvPr id="28" name="Rectangle 1">
            <a:extLst>
              <a:ext uri="{FF2B5EF4-FFF2-40B4-BE49-F238E27FC236}">
                <a16:creationId xmlns:a16="http://schemas.microsoft.com/office/drawing/2014/main" id="{68430FA9-7C50-3058-E2C6-4213E99B467C}"/>
              </a:ext>
            </a:extLst>
          </p:cNvPr>
          <p:cNvSpPr>
            <a:spLocks noChangeArrowheads="1"/>
          </p:cNvSpPr>
          <p:nvPr/>
        </p:nvSpPr>
        <p:spPr bwMode="auto">
          <a:xfrm>
            <a:off x="6191210" y="3564726"/>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In-person Collab</a:t>
            </a: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171450" marR="0" lvl="0" indent="-171450" algn="ctr" defTabSz="914400" rtl="0" eaLnBrk="1" fontAlgn="auto" latinLnBrk="0" hangingPunct="1">
              <a:lnSpc>
                <a:spcPct val="100000"/>
              </a:lnSpc>
              <a:spcBef>
                <a:spcPts val="0"/>
              </a:spcBef>
              <a:spcAft>
                <a:spcPct val="0"/>
              </a:spcAft>
              <a:buClrTx/>
              <a:buSzTx/>
              <a:buFont typeface="Arial" panose="020B0604020202020204" pitchFamily="34" charset="0"/>
              <a:buChar char="•"/>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Home (2.2) </a:t>
            </a:r>
          </a:p>
          <a:p>
            <a:pPr marL="171450" marR="0" lvl="0" indent="-171450" algn="ctr" defTabSz="914400" rtl="0" eaLnBrk="1" fontAlgn="auto" latinLnBrk="0" hangingPunct="1">
              <a:lnSpc>
                <a:spcPct val="100000"/>
              </a:lnSpc>
              <a:spcBef>
                <a:spcPts val="0"/>
              </a:spcBef>
              <a:spcAft>
                <a:spcPct val="0"/>
              </a:spcAft>
              <a:buClrTx/>
              <a:buSzTx/>
              <a:buFont typeface="Arial" panose="020B0604020202020204" pitchFamily="34" charset="0"/>
              <a:buChar char="•"/>
              <a:tabLst/>
              <a:defRPr/>
            </a:pPr>
            <a:r>
              <a:rPr lang="en-US" altLang="en-US" sz="900" b="0" i="0">
                <a:solidFill>
                  <a:srgbClr val="666666">
                    <a:lumMod val="50000"/>
                  </a:srgbClr>
                </a:solidFill>
                <a:latin typeface="Montserrat" panose="00000500000000000000" pitchFamily="2" charset="0"/>
                <a:cs typeface="Arial"/>
              </a:rPr>
              <a:t>Office (4.0)</a:t>
            </a: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21" name="TextBox 20">
            <a:extLst>
              <a:ext uri="{FF2B5EF4-FFF2-40B4-BE49-F238E27FC236}">
                <a16:creationId xmlns:a16="http://schemas.microsoft.com/office/drawing/2014/main" id="{DCF37CEF-239B-A70C-D07D-D97044C29A04}"/>
              </a:ext>
            </a:extLst>
          </p:cNvPr>
          <p:cNvSpPr txBox="1"/>
          <p:nvPr/>
        </p:nvSpPr>
        <p:spPr>
          <a:xfrm>
            <a:off x="2384919" y="718797"/>
            <a:ext cx="4374162" cy="307777"/>
          </a:xfrm>
          <a:prstGeom prst="rect">
            <a:avLst/>
          </a:prstGeom>
          <a:noFill/>
        </p:spPr>
        <p:txBody>
          <a:bodyPr wrap="square" rtlCol="0">
            <a:spAutoFit/>
          </a:bodyPr>
          <a:lstStyle/>
          <a:p>
            <a:pPr algn="ctr"/>
            <a:r>
              <a:rPr lang="en-US">
                <a:latin typeface="Montserrat" panose="00000500000000000000" pitchFamily="2" charset="0"/>
              </a:rPr>
              <a:t>Productivity and Preference of Work Location</a:t>
            </a:r>
          </a:p>
        </p:txBody>
      </p:sp>
      <p:pic>
        <p:nvPicPr>
          <p:cNvPr id="27" name="Graphic 26" descr="Clipboard Checked with solid fill">
            <a:extLst>
              <a:ext uri="{FF2B5EF4-FFF2-40B4-BE49-F238E27FC236}">
                <a16:creationId xmlns:a16="http://schemas.microsoft.com/office/drawing/2014/main" id="{37725BE1-5A83-8685-11E9-3FF493F6C5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54433" y="3027498"/>
            <a:ext cx="537227" cy="537227"/>
          </a:xfrm>
          <a:prstGeom prst="rect">
            <a:avLst/>
          </a:prstGeom>
        </p:spPr>
      </p:pic>
      <p:sp>
        <p:nvSpPr>
          <p:cNvPr id="29" name="Rectangle 1">
            <a:extLst>
              <a:ext uri="{FF2B5EF4-FFF2-40B4-BE49-F238E27FC236}">
                <a16:creationId xmlns:a16="http://schemas.microsoft.com/office/drawing/2014/main" id="{74255500-4A71-E44C-A360-865AB8A4F60C}"/>
              </a:ext>
            </a:extLst>
          </p:cNvPr>
          <p:cNvSpPr>
            <a:spLocks noChangeArrowheads="1"/>
          </p:cNvSpPr>
          <p:nvPr/>
        </p:nvSpPr>
        <p:spPr bwMode="auto">
          <a:xfrm>
            <a:off x="3142407" y="3565706"/>
            <a:ext cx="1361277"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Productivity</a:t>
            </a: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rgbClr val="666666">
                    <a:lumMod val="50000"/>
                  </a:srgbClr>
                </a:solidFill>
                <a:latin typeface="Montserrat" panose="00000500000000000000" pitchFamily="2" charset="0"/>
                <a:cs typeface="Arial"/>
              </a:rPr>
              <a:t>Feel slightly more </a:t>
            </a:r>
            <a:r>
              <a:rPr lang="en-US" altLang="en-US" sz="900" i="0">
                <a:solidFill>
                  <a:srgbClr val="666666">
                    <a:lumMod val="50000"/>
                  </a:srgbClr>
                </a:solidFill>
                <a:latin typeface="Montserrat" panose="00000500000000000000" pitchFamily="2" charset="0"/>
                <a:cs typeface="Arial"/>
              </a:rPr>
              <a:t>productive at office</a:t>
            </a:r>
            <a:endParaRPr kumimoji="0" lang="en-US" altLang="en-US" sz="90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35" name="Rectangle 1">
            <a:extLst>
              <a:ext uri="{FF2B5EF4-FFF2-40B4-BE49-F238E27FC236}">
                <a16:creationId xmlns:a16="http://schemas.microsoft.com/office/drawing/2014/main" id="{5B9D7261-1EC7-26C9-117C-F9492D950EBA}"/>
              </a:ext>
            </a:extLst>
          </p:cNvPr>
          <p:cNvSpPr>
            <a:spLocks noChangeArrowheads="1"/>
          </p:cNvSpPr>
          <p:nvPr/>
        </p:nvSpPr>
        <p:spPr bwMode="auto">
          <a:xfrm>
            <a:off x="569493" y="2324547"/>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137 min/week</a:t>
            </a:r>
          </a:p>
        </p:txBody>
      </p:sp>
      <p:sp>
        <p:nvSpPr>
          <p:cNvPr id="36" name="Rectangle 1">
            <a:extLst>
              <a:ext uri="{FF2B5EF4-FFF2-40B4-BE49-F238E27FC236}">
                <a16:creationId xmlns:a16="http://schemas.microsoft.com/office/drawing/2014/main" id="{97ACC9BC-C3AE-BA75-8E56-6CD7BCD8807B}"/>
              </a:ext>
            </a:extLst>
          </p:cNvPr>
          <p:cNvSpPr>
            <a:spLocks noChangeArrowheads="1"/>
          </p:cNvSpPr>
          <p:nvPr/>
        </p:nvSpPr>
        <p:spPr bwMode="auto">
          <a:xfrm>
            <a:off x="299318" y="2970924"/>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2.7</a:t>
            </a:r>
            <a:r>
              <a:rPr lang="en-US" altLang="en-US" sz="1400" b="0" i="0" baseline="30000">
                <a:solidFill>
                  <a:schemeClr val="bg2">
                    <a:lumMod val="50000"/>
                  </a:schemeClr>
                </a:solidFill>
                <a:latin typeface="Montserrat" panose="00000500000000000000" pitchFamily="2" charset="0"/>
              </a:rPr>
              <a:t>[b]</a:t>
            </a:r>
            <a:endParaRPr lang="en-US" altLang="en-US" sz="1300" i="0">
              <a:solidFill>
                <a:schemeClr val="bg2">
                  <a:lumMod val="50000"/>
                </a:schemeClr>
              </a:solidFill>
              <a:latin typeface="Montserrat" panose="00000500000000000000" pitchFamily="2" charset="0"/>
            </a:endParaRPr>
          </a:p>
        </p:txBody>
      </p:sp>
      <p:sp>
        <p:nvSpPr>
          <p:cNvPr id="37" name="Rectangle 1">
            <a:extLst>
              <a:ext uri="{FF2B5EF4-FFF2-40B4-BE49-F238E27FC236}">
                <a16:creationId xmlns:a16="http://schemas.microsoft.com/office/drawing/2014/main" id="{9B98B3A4-C71F-B985-10A2-162983337BE3}"/>
              </a:ext>
            </a:extLst>
          </p:cNvPr>
          <p:cNvSpPr>
            <a:spLocks noChangeArrowheads="1"/>
          </p:cNvSpPr>
          <p:nvPr/>
        </p:nvSpPr>
        <p:spPr bwMode="auto">
          <a:xfrm>
            <a:off x="325370" y="3391840"/>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3.1</a:t>
            </a:r>
            <a:r>
              <a:rPr lang="en-US" altLang="en-US" sz="1400" b="0" i="0" baseline="30000">
                <a:solidFill>
                  <a:schemeClr val="bg2">
                    <a:lumMod val="50000"/>
                  </a:schemeClr>
                </a:solidFill>
                <a:latin typeface="Montserrat" panose="00000500000000000000" pitchFamily="2" charset="0"/>
              </a:rPr>
              <a:t>[b]</a:t>
            </a:r>
            <a:endParaRPr lang="en-US" altLang="en-US" sz="1300" i="0">
              <a:solidFill>
                <a:schemeClr val="bg2">
                  <a:lumMod val="50000"/>
                </a:schemeClr>
              </a:solidFill>
              <a:latin typeface="Montserrat" panose="00000500000000000000" pitchFamily="2" charset="0"/>
            </a:endParaRPr>
          </a:p>
        </p:txBody>
      </p:sp>
      <p:sp>
        <p:nvSpPr>
          <p:cNvPr id="38" name="Rectangle 1">
            <a:extLst>
              <a:ext uri="{FF2B5EF4-FFF2-40B4-BE49-F238E27FC236}">
                <a16:creationId xmlns:a16="http://schemas.microsoft.com/office/drawing/2014/main" id="{66FD8138-6757-22EE-15B4-88AFD8AE5CFF}"/>
              </a:ext>
            </a:extLst>
          </p:cNvPr>
          <p:cNvSpPr>
            <a:spLocks noChangeArrowheads="1"/>
          </p:cNvSpPr>
          <p:nvPr/>
        </p:nvSpPr>
        <p:spPr bwMode="auto">
          <a:xfrm>
            <a:off x="291071" y="3790861"/>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2.2</a:t>
            </a:r>
            <a:r>
              <a:rPr lang="en-US" altLang="en-US" sz="1200" b="0" i="0" baseline="30000">
                <a:solidFill>
                  <a:schemeClr val="bg2">
                    <a:lumMod val="50000"/>
                  </a:schemeClr>
                </a:solidFill>
                <a:latin typeface="Montserrat" panose="00000500000000000000" pitchFamily="2" charset="0"/>
              </a:rPr>
              <a:t>[c]</a:t>
            </a:r>
            <a:endParaRPr lang="en-US" altLang="en-US" sz="1300" i="0">
              <a:solidFill>
                <a:schemeClr val="bg2">
                  <a:lumMod val="50000"/>
                </a:schemeClr>
              </a:solidFill>
              <a:latin typeface="Montserrat" panose="00000500000000000000" pitchFamily="2" charset="0"/>
            </a:endParaRPr>
          </a:p>
        </p:txBody>
      </p:sp>
      <p:sp>
        <p:nvSpPr>
          <p:cNvPr id="5" name="TextBox 4">
            <a:extLst>
              <a:ext uri="{FF2B5EF4-FFF2-40B4-BE49-F238E27FC236}">
                <a16:creationId xmlns:a16="http://schemas.microsoft.com/office/drawing/2014/main" id="{F0E63D36-79E3-EFCF-2B04-CB7B7EBA2DE1}"/>
              </a:ext>
            </a:extLst>
          </p:cNvPr>
          <p:cNvSpPr txBox="1"/>
          <p:nvPr/>
        </p:nvSpPr>
        <p:spPr>
          <a:xfrm>
            <a:off x="0" y="4968235"/>
            <a:ext cx="5286895" cy="543739"/>
          </a:xfrm>
          <a:prstGeom prst="rect">
            <a:avLst/>
          </a:prstGeom>
          <a:noFill/>
        </p:spPr>
        <p:txBody>
          <a:bodyPr wrap="square" rtlCol="0">
            <a:spAutoFit/>
          </a:bodyPr>
          <a:lstStyle/>
          <a:p>
            <a:r>
              <a:rPr lang="en-US" sz="600" baseline="30000"/>
              <a:t>[b]</a:t>
            </a:r>
            <a:r>
              <a:rPr lang="en-US" sz="600"/>
              <a:t> - On a scale 0 – 5  (0 – better at home,  5 – better at office), </a:t>
            </a:r>
            <a:r>
              <a:rPr lang="en-US" sz="600" baseline="30000"/>
              <a:t>[c]</a:t>
            </a:r>
            <a:r>
              <a:rPr lang="en-US" sz="600"/>
              <a:t> - On a scale 0 – 5  (5 being the most satisfied)</a:t>
            </a:r>
            <a:endParaRPr lang="en-US"/>
          </a:p>
          <a:p>
            <a:endParaRPr lang="en-US"/>
          </a:p>
          <a:p>
            <a:endParaRPr lang="en-US" baseline="30000"/>
          </a:p>
        </p:txBody>
      </p:sp>
      <p:cxnSp>
        <p:nvCxnSpPr>
          <p:cNvPr id="9" name="Straight Arrow Connector 8">
            <a:extLst>
              <a:ext uri="{FF2B5EF4-FFF2-40B4-BE49-F238E27FC236}">
                <a16:creationId xmlns:a16="http://schemas.microsoft.com/office/drawing/2014/main" id="{4A8E5423-FA93-FBF2-C885-0C6E84EA00A7}"/>
              </a:ext>
            </a:extLst>
          </p:cNvPr>
          <p:cNvCxnSpPr/>
          <p:nvPr/>
        </p:nvCxnSpPr>
        <p:spPr>
          <a:xfrm flipH="1">
            <a:off x="1384042"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3F896A8-7125-B7CC-A064-6F856ABF6622}"/>
              </a:ext>
            </a:extLst>
          </p:cNvPr>
          <p:cNvCxnSpPr>
            <a:cxnSpLocks/>
          </p:cNvCxnSpPr>
          <p:nvPr/>
        </p:nvCxnSpPr>
        <p:spPr>
          <a:xfrm>
            <a:off x="4673670"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535175-2DB6-C2B8-E949-DEFFC65BFF67}"/>
              </a:ext>
            </a:extLst>
          </p:cNvPr>
          <p:cNvCxnSpPr>
            <a:cxnSpLocks/>
          </p:cNvCxnSpPr>
          <p:nvPr/>
        </p:nvCxnSpPr>
        <p:spPr>
          <a:xfrm>
            <a:off x="3045600" y="2699576"/>
            <a:ext cx="0" cy="226865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C8F250-5C3F-B183-927A-86439140A5FA}"/>
              </a:ext>
            </a:extLst>
          </p:cNvPr>
          <p:cNvCxnSpPr>
            <a:cxnSpLocks/>
          </p:cNvCxnSpPr>
          <p:nvPr/>
        </p:nvCxnSpPr>
        <p:spPr>
          <a:xfrm flipH="1">
            <a:off x="1384042" y="3067233"/>
            <a:ext cx="6354878"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FA7627-B508-7970-D919-3A472D8ADC9D}"/>
              </a:ext>
            </a:extLst>
          </p:cNvPr>
          <p:cNvCxnSpPr>
            <a:cxnSpLocks/>
          </p:cNvCxnSpPr>
          <p:nvPr/>
        </p:nvCxnSpPr>
        <p:spPr>
          <a:xfrm>
            <a:off x="5968130" y="2699576"/>
            <a:ext cx="0" cy="226865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E53D9CE-504C-2438-7FD2-3B58437ECDA5}"/>
              </a:ext>
            </a:extLst>
          </p:cNvPr>
          <p:cNvSpPr txBox="1"/>
          <p:nvPr/>
        </p:nvSpPr>
        <p:spPr>
          <a:xfrm>
            <a:off x="1778906" y="2743413"/>
            <a:ext cx="1169570" cy="276999"/>
          </a:xfrm>
          <a:prstGeom prst="rect">
            <a:avLst/>
          </a:prstGeom>
          <a:noFill/>
        </p:spPr>
        <p:txBody>
          <a:bodyPr wrap="square" rtlCol="0">
            <a:spAutoFit/>
          </a:bodyPr>
          <a:lstStyle/>
          <a:p>
            <a:r>
              <a:rPr lang="en-US" sz="1200">
                <a:latin typeface="Montserrat" panose="00000500000000000000" pitchFamily="2" charset="0"/>
              </a:rPr>
              <a:t>PROBLEM</a:t>
            </a:r>
          </a:p>
        </p:txBody>
      </p:sp>
      <p:sp>
        <p:nvSpPr>
          <p:cNvPr id="30" name="TextBox 29">
            <a:extLst>
              <a:ext uri="{FF2B5EF4-FFF2-40B4-BE49-F238E27FC236}">
                <a16:creationId xmlns:a16="http://schemas.microsoft.com/office/drawing/2014/main" id="{E2CAFCE9-9137-6D5A-4ACF-480750CA9893}"/>
              </a:ext>
            </a:extLst>
          </p:cNvPr>
          <p:cNvSpPr txBox="1"/>
          <p:nvPr/>
        </p:nvSpPr>
        <p:spPr>
          <a:xfrm>
            <a:off x="3862330" y="2749406"/>
            <a:ext cx="2639446" cy="276999"/>
          </a:xfrm>
          <a:prstGeom prst="rect">
            <a:avLst/>
          </a:prstGeom>
          <a:noFill/>
        </p:spPr>
        <p:txBody>
          <a:bodyPr wrap="square" rtlCol="0">
            <a:spAutoFit/>
          </a:bodyPr>
          <a:lstStyle/>
          <a:p>
            <a:r>
              <a:rPr lang="en-US" sz="1200">
                <a:latin typeface="Montserrat" panose="00000500000000000000" pitchFamily="2" charset="0"/>
              </a:rPr>
              <a:t>PREFERENCE</a:t>
            </a:r>
          </a:p>
        </p:txBody>
      </p:sp>
      <p:sp>
        <p:nvSpPr>
          <p:cNvPr id="31" name="TextBox 30">
            <a:extLst>
              <a:ext uri="{FF2B5EF4-FFF2-40B4-BE49-F238E27FC236}">
                <a16:creationId xmlns:a16="http://schemas.microsoft.com/office/drawing/2014/main" id="{CDB78117-2089-37BC-5062-4025919B8864}"/>
              </a:ext>
            </a:extLst>
          </p:cNvPr>
          <p:cNvSpPr txBox="1"/>
          <p:nvPr/>
        </p:nvSpPr>
        <p:spPr>
          <a:xfrm>
            <a:off x="6052691" y="2734127"/>
            <a:ext cx="1686229" cy="253916"/>
          </a:xfrm>
          <a:prstGeom prst="rect">
            <a:avLst/>
          </a:prstGeom>
          <a:noFill/>
        </p:spPr>
        <p:txBody>
          <a:bodyPr wrap="square" rtlCol="0">
            <a:spAutoFit/>
          </a:bodyPr>
          <a:lstStyle/>
          <a:p>
            <a:pPr algn="ctr"/>
            <a:r>
              <a:rPr lang="en-US" sz="1050">
                <a:latin typeface="Montserrat" panose="00000500000000000000" pitchFamily="2" charset="0"/>
              </a:rPr>
              <a:t>SATISFACTION</a:t>
            </a:r>
          </a:p>
        </p:txBody>
      </p:sp>
    </p:spTree>
    <p:extLst>
      <p:ext uri="{BB962C8B-B14F-4D97-AF65-F5344CB8AC3E}">
        <p14:creationId xmlns:p14="http://schemas.microsoft.com/office/powerpoint/2010/main" val="2794816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8B3607-6978-74FE-5518-786E366D120D}"/>
            </a:ext>
          </a:extLst>
        </p:cNvPr>
        <p:cNvGrpSpPr/>
        <p:nvPr/>
      </p:nvGrpSpPr>
      <p:grpSpPr>
        <a:xfrm>
          <a:off x="0" y="0"/>
          <a:ext cx="0" cy="0"/>
          <a:chOff x="0" y="0"/>
          <a:chExt cx="0" cy="0"/>
        </a:xfrm>
      </p:grpSpPr>
      <p:grpSp>
        <p:nvGrpSpPr>
          <p:cNvPr id="31" name="Group 30">
            <a:extLst>
              <a:ext uri="{FF2B5EF4-FFF2-40B4-BE49-F238E27FC236}">
                <a16:creationId xmlns:a16="http://schemas.microsoft.com/office/drawing/2014/main" id="{810F9400-BDA5-FEE2-3EA3-E11B2F9AE986}"/>
              </a:ext>
            </a:extLst>
          </p:cNvPr>
          <p:cNvGrpSpPr/>
          <p:nvPr/>
        </p:nvGrpSpPr>
        <p:grpSpPr>
          <a:xfrm>
            <a:off x="1384042" y="2184703"/>
            <a:ext cx="6354878" cy="2783532"/>
            <a:chOff x="1384042" y="2187213"/>
            <a:chExt cx="6354878" cy="2600377"/>
          </a:xfrm>
          <a:effectLst>
            <a:outerShdw blurRad="63500" sx="102000" sy="102000" algn="ctr" rotWithShape="0">
              <a:prstClr val="black">
                <a:alpha val="40000"/>
              </a:prstClr>
            </a:outerShdw>
          </a:effectLst>
        </p:grpSpPr>
        <p:cxnSp>
          <p:nvCxnSpPr>
            <p:cNvPr id="32" name="Straight Connector 31">
              <a:extLst>
                <a:ext uri="{FF2B5EF4-FFF2-40B4-BE49-F238E27FC236}">
                  <a16:creationId xmlns:a16="http://schemas.microsoft.com/office/drawing/2014/main" id="{B2A414E0-90CD-A759-B5C5-A67CED19B123}"/>
                </a:ext>
              </a:extLst>
            </p:cNvPr>
            <p:cNvCxnSpPr>
              <a:cxnSpLocks/>
            </p:cNvCxnSpPr>
            <p:nvPr/>
          </p:nvCxnSpPr>
          <p:spPr>
            <a:xfrm flipV="1">
              <a:off x="6790460" y="2187213"/>
              <a:ext cx="0" cy="890800"/>
            </a:xfrm>
            <a:prstGeom prst="line">
              <a:avLst/>
            </a:prstGeom>
            <a:ln w="28575">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Rectangle: Rounded Corners 45">
              <a:extLst>
                <a:ext uri="{FF2B5EF4-FFF2-40B4-BE49-F238E27FC236}">
                  <a16:creationId xmlns:a16="http://schemas.microsoft.com/office/drawing/2014/main" id="{BA497967-1ED3-77F6-35F5-412B6FC9511E}"/>
                </a:ext>
              </a:extLst>
            </p:cNvPr>
            <p:cNvSpPr/>
            <p:nvPr/>
          </p:nvSpPr>
          <p:spPr>
            <a:xfrm>
              <a:off x="1384042" y="2668208"/>
              <a:ext cx="6354878" cy="2119382"/>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solidFill>
              <a:schemeClr val="accent4"/>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solidFill>
                  <a:srgbClr val="000000"/>
                </a:solidFill>
                <a:latin typeface="Montserrat" panose="00000500000000000000" pitchFamily="2" charset="0"/>
              </a:endParaRPr>
            </a:p>
          </p:txBody>
        </p:sp>
      </p:grpSp>
      <p:graphicFrame>
        <p:nvGraphicFramePr>
          <p:cNvPr id="14" name="think-cell data - do not delete" hidden="1">
            <a:extLst>
              <a:ext uri="{FF2B5EF4-FFF2-40B4-BE49-F238E27FC236}">
                <a16:creationId xmlns:a16="http://schemas.microsoft.com/office/drawing/2014/main" id="{FCAE2A89-3333-7073-B9E9-9C3005AC7C3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1" imgH="281" progId="TCLayout.ActiveDocument.1">
                  <p:embed/>
                </p:oleObj>
              </mc:Choice>
              <mc:Fallback>
                <p:oleObj name="think-cell Slide" r:id="rId4" imgW="281" imgH="281" progId="TCLayout.ActiveDocument.1">
                  <p:embed/>
                  <p:pic>
                    <p:nvPicPr>
                      <p:cNvPr id="14" name="think-cell data - do not delete" hidden="1">
                        <a:extLst>
                          <a:ext uri="{FF2B5EF4-FFF2-40B4-BE49-F238E27FC236}">
                            <a16:creationId xmlns:a16="http://schemas.microsoft.com/office/drawing/2014/main" id="{FCAE2A89-3333-7073-B9E9-9C3005AC7C3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E134FDE6-5392-D2CC-B0AB-DB4F055E8B69}"/>
              </a:ext>
            </a:extLst>
          </p:cNvPr>
          <p:cNvSpPr txBox="1">
            <a:spLocks/>
          </p:cNvSpPr>
          <p:nvPr/>
        </p:nvSpPr>
        <p:spPr>
          <a:xfrm>
            <a:off x="740076" y="97538"/>
            <a:ext cx="7212780" cy="466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800">
                <a:solidFill>
                  <a:schemeClr val="accent2">
                    <a:lumMod val="10000"/>
                  </a:schemeClr>
                </a:solidFill>
              </a:rPr>
              <a:t>Segmentation – Cluster 3 (Work from Office Employees)</a:t>
            </a:r>
          </a:p>
        </p:txBody>
      </p:sp>
      <p:sp>
        <p:nvSpPr>
          <p:cNvPr id="7" name="Slide Number Placeholder 6">
            <a:extLst>
              <a:ext uri="{FF2B5EF4-FFF2-40B4-BE49-F238E27FC236}">
                <a16:creationId xmlns:a16="http://schemas.microsoft.com/office/drawing/2014/main" id="{1017C915-12A5-7DB2-2A46-62FE99BC285A}"/>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3" name="Rectangle 1">
            <a:extLst>
              <a:ext uri="{FF2B5EF4-FFF2-40B4-BE49-F238E27FC236}">
                <a16:creationId xmlns:a16="http://schemas.microsoft.com/office/drawing/2014/main" id="{2FD2FF65-DD79-C3F2-29B3-25B82EBBE1FE}"/>
              </a:ext>
            </a:extLst>
          </p:cNvPr>
          <p:cNvSpPr>
            <a:spLocks noChangeArrowheads="1"/>
          </p:cNvSpPr>
          <p:nvPr/>
        </p:nvSpPr>
        <p:spPr bwMode="auto">
          <a:xfrm>
            <a:off x="1384042" y="1263803"/>
            <a:ext cx="1920240" cy="959008"/>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Home Anchors</a:t>
            </a:r>
          </a:p>
          <a:p>
            <a:pPr algn="ctr" eaLnBrk="1" hangingPunct="1">
              <a:spcAft>
                <a:spcPct val="0"/>
              </a:spcAft>
              <a:buClrTx/>
              <a:buFontTx/>
              <a:buNone/>
            </a:pPr>
            <a:endParaRPr lang="en-US" altLang="en-US" sz="1000" i="0">
              <a:solidFill>
                <a:schemeClr val="bg1">
                  <a:lumMod val="85000"/>
                </a:schemeClr>
              </a:solidFill>
              <a:latin typeface="Montserrat" panose="00000500000000000000" pitchFamily="2" charset="0"/>
            </a:endParaRPr>
          </a:p>
          <a:p>
            <a:pPr algn="ctr" eaLnBrk="1" hangingPunct="1">
              <a:spcAft>
                <a:spcPct val="0"/>
              </a:spcAft>
              <a:buClrTx/>
              <a:buFontTx/>
              <a:buNone/>
            </a:pPr>
            <a:endParaRPr lang="en-US" altLang="en-US" sz="1000" i="0">
              <a:solidFill>
                <a:schemeClr val="bg1">
                  <a:lumMod val="85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39% Sales, Mktg, HR, Mgmt</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33% Tech</a:t>
            </a:r>
          </a:p>
        </p:txBody>
      </p:sp>
      <p:sp>
        <p:nvSpPr>
          <p:cNvPr id="4" name="Rectangle 1">
            <a:extLst>
              <a:ext uri="{FF2B5EF4-FFF2-40B4-BE49-F238E27FC236}">
                <a16:creationId xmlns:a16="http://schemas.microsoft.com/office/drawing/2014/main" id="{E84CDA00-30F3-0AAE-80B6-87F701D95E7D}"/>
              </a:ext>
            </a:extLst>
          </p:cNvPr>
          <p:cNvSpPr>
            <a:spLocks noChangeArrowheads="1"/>
          </p:cNvSpPr>
          <p:nvPr/>
        </p:nvSpPr>
        <p:spPr bwMode="auto">
          <a:xfrm>
            <a:off x="3611880" y="1263803"/>
            <a:ext cx="1920240" cy="959008"/>
          </a:xfrm>
          <a:prstGeom prst="rect">
            <a:avLst/>
          </a:prstGeom>
          <a:solidFill>
            <a:schemeClr val="accent4">
              <a:lumMod val="40000"/>
              <a:lumOff val="60000"/>
            </a:schemeClr>
          </a:solid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1">
                    <a:lumMod val="85000"/>
                  </a:schemeClr>
                </a:solidFill>
                <a:latin typeface="Montserrat" panose="00000500000000000000" pitchFamily="2" charset="0"/>
              </a:rPr>
              <a:t>Hybrid Force</a:t>
            </a:r>
          </a:p>
          <a:p>
            <a:pPr algn="ctr" eaLnBrk="1" hangingPunct="1">
              <a:spcAft>
                <a:spcPct val="0"/>
              </a:spcAft>
              <a:buClrTx/>
              <a:buFontTx/>
              <a:buNone/>
            </a:pPr>
            <a:endParaRPr lang="en-US" altLang="en-US" i="0">
              <a:solidFill>
                <a:schemeClr val="bg1">
                  <a:lumMod val="85000"/>
                </a:schemeClr>
              </a:solidFill>
              <a:latin typeface="Montserrat" panose="00000500000000000000" pitchFamily="2" charset="0"/>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25% Architecture &amp; Construction</a:t>
            </a: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31% Tech</a:t>
            </a:r>
          </a:p>
          <a:p>
            <a:pPr marL="0" marR="0" lvl="0" indent="0" algn="ctr" defTabSz="914400" rtl="0" eaLnBrk="1" fontAlgn="auto" latinLnBrk="0" hangingPunct="1">
              <a:lnSpc>
                <a:spcPct val="100000"/>
              </a:lnSpc>
              <a:spcBef>
                <a:spcPts val="0"/>
              </a:spcBef>
              <a:spcAft>
                <a:spcPct val="0"/>
              </a:spcAft>
              <a:buClrTx/>
              <a:buSzTx/>
              <a:buFontTx/>
              <a:buNone/>
              <a:tabLst/>
              <a:defRPr/>
            </a:pPr>
            <a:r>
              <a:rPr lang="en-US" altLang="en-US" sz="900" b="0" i="0">
                <a:solidFill>
                  <a:schemeClr val="bg1">
                    <a:lumMod val="85000"/>
                  </a:schemeClr>
                </a:solidFill>
                <a:latin typeface="Montserrat" panose="00000500000000000000" pitchFamily="2" charset="0"/>
                <a:cs typeface="Arial"/>
              </a:rPr>
              <a:t>22% </a:t>
            </a:r>
            <a:r>
              <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rPr>
              <a:t>Sales, Mktg, HR, </a:t>
            </a:r>
            <a:r>
              <a:rPr kumimoji="0" lang="en-US" altLang="en-US" sz="900" b="0" i="0" u="none" strike="noStrike" kern="0" cap="none" spc="0" normalizeH="0" baseline="0" noProof="0" err="1">
                <a:ln>
                  <a:noFill/>
                </a:ln>
                <a:solidFill>
                  <a:schemeClr val="bg1">
                    <a:lumMod val="85000"/>
                  </a:schemeClr>
                </a:solidFill>
                <a:effectLst/>
                <a:uLnTx/>
                <a:uFillTx/>
                <a:latin typeface="Montserrat" panose="00000500000000000000" pitchFamily="2" charset="0"/>
                <a:cs typeface="Arial"/>
                <a:sym typeface="Arial"/>
              </a:rPr>
              <a:t>Mgmt</a:t>
            </a:r>
            <a:endParaRPr kumimoji="0" lang="en-US" altLang="en-US" sz="900" b="0" i="0" u="none" strike="noStrike" kern="0" cap="none" spc="0" normalizeH="0" baseline="0" noProof="0">
              <a:ln>
                <a:noFill/>
              </a:ln>
              <a:solidFill>
                <a:schemeClr val="bg1">
                  <a:lumMod val="85000"/>
                </a:schemeClr>
              </a:solidFill>
              <a:effectLst/>
              <a:uLnTx/>
              <a:uFillTx/>
              <a:latin typeface="Montserrat" panose="00000500000000000000" pitchFamily="2" charset="0"/>
              <a:cs typeface="Arial"/>
              <a:sym typeface="Arial"/>
            </a:endParaRPr>
          </a:p>
        </p:txBody>
      </p:sp>
      <p:sp>
        <p:nvSpPr>
          <p:cNvPr id="6" name="Rectangle 1">
            <a:extLst>
              <a:ext uri="{FF2B5EF4-FFF2-40B4-BE49-F238E27FC236}">
                <a16:creationId xmlns:a16="http://schemas.microsoft.com/office/drawing/2014/main" id="{CAF4D7E9-4E31-6CA9-5D67-CD4EC76D3946}"/>
              </a:ext>
            </a:extLst>
          </p:cNvPr>
          <p:cNvSpPr>
            <a:spLocks noChangeArrowheads="1"/>
          </p:cNvSpPr>
          <p:nvPr/>
        </p:nvSpPr>
        <p:spPr bwMode="auto">
          <a:xfrm>
            <a:off x="5841150" y="1263801"/>
            <a:ext cx="1920240" cy="959007"/>
          </a:xfrm>
          <a:prstGeom prst="rect">
            <a:avLst/>
          </a:prstGeom>
          <a:solidFill>
            <a:schemeClr val="accent3"/>
          </a:solidFill>
          <a:ln>
            <a:noFill/>
          </a:ln>
          <a:effectLst>
            <a:outerShdw blurRad="63500" sx="102000" sy="102000" algn="ctr" rotWithShape="0">
              <a:prstClr val="black">
                <a:alpha val="40000"/>
              </a:prstClr>
            </a:outerShdw>
          </a:effectLst>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Office Cohort</a:t>
            </a:r>
          </a:p>
          <a:p>
            <a:pPr algn="ctr" eaLnBrk="1" hangingPunct="1">
              <a:spcAft>
                <a:spcPct val="0"/>
              </a:spcAft>
              <a:buClrTx/>
              <a:buFontTx/>
              <a:buNone/>
            </a:pPr>
            <a:endParaRPr lang="en-US" altLang="en-US" i="0">
              <a:solidFill>
                <a:schemeClr val="bg2">
                  <a:lumMod val="50000"/>
                </a:schemeClr>
              </a:solidFill>
              <a:latin typeface="Montserrat" panose="00000500000000000000" pitchFamily="2" charset="0"/>
            </a:endParaRPr>
          </a:p>
          <a:p>
            <a:pPr algn="ctr">
              <a:spcAft>
                <a:spcPct val="0"/>
              </a:spcAft>
              <a:buClrTx/>
              <a:buNone/>
              <a:defRPr/>
            </a:pPr>
            <a:r>
              <a:rPr lang="en-US" altLang="en-US" sz="900" b="0" i="0">
                <a:solidFill>
                  <a:srgbClr val="666666">
                    <a:lumMod val="50000"/>
                  </a:srgbClr>
                </a:solidFill>
                <a:latin typeface="Montserrat" panose="00000500000000000000" pitchFamily="2" charset="0"/>
                <a:cs typeface="Arial"/>
              </a:rPr>
              <a:t>33% Architecture &amp; Construction</a:t>
            </a: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22% Environment &amp; Transport</a:t>
            </a:r>
          </a:p>
        </p:txBody>
      </p:sp>
      <p:pic>
        <p:nvPicPr>
          <p:cNvPr id="11" name="Graphic 10" descr="Work from home house with solid fill">
            <a:extLst>
              <a:ext uri="{FF2B5EF4-FFF2-40B4-BE49-F238E27FC236}">
                <a16:creationId xmlns:a16="http://schemas.microsoft.com/office/drawing/2014/main" id="{683F1F45-D0DB-37DD-DF5B-224616A26F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93" y="728540"/>
            <a:ext cx="706245" cy="706245"/>
          </a:xfrm>
          <a:prstGeom prst="rect">
            <a:avLst/>
          </a:prstGeom>
          <a:effectLst>
            <a:outerShdw blurRad="50800" dist="38100" dir="10800000" algn="r" rotWithShape="0">
              <a:prstClr val="black">
                <a:alpha val="40000"/>
              </a:prstClr>
            </a:outerShdw>
          </a:effectLst>
        </p:spPr>
      </p:pic>
      <p:pic>
        <p:nvPicPr>
          <p:cNvPr id="15" name="Graphic 14" descr="Building with solid fill">
            <a:extLst>
              <a:ext uri="{FF2B5EF4-FFF2-40B4-BE49-F238E27FC236}">
                <a16:creationId xmlns:a16="http://schemas.microsoft.com/office/drawing/2014/main" id="{153A3018-7232-DF39-8B13-A7EF59E2E5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68262" y="728540"/>
            <a:ext cx="706245" cy="706245"/>
          </a:xfrm>
          <a:prstGeom prst="rect">
            <a:avLst/>
          </a:prstGeom>
          <a:effectLst>
            <a:outerShdw blurRad="50800" dist="38100" dir="10800000" algn="r" rotWithShape="0">
              <a:prstClr val="black">
                <a:alpha val="40000"/>
              </a:prstClr>
            </a:outerShdw>
          </a:effectLst>
        </p:spPr>
      </p:pic>
      <p:pic>
        <p:nvPicPr>
          <p:cNvPr id="13" name="Graphic 12">
            <a:extLst>
              <a:ext uri="{FF2B5EF4-FFF2-40B4-BE49-F238E27FC236}">
                <a16:creationId xmlns:a16="http://schemas.microsoft.com/office/drawing/2014/main" id="{C1F958CA-4ED9-AB73-6A31-032671C5F6F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56526" y="3027502"/>
            <a:ext cx="537227" cy="537227"/>
          </a:xfrm>
          <a:prstGeom prst="rect">
            <a:avLst/>
          </a:prstGeom>
        </p:spPr>
      </p:pic>
      <p:pic>
        <p:nvPicPr>
          <p:cNvPr id="16" name="Graphic 15" descr="Meeting with solid fill">
            <a:extLst>
              <a:ext uri="{FF2B5EF4-FFF2-40B4-BE49-F238E27FC236}">
                <a16:creationId xmlns:a16="http://schemas.microsoft.com/office/drawing/2014/main" id="{97202326-9C59-8203-8888-4CA0FA90E0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52339" y="3027499"/>
            <a:ext cx="537228" cy="537228"/>
          </a:xfrm>
          <a:prstGeom prst="rect">
            <a:avLst/>
          </a:prstGeom>
        </p:spPr>
      </p:pic>
      <p:pic>
        <p:nvPicPr>
          <p:cNvPr id="20" name="Graphic 19">
            <a:extLst>
              <a:ext uri="{FF2B5EF4-FFF2-40B4-BE49-F238E27FC236}">
                <a16:creationId xmlns:a16="http://schemas.microsoft.com/office/drawing/2014/main" id="{CCA675FB-C0E5-55A0-2B8B-3B1E3BE5744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54432" y="3027500"/>
            <a:ext cx="537228" cy="537228"/>
          </a:xfrm>
          <a:prstGeom prst="rect">
            <a:avLst/>
          </a:prstGeom>
        </p:spPr>
      </p:pic>
      <p:pic>
        <p:nvPicPr>
          <p:cNvPr id="22" name="Graphic 21">
            <a:extLst>
              <a:ext uri="{FF2B5EF4-FFF2-40B4-BE49-F238E27FC236}">
                <a16:creationId xmlns:a16="http://schemas.microsoft.com/office/drawing/2014/main" id="{72829C5D-F5FD-9C06-A954-0867522BB16E}"/>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550247" y="3027501"/>
            <a:ext cx="537227" cy="537227"/>
          </a:xfrm>
          <a:prstGeom prst="rect">
            <a:avLst/>
          </a:prstGeom>
        </p:spPr>
      </p:pic>
      <p:sp>
        <p:nvSpPr>
          <p:cNvPr id="23" name="Rectangle 1">
            <a:extLst>
              <a:ext uri="{FF2B5EF4-FFF2-40B4-BE49-F238E27FC236}">
                <a16:creationId xmlns:a16="http://schemas.microsoft.com/office/drawing/2014/main" id="{6C406366-2192-A4B1-37BA-CC982B846910}"/>
              </a:ext>
            </a:extLst>
          </p:cNvPr>
          <p:cNvSpPr>
            <a:spLocks noChangeArrowheads="1"/>
          </p:cNvSpPr>
          <p:nvPr/>
        </p:nvSpPr>
        <p:spPr bwMode="auto">
          <a:xfrm>
            <a:off x="1699731" y="3564728"/>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Layout Distraction</a:t>
            </a:r>
          </a:p>
        </p:txBody>
      </p:sp>
      <p:sp>
        <p:nvSpPr>
          <p:cNvPr id="24" name="Rectangle 1">
            <a:extLst>
              <a:ext uri="{FF2B5EF4-FFF2-40B4-BE49-F238E27FC236}">
                <a16:creationId xmlns:a16="http://schemas.microsoft.com/office/drawing/2014/main" id="{0703EC59-A7E6-35A0-9F79-E5A54BBDE472}"/>
              </a:ext>
            </a:extLst>
          </p:cNvPr>
          <p:cNvSpPr>
            <a:spLocks noChangeArrowheads="1"/>
          </p:cNvSpPr>
          <p:nvPr/>
        </p:nvSpPr>
        <p:spPr bwMode="auto">
          <a:xfrm>
            <a:off x="4693303" y="3564726"/>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Collab</a:t>
            </a: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Feel that it’s </a:t>
            </a:r>
            <a:r>
              <a:rPr kumimoji="0" lang="en-US" altLang="en-US" sz="90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easy to access</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 others </a:t>
            </a:r>
            <a:r>
              <a:rPr lang="en-US" altLang="en-US" sz="900" b="0" i="0">
                <a:solidFill>
                  <a:srgbClr val="666666">
                    <a:lumMod val="50000"/>
                  </a:srgbClr>
                </a:solidFill>
                <a:latin typeface="Montserrat" panose="00000500000000000000" pitchFamily="2" charset="0"/>
                <a:cs typeface="Arial"/>
              </a:rPr>
              <a:t>at office</a:t>
            </a: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25" name="Rectangle 1">
            <a:extLst>
              <a:ext uri="{FF2B5EF4-FFF2-40B4-BE49-F238E27FC236}">
                <a16:creationId xmlns:a16="http://schemas.microsoft.com/office/drawing/2014/main" id="{658F4840-A7EE-1700-5A12-B6B3B9348B11}"/>
              </a:ext>
            </a:extLst>
          </p:cNvPr>
          <p:cNvSpPr>
            <a:spLocks noChangeArrowheads="1"/>
          </p:cNvSpPr>
          <p:nvPr/>
        </p:nvSpPr>
        <p:spPr bwMode="auto">
          <a:xfrm>
            <a:off x="3250781" y="3564727"/>
            <a:ext cx="1250816"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Proximity</a:t>
            </a: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Proximity to coworkers </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is very </a:t>
            </a:r>
            <a:r>
              <a:rPr lang="en-US" altLang="en-US" sz="900" b="0" i="0">
                <a:solidFill>
                  <a:srgbClr val="666666">
                    <a:lumMod val="50000"/>
                  </a:srgbClr>
                </a:solidFill>
                <a:latin typeface="Montserrat" panose="00000500000000000000" pitchFamily="2" charset="0"/>
                <a:cs typeface="Arial"/>
              </a:rPr>
              <a:t>important to them</a:t>
            </a:r>
            <a:endPar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28" name="Rectangle 1">
            <a:extLst>
              <a:ext uri="{FF2B5EF4-FFF2-40B4-BE49-F238E27FC236}">
                <a16:creationId xmlns:a16="http://schemas.microsoft.com/office/drawing/2014/main" id="{FCC0A640-198F-5BD3-5891-777EB85678A1}"/>
              </a:ext>
            </a:extLst>
          </p:cNvPr>
          <p:cNvSpPr>
            <a:spLocks noChangeArrowheads="1"/>
          </p:cNvSpPr>
          <p:nvPr/>
        </p:nvSpPr>
        <p:spPr bwMode="auto">
          <a:xfrm>
            <a:off x="6089668" y="3564726"/>
            <a:ext cx="1458383" cy="959008"/>
          </a:xfrm>
          <a:prstGeom prst="rect">
            <a:avLst/>
          </a:prstGeom>
          <a:noFill/>
          <a:ln>
            <a:noFill/>
          </a:ln>
        </p:spPr>
        <p:txBody>
          <a:bodyPr lIns="0" tIns="0" rIns="0" bIns="0" anchor="t"/>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i="0">
                <a:solidFill>
                  <a:schemeClr val="bg2">
                    <a:lumMod val="50000"/>
                  </a:schemeClr>
                </a:solidFill>
                <a:latin typeface="Montserrat" panose="00000500000000000000" pitchFamily="2" charset="0"/>
              </a:rPr>
              <a:t>Office Design</a:t>
            </a: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endParaRPr lang="en-US" altLang="en-US" sz="900" b="0" i="0">
              <a:solidFill>
                <a:srgbClr val="666666">
                  <a:lumMod val="50000"/>
                </a:srgbClr>
              </a:solidFill>
              <a:latin typeface="Montserrat" panose="00000500000000000000" pitchFamily="2" charset="0"/>
              <a:cs typeface="Arial"/>
            </a:endParaRPr>
          </a:p>
          <a:p>
            <a:pPr marL="0" marR="0" lvl="0" indent="0" algn="ctr" defTabSz="914400" rtl="0" eaLnBrk="1" fontAlgn="auto" latinLnBrk="0" hangingPunct="1">
              <a:lnSpc>
                <a:spcPct val="100000"/>
              </a:lnSpc>
              <a:spcBef>
                <a:spcPts val="0"/>
              </a:spcBef>
              <a:spcAft>
                <a:spcPct val="0"/>
              </a:spcAft>
              <a:buClrTx/>
              <a:buSzTx/>
              <a:buFontTx/>
              <a:buNone/>
              <a:tabLst/>
              <a:defRPr/>
            </a:pP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There’s still </a:t>
            </a:r>
            <a:r>
              <a:rPr kumimoji="0" lang="en-US" altLang="en-US" sz="90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room of improvement</a:t>
            </a:r>
            <a:r>
              <a:rPr kumimoji="0" lang="en-US" altLang="en-US" sz="900" b="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rPr>
              <a:t> on office design</a:t>
            </a:r>
            <a:endParaRPr kumimoji="0" lang="en-US" altLang="en-US" sz="900" i="0" u="none" strike="noStrike" kern="0" cap="none" spc="0" normalizeH="0" baseline="0" noProof="0">
              <a:ln>
                <a:noFill/>
              </a:ln>
              <a:solidFill>
                <a:srgbClr val="666666">
                  <a:lumMod val="50000"/>
                </a:srgbClr>
              </a:solidFill>
              <a:effectLst/>
              <a:uLnTx/>
              <a:uFillTx/>
              <a:latin typeface="Montserrat" panose="00000500000000000000" pitchFamily="2" charset="0"/>
              <a:cs typeface="Arial"/>
              <a:sym typeface="Arial"/>
            </a:endParaRPr>
          </a:p>
        </p:txBody>
      </p:sp>
      <p:sp>
        <p:nvSpPr>
          <p:cNvPr id="30" name="TextBox 29">
            <a:extLst>
              <a:ext uri="{FF2B5EF4-FFF2-40B4-BE49-F238E27FC236}">
                <a16:creationId xmlns:a16="http://schemas.microsoft.com/office/drawing/2014/main" id="{6A4B148D-061C-0E16-F167-920C13F1238D}"/>
              </a:ext>
            </a:extLst>
          </p:cNvPr>
          <p:cNvSpPr txBox="1"/>
          <p:nvPr/>
        </p:nvSpPr>
        <p:spPr>
          <a:xfrm>
            <a:off x="2384919" y="718797"/>
            <a:ext cx="4374162" cy="307777"/>
          </a:xfrm>
          <a:prstGeom prst="rect">
            <a:avLst/>
          </a:prstGeom>
          <a:noFill/>
        </p:spPr>
        <p:txBody>
          <a:bodyPr wrap="square" rtlCol="0">
            <a:spAutoFit/>
          </a:bodyPr>
          <a:lstStyle/>
          <a:p>
            <a:pPr algn="ctr"/>
            <a:r>
              <a:rPr lang="en-US">
                <a:latin typeface="Montserrat" panose="00000500000000000000" pitchFamily="2" charset="0"/>
              </a:rPr>
              <a:t>Productivity and Preference of Work Location</a:t>
            </a:r>
          </a:p>
        </p:txBody>
      </p:sp>
      <p:sp>
        <p:nvSpPr>
          <p:cNvPr id="34" name="Rectangle 1">
            <a:extLst>
              <a:ext uri="{FF2B5EF4-FFF2-40B4-BE49-F238E27FC236}">
                <a16:creationId xmlns:a16="http://schemas.microsoft.com/office/drawing/2014/main" id="{42A8D878-F4E1-AD88-E452-C5EFC03951A3}"/>
              </a:ext>
            </a:extLst>
          </p:cNvPr>
          <p:cNvSpPr>
            <a:spLocks noChangeArrowheads="1"/>
          </p:cNvSpPr>
          <p:nvPr/>
        </p:nvSpPr>
        <p:spPr bwMode="auto">
          <a:xfrm>
            <a:off x="1718754" y="2750321"/>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53 min/week</a:t>
            </a:r>
          </a:p>
        </p:txBody>
      </p:sp>
      <p:sp>
        <p:nvSpPr>
          <p:cNvPr id="35" name="Rectangle 1">
            <a:extLst>
              <a:ext uri="{FF2B5EF4-FFF2-40B4-BE49-F238E27FC236}">
                <a16:creationId xmlns:a16="http://schemas.microsoft.com/office/drawing/2014/main" id="{4AAB8E3F-BD71-BABC-0899-247440921352}"/>
              </a:ext>
            </a:extLst>
          </p:cNvPr>
          <p:cNvSpPr>
            <a:spLocks noChangeArrowheads="1"/>
          </p:cNvSpPr>
          <p:nvPr/>
        </p:nvSpPr>
        <p:spPr bwMode="auto">
          <a:xfrm>
            <a:off x="3199880" y="2749822"/>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3.9</a:t>
            </a:r>
            <a:r>
              <a:rPr lang="en-US" altLang="en-US" sz="1400" b="0" i="0" baseline="30000">
                <a:solidFill>
                  <a:schemeClr val="bg2">
                    <a:lumMod val="50000"/>
                  </a:schemeClr>
                </a:solidFill>
                <a:latin typeface="Montserrat" panose="00000500000000000000" pitchFamily="2" charset="0"/>
              </a:rPr>
              <a:t>[a]</a:t>
            </a:r>
            <a:endParaRPr lang="en-US" altLang="en-US" sz="1300" i="0">
              <a:solidFill>
                <a:schemeClr val="bg2">
                  <a:lumMod val="50000"/>
                </a:schemeClr>
              </a:solidFill>
              <a:latin typeface="Montserrat" panose="00000500000000000000" pitchFamily="2" charset="0"/>
            </a:endParaRPr>
          </a:p>
        </p:txBody>
      </p:sp>
      <p:sp>
        <p:nvSpPr>
          <p:cNvPr id="36" name="Rectangle 1">
            <a:extLst>
              <a:ext uri="{FF2B5EF4-FFF2-40B4-BE49-F238E27FC236}">
                <a16:creationId xmlns:a16="http://schemas.microsoft.com/office/drawing/2014/main" id="{B8765323-90EB-2DA7-D50C-745EB6220CBC}"/>
              </a:ext>
            </a:extLst>
          </p:cNvPr>
          <p:cNvSpPr>
            <a:spLocks noChangeArrowheads="1"/>
          </p:cNvSpPr>
          <p:nvPr/>
        </p:nvSpPr>
        <p:spPr bwMode="auto">
          <a:xfrm>
            <a:off x="4695543" y="2749821"/>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3.6</a:t>
            </a:r>
            <a:r>
              <a:rPr lang="en-US" altLang="en-US" sz="1400" b="0" i="0" baseline="30000">
                <a:solidFill>
                  <a:schemeClr val="bg2">
                    <a:lumMod val="50000"/>
                  </a:schemeClr>
                </a:solidFill>
                <a:latin typeface="Montserrat" panose="00000500000000000000" pitchFamily="2" charset="0"/>
              </a:rPr>
              <a:t>[b]</a:t>
            </a:r>
            <a:endParaRPr lang="en-US" altLang="en-US" sz="1300" i="0">
              <a:solidFill>
                <a:schemeClr val="bg2">
                  <a:lumMod val="50000"/>
                </a:schemeClr>
              </a:solidFill>
              <a:latin typeface="Montserrat" panose="00000500000000000000" pitchFamily="2" charset="0"/>
            </a:endParaRPr>
          </a:p>
        </p:txBody>
      </p:sp>
      <p:sp>
        <p:nvSpPr>
          <p:cNvPr id="37" name="Rectangle 1">
            <a:extLst>
              <a:ext uri="{FF2B5EF4-FFF2-40B4-BE49-F238E27FC236}">
                <a16:creationId xmlns:a16="http://schemas.microsoft.com/office/drawing/2014/main" id="{2BDB4BE8-D742-71D3-026E-6EF30C0093D7}"/>
              </a:ext>
            </a:extLst>
          </p:cNvPr>
          <p:cNvSpPr>
            <a:spLocks noChangeArrowheads="1"/>
          </p:cNvSpPr>
          <p:nvPr/>
        </p:nvSpPr>
        <p:spPr bwMode="auto">
          <a:xfrm>
            <a:off x="6199486" y="2749820"/>
            <a:ext cx="1250816" cy="325187"/>
          </a:xfrm>
          <a:prstGeom prst="rect">
            <a:avLst/>
          </a:prstGeom>
          <a:noFill/>
          <a:ln>
            <a:noFill/>
          </a:ln>
        </p:spPr>
        <p:txBody>
          <a:bodyPr lIns="0" tIns="0" rIns="0" bIns="0" anchor="ctr"/>
          <a:lstStyle>
            <a:lvl1pPr>
              <a:spcAft>
                <a:spcPct val="50000"/>
              </a:spcAft>
              <a:buClr>
                <a:schemeClr val="accent2"/>
              </a:buClr>
              <a:buFont typeface="Wingdings" panose="05000000000000000000" pitchFamily="2" charset="2"/>
              <a:buChar char="•"/>
              <a:defRPr sz="1600" b="1" i="1">
                <a:solidFill>
                  <a:schemeClr val="tx1"/>
                </a:solidFill>
                <a:latin typeface="Arial" panose="020B0604020202020204" pitchFamily="34" charset="0"/>
                <a:cs typeface="Arial" panose="020B0604020202020204" pitchFamily="34" charset="0"/>
              </a:defRPr>
            </a:lvl1pPr>
            <a:lvl2pPr marL="742950" indent="-285750">
              <a:spcAft>
                <a:spcPct val="50000"/>
              </a:spcAft>
              <a:buClr>
                <a:schemeClr val="accent2"/>
              </a:buClr>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2pPr>
            <a:lvl3pPr marL="11430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3pPr>
            <a:lvl4pPr marL="1600200" indent="-228600">
              <a:spcAft>
                <a:spcPct val="50000"/>
              </a:spcAft>
              <a:buClr>
                <a:schemeClr val="accent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50000"/>
              </a:spcAft>
              <a:buClr>
                <a:schemeClr val="accent2"/>
              </a:buClr>
              <a:buChar char="•"/>
              <a:defRPr sz="1200">
                <a:solidFill>
                  <a:schemeClr val="tx1"/>
                </a:solidFill>
                <a:latin typeface="Arial" panose="020B0604020202020204" pitchFamily="34" charset="0"/>
                <a:cs typeface="Arial" panose="020B0604020202020204" pitchFamily="34" charset="0"/>
              </a:defRPr>
            </a:lvl9pPr>
          </a:lstStyle>
          <a:p>
            <a:pPr algn="ctr" eaLnBrk="1" hangingPunct="1">
              <a:spcAft>
                <a:spcPct val="0"/>
              </a:spcAft>
              <a:buClrTx/>
              <a:buFontTx/>
              <a:buNone/>
            </a:pPr>
            <a:r>
              <a:rPr lang="en-US" altLang="en-US" sz="1300" i="0">
                <a:solidFill>
                  <a:schemeClr val="bg2">
                    <a:lumMod val="50000"/>
                  </a:schemeClr>
                </a:solidFill>
                <a:latin typeface="Montserrat" panose="00000500000000000000" pitchFamily="2" charset="0"/>
              </a:rPr>
              <a:t>3.8</a:t>
            </a:r>
            <a:r>
              <a:rPr lang="en-US" altLang="en-US" sz="1400" b="0" i="0" baseline="30000">
                <a:solidFill>
                  <a:schemeClr val="bg2">
                    <a:lumMod val="50000"/>
                  </a:schemeClr>
                </a:solidFill>
                <a:latin typeface="Montserrat" panose="00000500000000000000" pitchFamily="2" charset="0"/>
              </a:rPr>
              <a:t>[c]</a:t>
            </a:r>
            <a:endParaRPr lang="en-US" altLang="en-US" sz="1300" i="0">
              <a:solidFill>
                <a:schemeClr val="bg2">
                  <a:lumMod val="50000"/>
                </a:schemeClr>
              </a:solidFill>
              <a:latin typeface="Montserrat" panose="00000500000000000000" pitchFamily="2" charset="0"/>
            </a:endParaRPr>
          </a:p>
        </p:txBody>
      </p:sp>
      <p:sp>
        <p:nvSpPr>
          <p:cNvPr id="5" name="TextBox 4">
            <a:extLst>
              <a:ext uri="{FF2B5EF4-FFF2-40B4-BE49-F238E27FC236}">
                <a16:creationId xmlns:a16="http://schemas.microsoft.com/office/drawing/2014/main" id="{6759F05E-D43A-D6FB-BA90-289205311DCF}"/>
              </a:ext>
            </a:extLst>
          </p:cNvPr>
          <p:cNvSpPr txBox="1"/>
          <p:nvPr/>
        </p:nvSpPr>
        <p:spPr>
          <a:xfrm>
            <a:off x="0" y="4968235"/>
            <a:ext cx="7087474" cy="543739"/>
          </a:xfrm>
          <a:prstGeom prst="rect">
            <a:avLst/>
          </a:prstGeom>
          <a:noFill/>
        </p:spPr>
        <p:txBody>
          <a:bodyPr wrap="square" rtlCol="0">
            <a:spAutoFit/>
          </a:bodyPr>
          <a:lstStyle/>
          <a:p>
            <a:r>
              <a:rPr lang="en-US" altLang="en-US" sz="800" i="0" baseline="30000">
                <a:solidFill>
                  <a:schemeClr val="bg2">
                    <a:lumMod val="50000"/>
                  </a:schemeClr>
                </a:solidFill>
                <a:latin typeface="Montserrat" panose="00000500000000000000" pitchFamily="2" charset="0"/>
              </a:rPr>
              <a:t>[a] </a:t>
            </a:r>
            <a:r>
              <a:rPr lang="en-US" sz="600"/>
              <a:t>- On a scale 0 – 5  (5 being the most important), </a:t>
            </a:r>
            <a:r>
              <a:rPr lang="en-US" sz="600" baseline="30000"/>
              <a:t>[b]</a:t>
            </a:r>
            <a:r>
              <a:rPr lang="en-US" sz="600"/>
              <a:t> - On a scale 0 – 5  (0 – better at home,  5 – better at office), </a:t>
            </a:r>
            <a:r>
              <a:rPr lang="en-US" sz="600" baseline="30000"/>
              <a:t>[c]</a:t>
            </a:r>
            <a:r>
              <a:rPr lang="en-US" sz="600"/>
              <a:t> - On a scale 0 – 5  (5 being the most satisfied)</a:t>
            </a:r>
            <a:endParaRPr lang="en-US"/>
          </a:p>
          <a:p>
            <a:endParaRPr lang="en-US"/>
          </a:p>
          <a:p>
            <a:endParaRPr lang="en-US" baseline="30000"/>
          </a:p>
        </p:txBody>
      </p:sp>
      <p:cxnSp>
        <p:nvCxnSpPr>
          <p:cNvPr id="9" name="Straight Arrow Connector 8">
            <a:extLst>
              <a:ext uri="{FF2B5EF4-FFF2-40B4-BE49-F238E27FC236}">
                <a16:creationId xmlns:a16="http://schemas.microsoft.com/office/drawing/2014/main" id="{DB38378E-AD81-BB6A-FD8E-ED971F490FAD}"/>
              </a:ext>
            </a:extLst>
          </p:cNvPr>
          <p:cNvCxnSpPr/>
          <p:nvPr/>
        </p:nvCxnSpPr>
        <p:spPr>
          <a:xfrm flipH="1">
            <a:off x="1384042"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60CFCD9-6070-B129-44C8-242B9826AC56}"/>
              </a:ext>
            </a:extLst>
          </p:cNvPr>
          <p:cNvCxnSpPr>
            <a:cxnSpLocks/>
          </p:cNvCxnSpPr>
          <p:nvPr/>
        </p:nvCxnSpPr>
        <p:spPr>
          <a:xfrm>
            <a:off x="4673670" y="1087200"/>
            <a:ext cx="3087720" cy="0"/>
          </a:xfrm>
          <a:prstGeom prst="straightConnector1">
            <a:avLst/>
          </a:prstGeom>
          <a:ln w="12700">
            <a:solidFill>
              <a:schemeClr val="accent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684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6FAA811-D900-185B-A1EC-268B2D0E91E2}"/>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F9DFF45A-EAE8-2611-3867-0BB03A2563EC}"/>
              </a:ext>
            </a:extLst>
          </p:cNvPr>
          <p:cNvSpPr txBox="1">
            <a:spLocks/>
          </p:cNvSpPr>
          <p:nvPr/>
        </p:nvSpPr>
        <p:spPr>
          <a:xfrm>
            <a:off x="557450" y="-14052"/>
            <a:ext cx="7395406" cy="784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800">
                <a:solidFill>
                  <a:srgbClr val="032A06"/>
                </a:solidFill>
                <a:latin typeface="Alata" panose="020B0604020202020204" charset="0"/>
                <a:sym typeface="Arial"/>
              </a:rPr>
              <a:t>Recommended Actions – Targeted action can resolve the key issues for each group</a:t>
            </a:r>
            <a:endParaRPr kumimoji="0" lang="en-US" sz="1800" i="0" u="none" strike="noStrike" kern="0" cap="none" spc="0" normalizeH="0" baseline="0" noProof="0">
              <a:ln>
                <a:noFill/>
              </a:ln>
              <a:solidFill>
                <a:srgbClr val="032A06"/>
              </a:solidFill>
              <a:effectLst/>
              <a:uLnTx/>
              <a:uFillTx/>
              <a:latin typeface="Alata" panose="020B0604020202020204" charset="0"/>
              <a:sym typeface="Arial"/>
            </a:endParaRPr>
          </a:p>
        </p:txBody>
      </p:sp>
      <p:sp>
        <p:nvSpPr>
          <p:cNvPr id="6" name="Slide Number Placeholder 5">
            <a:extLst>
              <a:ext uri="{FF2B5EF4-FFF2-40B4-BE49-F238E27FC236}">
                <a16:creationId xmlns:a16="http://schemas.microsoft.com/office/drawing/2014/main" id="{C792B029-F5F0-7A13-55AB-A7E419C793B7}"/>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
        <p:nvSpPr>
          <p:cNvPr id="102" name="Google Shape;1949;p52">
            <a:extLst>
              <a:ext uri="{FF2B5EF4-FFF2-40B4-BE49-F238E27FC236}">
                <a16:creationId xmlns:a16="http://schemas.microsoft.com/office/drawing/2014/main" id="{7CEF57C5-FCA6-76EA-7F1B-7E20BEA330A4}"/>
              </a:ext>
            </a:extLst>
          </p:cNvPr>
          <p:cNvSpPr txBox="1">
            <a:spLocks/>
          </p:cNvSpPr>
          <p:nvPr/>
        </p:nvSpPr>
        <p:spPr>
          <a:xfrm>
            <a:off x="6262019" y="2437262"/>
            <a:ext cx="2206349" cy="2121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endParaRPr lang="en-US" sz="1200">
              <a:latin typeface="Montserrat" panose="00000500000000000000" pitchFamily="2" charset="0"/>
            </a:endParaRPr>
          </a:p>
        </p:txBody>
      </p:sp>
      <p:grpSp>
        <p:nvGrpSpPr>
          <p:cNvPr id="25" name="Group 24">
            <a:extLst>
              <a:ext uri="{FF2B5EF4-FFF2-40B4-BE49-F238E27FC236}">
                <a16:creationId xmlns:a16="http://schemas.microsoft.com/office/drawing/2014/main" id="{8D31040C-6893-40E7-E290-72B8E38B5EFD}"/>
              </a:ext>
            </a:extLst>
          </p:cNvPr>
          <p:cNvGrpSpPr/>
          <p:nvPr/>
        </p:nvGrpSpPr>
        <p:grpSpPr>
          <a:xfrm>
            <a:off x="876931" y="1268350"/>
            <a:ext cx="2279351" cy="3070232"/>
            <a:chOff x="557449" y="1486064"/>
            <a:chExt cx="2279351" cy="3070232"/>
          </a:xfrm>
        </p:grpSpPr>
        <p:grpSp>
          <p:nvGrpSpPr>
            <p:cNvPr id="7" name="Group 6">
              <a:extLst>
                <a:ext uri="{FF2B5EF4-FFF2-40B4-BE49-F238E27FC236}">
                  <a16:creationId xmlns:a16="http://schemas.microsoft.com/office/drawing/2014/main" id="{92B5EE93-E72C-5FB2-CCBC-D6DC75CA9BF1}"/>
                </a:ext>
              </a:extLst>
            </p:cNvPr>
            <p:cNvGrpSpPr/>
            <p:nvPr/>
          </p:nvGrpSpPr>
          <p:grpSpPr>
            <a:xfrm>
              <a:off x="557449" y="1486064"/>
              <a:ext cx="2279351" cy="3070232"/>
              <a:chOff x="982403" y="1072446"/>
              <a:chExt cx="2046212" cy="3070232"/>
            </a:xfrm>
          </p:grpSpPr>
          <p:sp>
            <p:nvSpPr>
              <p:cNvPr id="45" name="Rectangle: Rounded Corners 44">
                <a:extLst>
                  <a:ext uri="{FF2B5EF4-FFF2-40B4-BE49-F238E27FC236}">
                    <a16:creationId xmlns:a16="http://schemas.microsoft.com/office/drawing/2014/main" id="{98270D01-D626-ABC5-F269-1FFF71C8CFEF}"/>
                  </a:ext>
                </a:extLst>
              </p:cNvPr>
              <p:cNvSpPr/>
              <p:nvPr/>
            </p:nvSpPr>
            <p:spPr>
              <a:xfrm>
                <a:off x="1011091" y="1072446"/>
                <a:ext cx="2017524" cy="3070231"/>
              </a:xfrm>
              <a:prstGeom prst="roundRect">
                <a:avLst>
                  <a:gd name="adj" fmla="val 4533"/>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endParaRPr lang="en-US" sz="1200" u="sng">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 </a:t>
                </a: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Personal Office Assistant</a:t>
                </a: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Facilitates Easy Navigation In Office</a:t>
                </a: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Fosters Channelized Collaboration</a:t>
                </a: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p>
            </p:txBody>
          </p:sp>
          <p:sp>
            <p:nvSpPr>
              <p:cNvPr id="46" name="Rectangle: Rounded Corners 45">
                <a:extLst>
                  <a:ext uri="{FF2B5EF4-FFF2-40B4-BE49-F238E27FC236}">
                    <a16:creationId xmlns:a16="http://schemas.microsoft.com/office/drawing/2014/main" id="{92C21494-6E8E-AB74-0FD3-489D4475D112}"/>
                  </a:ext>
                </a:extLst>
              </p:cNvPr>
              <p:cNvSpPr/>
              <p:nvPr/>
            </p:nvSpPr>
            <p:spPr>
              <a:xfrm>
                <a:off x="1010339" y="1072446"/>
                <a:ext cx="2018275" cy="1094849"/>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solidFill>
                <a:srgbClr val="C2DDAF"/>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1948;p52">
                <a:extLst>
                  <a:ext uri="{FF2B5EF4-FFF2-40B4-BE49-F238E27FC236}">
                    <a16:creationId xmlns:a16="http://schemas.microsoft.com/office/drawing/2014/main" id="{58EC1DDD-6E04-8EAD-2576-BA6100D2E198}"/>
                  </a:ext>
                </a:extLst>
              </p:cNvPr>
              <p:cNvSpPr txBox="1">
                <a:spLocks/>
              </p:cNvSpPr>
              <p:nvPr/>
            </p:nvSpPr>
            <p:spPr>
              <a:xfrm>
                <a:off x="982403" y="1563073"/>
                <a:ext cx="202791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b="1">
                  <a:latin typeface="Alata" panose="020B0604020202020204" charset="0"/>
                  <a:cs typeface="Pridi" panose="00000500000000000000" pitchFamily="2" charset="-34"/>
                </a:endParaRPr>
              </a:p>
            </p:txBody>
          </p:sp>
          <p:sp>
            <p:nvSpPr>
              <p:cNvPr id="49" name="Google Shape;1949;p52">
                <a:extLst>
                  <a:ext uri="{FF2B5EF4-FFF2-40B4-BE49-F238E27FC236}">
                    <a16:creationId xmlns:a16="http://schemas.microsoft.com/office/drawing/2014/main" id="{BAC7A314-721B-E695-3FE7-CEFF4C0389B1}"/>
                  </a:ext>
                </a:extLst>
              </p:cNvPr>
              <p:cNvSpPr txBox="1">
                <a:spLocks/>
              </p:cNvSpPr>
              <p:nvPr/>
            </p:nvSpPr>
            <p:spPr>
              <a:xfrm>
                <a:off x="1035453" y="2021195"/>
                <a:ext cx="1980676" cy="2121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endParaRPr lang="en-US" sz="1200">
                  <a:latin typeface="Montserrat" panose="00000500000000000000" pitchFamily="2" charset="0"/>
                </a:endParaRPr>
              </a:p>
            </p:txBody>
          </p:sp>
          <p:sp>
            <p:nvSpPr>
              <p:cNvPr id="5" name="Rectangle 4">
                <a:extLst>
                  <a:ext uri="{FF2B5EF4-FFF2-40B4-BE49-F238E27FC236}">
                    <a16:creationId xmlns:a16="http://schemas.microsoft.com/office/drawing/2014/main" id="{CC81E842-F4C6-4410-0842-25B97DEB80DF}"/>
                  </a:ext>
                </a:extLst>
              </p:cNvPr>
              <p:cNvSpPr/>
              <p:nvPr/>
            </p:nvSpPr>
            <p:spPr>
              <a:xfrm>
                <a:off x="1009464" y="2098674"/>
                <a:ext cx="2018399" cy="192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phic 9">
              <a:extLst>
                <a:ext uri="{FF2B5EF4-FFF2-40B4-BE49-F238E27FC236}">
                  <a16:creationId xmlns:a16="http://schemas.microsoft.com/office/drawing/2014/main" id="{D3F56938-6EDA-F876-7296-B6431B4EC08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444260" y="1492265"/>
              <a:ext cx="622924" cy="622924"/>
            </a:xfrm>
            <a:prstGeom prst="rect">
              <a:avLst/>
            </a:prstGeom>
            <a:effectLst>
              <a:outerShdw blurRad="50800" dist="38100" dir="10800000" algn="r" rotWithShape="0">
                <a:prstClr val="black">
                  <a:alpha val="40000"/>
                </a:prstClr>
              </a:outerShdw>
            </a:effectLst>
          </p:spPr>
        </p:pic>
        <p:sp>
          <p:nvSpPr>
            <p:cNvPr id="17" name="Google Shape;1948;p52">
              <a:extLst>
                <a:ext uri="{FF2B5EF4-FFF2-40B4-BE49-F238E27FC236}">
                  <a16:creationId xmlns:a16="http://schemas.microsoft.com/office/drawing/2014/main" id="{E3567736-8D36-FF5C-8822-3A37240D5082}"/>
                </a:ext>
              </a:extLst>
            </p:cNvPr>
            <p:cNvSpPr txBox="1">
              <a:spLocks/>
            </p:cNvSpPr>
            <p:nvPr/>
          </p:nvSpPr>
          <p:spPr>
            <a:xfrm>
              <a:off x="557450" y="2006371"/>
              <a:ext cx="2258965"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Alata" panose="020B0604020202020204" charset="0"/>
                  <a:cs typeface="Pridi" panose="00000500000000000000" pitchFamily="2" charset="-34"/>
                </a:rPr>
                <a:t>WORKFORCE COPILOT</a:t>
              </a:r>
            </a:p>
          </p:txBody>
        </p:sp>
      </p:grpSp>
    </p:spTree>
    <p:extLst>
      <p:ext uri="{BB962C8B-B14F-4D97-AF65-F5344CB8AC3E}">
        <p14:creationId xmlns:p14="http://schemas.microsoft.com/office/powerpoint/2010/main" val="9287566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CCED-2BC8-57E2-1741-3AD931704E23}"/>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77ECE744-35A5-2EAE-C97F-07BE1559F7F1}"/>
              </a:ext>
            </a:extLst>
          </p:cNvPr>
          <p:cNvGraphicFramePr>
            <a:graphicFrameLocks noChangeAspect="1"/>
          </p:cNvGraphicFramePr>
          <p:nvPr>
            <p:custDataLst>
              <p:tags r:id="rId1"/>
            </p:custDataLst>
            <p:extLst>
              <p:ext uri="{D42A27DB-BD31-4B8C-83A1-F6EECF244321}">
                <p14:modId xmlns:p14="http://schemas.microsoft.com/office/powerpoint/2010/main" val="40975840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81" imgH="281" progId="TCLayout.ActiveDocument.1">
                  <p:embed/>
                </p:oleObj>
              </mc:Choice>
              <mc:Fallback>
                <p:oleObj name="think-cell Slide" r:id="rId5" imgW="281" imgH="281" progId="TCLayout.ActiveDocument.1">
                  <p:embed/>
                  <p:pic>
                    <p:nvPicPr>
                      <p:cNvPr id="14" name="think-cell data - do not delete" hidden="1">
                        <a:extLst>
                          <a:ext uri="{FF2B5EF4-FFF2-40B4-BE49-F238E27FC236}">
                            <a16:creationId xmlns:a16="http://schemas.microsoft.com/office/drawing/2014/main" id="{77ECE744-35A5-2EAE-C97F-07BE1559F7F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Google Shape;407;p34">
            <a:extLst>
              <a:ext uri="{FF2B5EF4-FFF2-40B4-BE49-F238E27FC236}">
                <a16:creationId xmlns:a16="http://schemas.microsoft.com/office/drawing/2014/main" id="{50591FFA-0E08-D3AC-05A0-B921519E9337}"/>
              </a:ext>
            </a:extLst>
          </p:cNvPr>
          <p:cNvSpPr txBox="1">
            <a:spLocks/>
          </p:cNvSpPr>
          <p:nvPr/>
        </p:nvSpPr>
        <p:spPr>
          <a:xfrm>
            <a:off x="690758" y="36566"/>
            <a:ext cx="7262100"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Ability to Collaborate Effectively is a key factor in determining Perceived Productivity</a:t>
            </a:r>
          </a:p>
        </p:txBody>
      </p:sp>
      <p:sp>
        <p:nvSpPr>
          <p:cNvPr id="7" name="Slide Number Placeholder 6">
            <a:extLst>
              <a:ext uri="{FF2B5EF4-FFF2-40B4-BE49-F238E27FC236}">
                <a16:creationId xmlns:a16="http://schemas.microsoft.com/office/drawing/2014/main" id="{FEB598DD-1FF3-6644-EE42-CF4FADED1D5D}"/>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6</a:t>
            </a:fld>
            <a:endParaRPr lang="en"/>
          </a:p>
        </p:txBody>
      </p:sp>
      <p:cxnSp>
        <p:nvCxnSpPr>
          <p:cNvPr id="3" name="Straight Arrow Connector 2">
            <a:extLst>
              <a:ext uri="{FF2B5EF4-FFF2-40B4-BE49-F238E27FC236}">
                <a16:creationId xmlns:a16="http://schemas.microsoft.com/office/drawing/2014/main" id="{5C1B886B-0592-E9C2-6130-92BA4EC97653}"/>
              </a:ext>
            </a:extLst>
          </p:cNvPr>
          <p:cNvCxnSpPr>
            <a:cxnSpLocks/>
          </p:cNvCxnSpPr>
          <p:nvPr/>
        </p:nvCxnSpPr>
        <p:spPr>
          <a:xfrm>
            <a:off x="1286650" y="4268372"/>
            <a:ext cx="3249029" cy="0"/>
          </a:xfrm>
          <a:prstGeom prst="straightConnector1">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 name="Graphic 4" descr="Work from home house with solid fill">
            <a:extLst>
              <a:ext uri="{FF2B5EF4-FFF2-40B4-BE49-F238E27FC236}">
                <a16:creationId xmlns:a16="http://schemas.microsoft.com/office/drawing/2014/main" id="{1D8091B8-5A3B-E0A1-F0C2-E07431A037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2008" y="4092380"/>
            <a:ext cx="344906" cy="344906"/>
          </a:xfrm>
          <a:prstGeom prst="rect">
            <a:avLst/>
          </a:prstGeom>
        </p:spPr>
      </p:pic>
      <p:cxnSp>
        <p:nvCxnSpPr>
          <p:cNvPr id="11" name="Straight Arrow Connector 10">
            <a:extLst>
              <a:ext uri="{FF2B5EF4-FFF2-40B4-BE49-F238E27FC236}">
                <a16:creationId xmlns:a16="http://schemas.microsoft.com/office/drawing/2014/main" id="{A13AA52A-57A4-254F-7644-5B72BE4EE095}"/>
              </a:ext>
            </a:extLst>
          </p:cNvPr>
          <p:cNvCxnSpPr>
            <a:cxnSpLocks/>
          </p:cNvCxnSpPr>
          <p:nvPr/>
        </p:nvCxnSpPr>
        <p:spPr>
          <a:xfrm flipV="1">
            <a:off x="1084461" y="1113305"/>
            <a:ext cx="0" cy="2927358"/>
          </a:xfrm>
          <a:prstGeom prst="straightConnector1">
            <a:avLst/>
          </a:prstGeom>
          <a:ln>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Building with solid fill">
            <a:extLst>
              <a:ext uri="{FF2B5EF4-FFF2-40B4-BE49-F238E27FC236}">
                <a16:creationId xmlns:a16="http://schemas.microsoft.com/office/drawing/2014/main" id="{B816862B-0AAE-9AD7-B8DD-D8EC712C99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5415" y="4092380"/>
            <a:ext cx="344906" cy="344906"/>
          </a:xfrm>
          <a:prstGeom prst="rect">
            <a:avLst/>
          </a:prstGeom>
        </p:spPr>
      </p:pic>
      <p:pic>
        <p:nvPicPr>
          <p:cNvPr id="17" name="Graphic 16" descr="Building with solid fill">
            <a:extLst>
              <a:ext uri="{FF2B5EF4-FFF2-40B4-BE49-F238E27FC236}">
                <a16:creationId xmlns:a16="http://schemas.microsoft.com/office/drawing/2014/main" id="{C4366CBF-0A2F-2446-6435-ACAE6758D0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2008" y="768399"/>
            <a:ext cx="344906" cy="344906"/>
          </a:xfrm>
          <a:prstGeom prst="rect">
            <a:avLst/>
          </a:prstGeom>
        </p:spPr>
      </p:pic>
      <p:sp>
        <p:nvSpPr>
          <p:cNvPr id="91" name="5-Point Star 2">
            <a:extLst>
              <a:ext uri="{FF2B5EF4-FFF2-40B4-BE49-F238E27FC236}">
                <a16:creationId xmlns:a16="http://schemas.microsoft.com/office/drawing/2014/main" id="{0F7157FC-BE20-6BE0-907C-9150E69AECFB}"/>
              </a:ext>
            </a:extLst>
          </p:cNvPr>
          <p:cNvSpPr>
            <a:spLocks noChangeAspect="1"/>
          </p:cNvSpPr>
          <p:nvPr/>
        </p:nvSpPr>
        <p:spPr bwMode="auto">
          <a:xfrm>
            <a:off x="6700701" y="2125979"/>
            <a:ext cx="1252157" cy="1252157"/>
          </a:xfrm>
          <a:prstGeom prst="star5">
            <a:avLst>
              <a:gd name="adj" fmla="val 22672"/>
              <a:gd name="hf" fmla="val 105146"/>
              <a:gd name="vf" fmla="val 110557"/>
            </a:avLst>
          </a:prstGeom>
          <a:solidFill>
            <a:srgbClr val="C2DDAF"/>
          </a:solidFill>
          <a:ln w="9525" cap="flat" cmpd="sng" algn="ctr">
            <a:noFill/>
            <a:prstDash val="solid"/>
            <a:round/>
            <a:headEnd type="none" w="med" len="med"/>
            <a:tailEnd type="none" w="med" len="med"/>
          </a:ln>
          <a:effectLst>
            <a:outerShdw dist="35921" dir="2700000" algn="ctr" rotWithShape="0">
              <a:schemeClr val="bg2"/>
            </a:outerShdw>
          </a:effectLst>
        </p:spPr>
        <p:txBody>
          <a:bodyPr lIns="0" tIns="0" rIns="0" bIns="0" anchor="ctr"/>
          <a:lstStyle/>
          <a:p>
            <a:pPr algn="ctr" eaLnBrk="1" hangingPunct="1">
              <a:defRPr/>
            </a:pPr>
            <a:endParaRPr lang="en-US" sz="1200" b="0">
              <a:cs typeface="Arial" charset="0"/>
            </a:endParaRPr>
          </a:p>
        </p:txBody>
      </p:sp>
      <p:sp>
        <p:nvSpPr>
          <p:cNvPr id="97" name="Oval 96">
            <a:extLst>
              <a:ext uri="{FF2B5EF4-FFF2-40B4-BE49-F238E27FC236}">
                <a16:creationId xmlns:a16="http://schemas.microsoft.com/office/drawing/2014/main" id="{66D0D806-4BE9-2331-603A-C3541D86E734}"/>
              </a:ext>
            </a:extLst>
          </p:cNvPr>
          <p:cNvSpPr/>
          <p:nvPr/>
        </p:nvSpPr>
        <p:spPr>
          <a:xfrm>
            <a:off x="7086600" y="2564130"/>
            <a:ext cx="487680" cy="491490"/>
          </a:xfrm>
          <a:prstGeom prst="ellipse">
            <a:avLst/>
          </a:prstGeom>
          <a:solidFill>
            <a:schemeClr val="bg1"/>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Graphic 98" descr="Handshake with solid fill">
            <a:extLst>
              <a:ext uri="{FF2B5EF4-FFF2-40B4-BE49-F238E27FC236}">
                <a16:creationId xmlns:a16="http://schemas.microsoft.com/office/drawing/2014/main" id="{FE43885F-0CAF-8271-FBD0-813370D507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8980" y="2586990"/>
            <a:ext cx="523220" cy="523220"/>
          </a:xfrm>
          <a:prstGeom prst="rect">
            <a:avLst/>
          </a:prstGeom>
          <a:effectLst>
            <a:outerShdw blurRad="63500" sx="102000" sy="102000" algn="ctr" rotWithShape="0">
              <a:prstClr val="black">
                <a:alpha val="40000"/>
              </a:prstClr>
            </a:outerShdw>
          </a:effectLst>
        </p:spPr>
      </p:pic>
      <p:sp>
        <p:nvSpPr>
          <p:cNvPr id="100" name="TextBox 99">
            <a:extLst>
              <a:ext uri="{FF2B5EF4-FFF2-40B4-BE49-F238E27FC236}">
                <a16:creationId xmlns:a16="http://schemas.microsoft.com/office/drawing/2014/main" id="{C520B6F2-28E0-8211-3BC2-6E1BF7DD3B30}"/>
              </a:ext>
            </a:extLst>
          </p:cNvPr>
          <p:cNvSpPr txBox="1"/>
          <p:nvPr/>
        </p:nvSpPr>
        <p:spPr>
          <a:xfrm>
            <a:off x="6531824" y="1637717"/>
            <a:ext cx="1527715" cy="523220"/>
          </a:xfrm>
          <a:prstGeom prst="rect">
            <a:avLst/>
          </a:prstGeom>
          <a:noFill/>
        </p:spPr>
        <p:txBody>
          <a:bodyPr wrap="square" rtlCol="0">
            <a:spAutoFit/>
          </a:bodyPr>
          <a:lstStyle/>
          <a:p>
            <a:pPr algn="ctr"/>
            <a:r>
              <a:rPr lang="en-US">
                <a:solidFill>
                  <a:schemeClr val="tx1">
                    <a:lumMod val="50000"/>
                  </a:schemeClr>
                </a:solidFill>
                <a:latin typeface="Montserrat" panose="00000500000000000000" pitchFamily="2" charset="0"/>
              </a:rPr>
              <a:t>Colleague Access</a:t>
            </a:r>
          </a:p>
        </p:txBody>
      </p:sp>
      <p:sp>
        <p:nvSpPr>
          <p:cNvPr id="102" name="TextBox 101">
            <a:extLst>
              <a:ext uri="{FF2B5EF4-FFF2-40B4-BE49-F238E27FC236}">
                <a16:creationId xmlns:a16="http://schemas.microsoft.com/office/drawing/2014/main" id="{F08B330C-3E0F-0B1B-FD0A-41CBC2563BB7}"/>
              </a:ext>
            </a:extLst>
          </p:cNvPr>
          <p:cNvSpPr txBox="1"/>
          <p:nvPr/>
        </p:nvSpPr>
        <p:spPr>
          <a:xfrm>
            <a:off x="7278214" y="3351972"/>
            <a:ext cx="1527715" cy="523220"/>
          </a:xfrm>
          <a:prstGeom prst="rect">
            <a:avLst/>
          </a:prstGeom>
          <a:noFill/>
        </p:spPr>
        <p:txBody>
          <a:bodyPr wrap="square" rtlCol="0">
            <a:spAutoFit/>
          </a:bodyPr>
          <a:lstStyle/>
          <a:p>
            <a:pPr algn="ctr"/>
            <a:r>
              <a:rPr lang="en-US">
                <a:solidFill>
                  <a:schemeClr val="tx1">
                    <a:lumMod val="50000"/>
                  </a:schemeClr>
                </a:solidFill>
                <a:latin typeface="Montserrat" panose="00000500000000000000" pitchFamily="2" charset="0"/>
              </a:rPr>
              <a:t>Client Engagement</a:t>
            </a:r>
          </a:p>
        </p:txBody>
      </p:sp>
      <p:sp>
        <p:nvSpPr>
          <p:cNvPr id="103" name="TextBox 102">
            <a:extLst>
              <a:ext uri="{FF2B5EF4-FFF2-40B4-BE49-F238E27FC236}">
                <a16:creationId xmlns:a16="http://schemas.microsoft.com/office/drawing/2014/main" id="{01E5844F-12E4-DB39-6D68-D2ED41F4DA35}"/>
              </a:ext>
            </a:extLst>
          </p:cNvPr>
          <p:cNvSpPr txBox="1"/>
          <p:nvPr/>
        </p:nvSpPr>
        <p:spPr>
          <a:xfrm>
            <a:off x="5452204" y="2383962"/>
            <a:ext cx="1527715" cy="523220"/>
          </a:xfrm>
          <a:prstGeom prst="rect">
            <a:avLst/>
          </a:prstGeom>
          <a:noFill/>
        </p:spPr>
        <p:txBody>
          <a:bodyPr wrap="square" rtlCol="0">
            <a:spAutoFit/>
          </a:bodyPr>
          <a:lstStyle/>
          <a:p>
            <a:pPr algn="ctr"/>
            <a:r>
              <a:rPr lang="en-US">
                <a:solidFill>
                  <a:schemeClr val="tx1">
                    <a:lumMod val="50000"/>
                  </a:schemeClr>
                </a:solidFill>
                <a:latin typeface="Montserrat" panose="00000500000000000000" pitchFamily="2" charset="0"/>
              </a:rPr>
              <a:t>Manager Interaction</a:t>
            </a:r>
          </a:p>
        </p:txBody>
      </p:sp>
      <p:sp>
        <p:nvSpPr>
          <p:cNvPr id="104" name="TextBox 103">
            <a:extLst>
              <a:ext uri="{FF2B5EF4-FFF2-40B4-BE49-F238E27FC236}">
                <a16:creationId xmlns:a16="http://schemas.microsoft.com/office/drawing/2014/main" id="{AD3E8E22-2D05-FE93-F225-EDFD24EAB586}"/>
              </a:ext>
            </a:extLst>
          </p:cNvPr>
          <p:cNvSpPr txBox="1"/>
          <p:nvPr/>
        </p:nvSpPr>
        <p:spPr>
          <a:xfrm>
            <a:off x="5908792" y="3351336"/>
            <a:ext cx="1527715" cy="523220"/>
          </a:xfrm>
          <a:prstGeom prst="rect">
            <a:avLst/>
          </a:prstGeom>
          <a:noFill/>
        </p:spPr>
        <p:txBody>
          <a:bodyPr wrap="square" rtlCol="0">
            <a:spAutoFit/>
          </a:bodyPr>
          <a:lstStyle/>
          <a:p>
            <a:pPr algn="ctr"/>
            <a:r>
              <a:rPr lang="en-US">
                <a:solidFill>
                  <a:schemeClr val="tx1">
                    <a:lumMod val="50000"/>
                  </a:schemeClr>
                </a:solidFill>
                <a:latin typeface="Montserrat" panose="00000500000000000000" pitchFamily="2" charset="0"/>
              </a:rPr>
              <a:t>Social </a:t>
            </a:r>
            <a:br>
              <a:rPr lang="en-US">
                <a:solidFill>
                  <a:schemeClr val="tx1">
                    <a:lumMod val="50000"/>
                  </a:schemeClr>
                </a:solidFill>
                <a:latin typeface="Montserrat" panose="00000500000000000000" pitchFamily="2" charset="0"/>
              </a:rPr>
            </a:br>
            <a:r>
              <a:rPr lang="en-US">
                <a:solidFill>
                  <a:schemeClr val="tx1">
                    <a:lumMod val="50000"/>
                  </a:schemeClr>
                </a:solidFill>
                <a:latin typeface="Montserrat" panose="00000500000000000000" pitchFamily="2" charset="0"/>
              </a:rPr>
              <a:t>Events</a:t>
            </a:r>
          </a:p>
        </p:txBody>
      </p:sp>
      <p:sp>
        <p:nvSpPr>
          <p:cNvPr id="105" name="TextBox 104">
            <a:extLst>
              <a:ext uri="{FF2B5EF4-FFF2-40B4-BE49-F238E27FC236}">
                <a16:creationId xmlns:a16="http://schemas.microsoft.com/office/drawing/2014/main" id="{0DC4B909-426D-59EE-1AC9-45A3CAF041C9}"/>
              </a:ext>
            </a:extLst>
          </p:cNvPr>
          <p:cNvSpPr txBox="1"/>
          <p:nvPr/>
        </p:nvSpPr>
        <p:spPr>
          <a:xfrm>
            <a:off x="7616285" y="2383962"/>
            <a:ext cx="1527715" cy="523220"/>
          </a:xfrm>
          <a:prstGeom prst="rect">
            <a:avLst/>
          </a:prstGeom>
          <a:noFill/>
        </p:spPr>
        <p:txBody>
          <a:bodyPr wrap="square" rtlCol="0">
            <a:spAutoFit/>
          </a:bodyPr>
          <a:lstStyle/>
          <a:p>
            <a:pPr algn="ctr"/>
            <a:r>
              <a:rPr lang="en-US">
                <a:solidFill>
                  <a:schemeClr val="tx1">
                    <a:lumMod val="50000"/>
                  </a:schemeClr>
                </a:solidFill>
                <a:latin typeface="Montserrat" panose="00000500000000000000" pitchFamily="2" charset="0"/>
              </a:rPr>
              <a:t>Team</a:t>
            </a:r>
          </a:p>
          <a:p>
            <a:pPr algn="ctr"/>
            <a:r>
              <a:rPr lang="en-US">
                <a:solidFill>
                  <a:schemeClr val="tx1">
                    <a:lumMod val="50000"/>
                  </a:schemeClr>
                </a:solidFill>
                <a:latin typeface="Montserrat" panose="00000500000000000000" pitchFamily="2" charset="0"/>
              </a:rPr>
              <a:t>Meetings</a:t>
            </a:r>
          </a:p>
        </p:txBody>
      </p:sp>
      <p:cxnSp>
        <p:nvCxnSpPr>
          <p:cNvPr id="107" name="Connector: Elbow 106">
            <a:extLst>
              <a:ext uri="{FF2B5EF4-FFF2-40B4-BE49-F238E27FC236}">
                <a16:creationId xmlns:a16="http://schemas.microsoft.com/office/drawing/2014/main" id="{E7A66E61-F6BB-FB5E-CC4A-3922DE92607B}"/>
              </a:ext>
            </a:extLst>
          </p:cNvPr>
          <p:cNvCxnSpPr>
            <a:cxnSpLocks/>
          </p:cNvCxnSpPr>
          <p:nvPr/>
        </p:nvCxnSpPr>
        <p:spPr>
          <a:xfrm flipV="1">
            <a:off x="2746389" y="3240000"/>
            <a:ext cx="4590414" cy="1307840"/>
          </a:xfrm>
          <a:prstGeom prst="bentConnector3">
            <a:avLst>
              <a:gd name="adj1" fmla="val 100035"/>
            </a:avLst>
          </a:prstGeom>
          <a:ln w="12700">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8250EE-DC05-D19F-3E63-0DBEA477129A}"/>
              </a:ext>
            </a:extLst>
          </p:cNvPr>
          <p:cNvSpPr txBox="1"/>
          <p:nvPr/>
        </p:nvSpPr>
        <p:spPr>
          <a:xfrm>
            <a:off x="0" y="4881890"/>
            <a:ext cx="7419278" cy="276999"/>
          </a:xfrm>
          <a:prstGeom prst="rect">
            <a:avLst/>
          </a:prstGeom>
          <a:noFill/>
        </p:spPr>
        <p:txBody>
          <a:bodyPr wrap="square" rtlCol="0">
            <a:spAutoFit/>
          </a:bodyPr>
          <a:lstStyle/>
          <a:p>
            <a:r>
              <a:rPr lang="en-US" sz="600">
                <a:latin typeface="Montserrat" panose="00000500000000000000" pitchFamily="2" charset="0"/>
              </a:rPr>
              <a:t>[1] Average of Perceived Ability to Focus, Create, and Innovate; 0 = Home Preferred, 5 = Office Preferred</a:t>
            </a:r>
          </a:p>
          <a:p>
            <a:r>
              <a:rPr lang="en-US" sz="600">
                <a:latin typeface="Montserrat" panose="00000500000000000000" pitchFamily="2" charset="0"/>
              </a:rPr>
              <a:t>[2] Average of Perceived Ability for Colleague Access, Team Meetings Participation, Client Engagement, Social Events, and Manager Interaction; 0 = Home Preferred, 5 = Office Preferred</a:t>
            </a:r>
          </a:p>
        </p:txBody>
      </p:sp>
      <p:graphicFrame>
        <p:nvGraphicFramePr>
          <p:cNvPr id="8" name="Chart 7">
            <a:extLst>
              <a:ext uri="{FF2B5EF4-FFF2-40B4-BE49-F238E27FC236}">
                <a16:creationId xmlns:a16="http://schemas.microsoft.com/office/drawing/2014/main" id="{2A534E24-5F36-30AB-20FA-2904B9ACA1E9}"/>
              </a:ext>
            </a:extLst>
          </p:cNvPr>
          <p:cNvGraphicFramePr/>
          <p:nvPr>
            <p:extLst>
              <p:ext uri="{D42A27DB-BD31-4B8C-83A1-F6EECF244321}">
                <p14:modId xmlns:p14="http://schemas.microsoft.com/office/powerpoint/2010/main" val="1436640198"/>
              </p:ext>
            </p:extLst>
          </p:nvPr>
        </p:nvGraphicFramePr>
        <p:xfrm>
          <a:off x="820587" y="1054189"/>
          <a:ext cx="3851607" cy="349365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727832493"/>
      </p:ext>
    </p:extLst>
  </p:cSld>
  <p:clrMapOvr>
    <a:masterClrMapping/>
  </p:clrMapOvr>
  <p:extLst>
    <p:ext uri="{6950BFC3-D8DA-4A85-94F7-54DA5524770B}">
      <p188:commentRel xmlns:p188="http://schemas.microsoft.com/office/powerpoint/2018/8/main" r:id="rId4"/>
    </p:ext>
  </p:extLs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8B67EE-EA77-EA28-F75D-A226BC987456}"/>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FCF978C9-1E3C-98A0-AACC-883F2893787B}"/>
              </a:ext>
            </a:extLst>
          </p:cNvPr>
          <p:cNvSpPr txBox="1">
            <a:spLocks/>
          </p:cNvSpPr>
          <p:nvPr/>
        </p:nvSpPr>
        <p:spPr>
          <a:xfrm>
            <a:off x="557450" y="-14052"/>
            <a:ext cx="7395406" cy="784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800">
                <a:solidFill>
                  <a:srgbClr val="032A06"/>
                </a:solidFill>
                <a:latin typeface="Alata" panose="020B0604020202020204" charset="0"/>
                <a:sym typeface="Arial"/>
              </a:rPr>
              <a:t>Recommended Actions – Targeted action can resolve the key issues for each group</a:t>
            </a:r>
            <a:endParaRPr kumimoji="0" lang="en-US" sz="1800" i="0" u="none" strike="noStrike" kern="0" cap="none" spc="0" normalizeH="0" baseline="0" noProof="0">
              <a:ln>
                <a:noFill/>
              </a:ln>
              <a:solidFill>
                <a:srgbClr val="032A06"/>
              </a:solidFill>
              <a:effectLst/>
              <a:uLnTx/>
              <a:uFillTx/>
              <a:latin typeface="Alata" panose="020B0604020202020204" charset="0"/>
              <a:sym typeface="Arial"/>
            </a:endParaRPr>
          </a:p>
        </p:txBody>
      </p:sp>
      <p:sp>
        <p:nvSpPr>
          <p:cNvPr id="6" name="Slide Number Placeholder 5">
            <a:extLst>
              <a:ext uri="{FF2B5EF4-FFF2-40B4-BE49-F238E27FC236}">
                <a16:creationId xmlns:a16="http://schemas.microsoft.com/office/drawing/2014/main" id="{4C80BE99-ABAE-F0D8-CF73-3F035D7C62A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60</a:t>
            </a:fld>
            <a:endParaRPr lang="en"/>
          </a:p>
        </p:txBody>
      </p:sp>
      <p:grpSp>
        <p:nvGrpSpPr>
          <p:cNvPr id="12" name="Group 11">
            <a:extLst>
              <a:ext uri="{FF2B5EF4-FFF2-40B4-BE49-F238E27FC236}">
                <a16:creationId xmlns:a16="http://schemas.microsoft.com/office/drawing/2014/main" id="{2D1AE2EF-8255-36FD-ACA1-F3F0D9258AB7}"/>
              </a:ext>
            </a:extLst>
          </p:cNvPr>
          <p:cNvGrpSpPr/>
          <p:nvPr/>
        </p:nvGrpSpPr>
        <p:grpSpPr>
          <a:xfrm>
            <a:off x="531694" y="1441827"/>
            <a:ext cx="7940765" cy="3298473"/>
            <a:chOff x="585316" y="2053827"/>
            <a:chExt cx="7940765" cy="3298473"/>
          </a:xfrm>
        </p:grpSpPr>
        <p:grpSp>
          <p:nvGrpSpPr>
            <p:cNvPr id="4" name="Group 3">
              <a:extLst>
                <a:ext uri="{FF2B5EF4-FFF2-40B4-BE49-F238E27FC236}">
                  <a16:creationId xmlns:a16="http://schemas.microsoft.com/office/drawing/2014/main" id="{1CDB5C9A-939F-AC63-4BDA-842ED6E12AB0}"/>
                </a:ext>
              </a:extLst>
            </p:cNvPr>
            <p:cNvGrpSpPr/>
            <p:nvPr/>
          </p:nvGrpSpPr>
          <p:grpSpPr>
            <a:xfrm>
              <a:off x="585316" y="2053827"/>
              <a:ext cx="7940765" cy="3298473"/>
              <a:chOff x="679838" y="1482846"/>
              <a:chExt cx="7940765" cy="3298473"/>
            </a:xfrm>
          </p:grpSpPr>
          <p:grpSp>
            <p:nvGrpSpPr>
              <p:cNvPr id="7" name="Group 6">
                <a:extLst>
                  <a:ext uri="{FF2B5EF4-FFF2-40B4-BE49-F238E27FC236}">
                    <a16:creationId xmlns:a16="http://schemas.microsoft.com/office/drawing/2014/main" id="{6341473F-E52E-9DFC-436C-E94357564831}"/>
                  </a:ext>
                </a:extLst>
              </p:cNvPr>
              <p:cNvGrpSpPr/>
              <p:nvPr/>
            </p:nvGrpSpPr>
            <p:grpSpPr>
              <a:xfrm>
                <a:off x="679838" y="1482846"/>
                <a:ext cx="2279351" cy="3070232"/>
                <a:chOff x="982403" y="1072446"/>
                <a:chExt cx="2046212" cy="3070232"/>
              </a:xfrm>
            </p:grpSpPr>
            <p:sp>
              <p:nvSpPr>
                <p:cNvPr id="45" name="Rectangle: Rounded Corners 44">
                  <a:extLst>
                    <a:ext uri="{FF2B5EF4-FFF2-40B4-BE49-F238E27FC236}">
                      <a16:creationId xmlns:a16="http://schemas.microsoft.com/office/drawing/2014/main" id="{C6EFDDDE-0816-F3EF-C3D3-9974D34F84D6}"/>
                    </a:ext>
                  </a:extLst>
                </p:cNvPr>
                <p:cNvSpPr/>
                <p:nvPr/>
              </p:nvSpPr>
              <p:spPr>
                <a:xfrm>
                  <a:off x="1011091" y="1072447"/>
                  <a:ext cx="2017524" cy="2712571"/>
                </a:xfrm>
                <a:prstGeom prst="roundRect">
                  <a:avLst>
                    <a:gd name="adj" fmla="val 4533"/>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br>
                    <a:rPr lang="en-US" sz="1200" u="sng">
                      <a:solidFill>
                        <a:srgbClr val="000000"/>
                      </a:solidFill>
                      <a:latin typeface="Montserrat" panose="00000500000000000000" pitchFamily="2" charset="0"/>
                    </a:rPr>
                  </a:br>
                  <a:endParaRPr lang="en-US" sz="1200" u="sng">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 </a:t>
                  </a: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Personal Office Assistant</a:t>
                  </a: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Facilitates Easy Navigation In Office</a:t>
                  </a: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Fosters Channelized Collaboration</a:t>
                  </a: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p>
              </p:txBody>
            </p:sp>
            <p:sp>
              <p:nvSpPr>
                <p:cNvPr id="46" name="Rectangle: Rounded Corners 45">
                  <a:extLst>
                    <a:ext uri="{FF2B5EF4-FFF2-40B4-BE49-F238E27FC236}">
                      <a16:creationId xmlns:a16="http://schemas.microsoft.com/office/drawing/2014/main" id="{CEF0D7F3-8EE9-4BED-C473-99E7E1F64161}"/>
                    </a:ext>
                  </a:extLst>
                </p:cNvPr>
                <p:cNvSpPr/>
                <p:nvPr/>
              </p:nvSpPr>
              <p:spPr>
                <a:xfrm>
                  <a:off x="1010339" y="1072446"/>
                  <a:ext cx="2018275" cy="1094849"/>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solidFill>
                  <a:srgbClr val="C2DDAF"/>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Google Shape;1948;p52">
                  <a:extLst>
                    <a:ext uri="{FF2B5EF4-FFF2-40B4-BE49-F238E27FC236}">
                      <a16:creationId xmlns:a16="http://schemas.microsoft.com/office/drawing/2014/main" id="{5510A2ED-BEB5-DF42-54A4-0E6CA3BD08C9}"/>
                    </a:ext>
                  </a:extLst>
                </p:cNvPr>
                <p:cNvSpPr txBox="1">
                  <a:spLocks/>
                </p:cNvSpPr>
                <p:nvPr/>
              </p:nvSpPr>
              <p:spPr>
                <a:xfrm>
                  <a:off x="982403" y="1563073"/>
                  <a:ext cx="202791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b="1">
                    <a:latin typeface="Alata" panose="020B0604020202020204" charset="0"/>
                    <a:cs typeface="Pridi" panose="00000500000000000000" pitchFamily="2" charset="-34"/>
                  </a:endParaRPr>
                </a:p>
              </p:txBody>
            </p:sp>
            <p:sp>
              <p:nvSpPr>
                <p:cNvPr id="49" name="Google Shape;1949;p52">
                  <a:extLst>
                    <a:ext uri="{FF2B5EF4-FFF2-40B4-BE49-F238E27FC236}">
                      <a16:creationId xmlns:a16="http://schemas.microsoft.com/office/drawing/2014/main" id="{EAFF2044-9731-2399-F695-CD21597CD966}"/>
                    </a:ext>
                  </a:extLst>
                </p:cNvPr>
                <p:cNvSpPr txBox="1">
                  <a:spLocks/>
                </p:cNvSpPr>
                <p:nvPr/>
              </p:nvSpPr>
              <p:spPr>
                <a:xfrm>
                  <a:off x="1035453" y="2021195"/>
                  <a:ext cx="1980676" cy="2121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endParaRPr lang="en-US" sz="1200">
                    <a:latin typeface="Montserrat" panose="00000500000000000000" pitchFamily="2" charset="0"/>
                  </a:endParaRPr>
                </a:p>
              </p:txBody>
            </p:sp>
            <p:sp>
              <p:nvSpPr>
                <p:cNvPr id="5" name="Rectangle 4">
                  <a:extLst>
                    <a:ext uri="{FF2B5EF4-FFF2-40B4-BE49-F238E27FC236}">
                      <a16:creationId xmlns:a16="http://schemas.microsoft.com/office/drawing/2014/main" id="{E2BB86EF-7C98-D701-8E1B-48AE8DFEA8C6}"/>
                    </a:ext>
                  </a:extLst>
                </p:cNvPr>
                <p:cNvSpPr/>
                <p:nvPr/>
              </p:nvSpPr>
              <p:spPr>
                <a:xfrm>
                  <a:off x="1009464" y="2098674"/>
                  <a:ext cx="2018399" cy="1929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a:extLst>
                  <a:ext uri="{FF2B5EF4-FFF2-40B4-BE49-F238E27FC236}">
                    <a16:creationId xmlns:a16="http://schemas.microsoft.com/office/drawing/2014/main" id="{4A3F88F6-8A59-E77D-0E42-F6A546A970BA}"/>
                  </a:ext>
                </a:extLst>
              </p:cNvPr>
              <p:cNvGrpSpPr/>
              <p:nvPr/>
            </p:nvGrpSpPr>
            <p:grpSpPr>
              <a:xfrm>
                <a:off x="3520704" y="1505628"/>
                <a:ext cx="2264950" cy="3275691"/>
                <a:chOff x="995332" y="1072446"/>
                <a:chExt cx="2033283" cy="3275691"/>
              </a:xfrm>
            </p:grpSpPr>
            <p:sp>
              <p:nvSpPr>
                <p:cNvPr id="89" name="Rectangle: Rounded Corners 88">
                  <a:extLst>
                    <a:ext uri="{FF2B5EF4-FFF2-40B4-BE49-F238E27FC236}">
                      <a16:creationId xmlns:a16="http://schemas.microsoft.com/office/drawing/2014/main" id="{B958B41B-8E00-FB90-8869-D00F3861C8B5}"/>
                    </a:ext>
                  </a:extLst>
                </p:cNvPr>
                <p:cNvSpPr/>
                <p:nvPr/>
              </p:nvSpPr>
              <p:spPr>
                <a:xfrm>
                  <a:off x="1011091" y="1072447"/>
                  <a:ext cx="2017524" cy="2689789"/>
                </a:xfrm>
                <a:prstGeom prst="roundRect">
                  <a:avLst>
                    <a:gd name="adj" fmla="val 4533"/>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Montserrat" panose="00000500000000000000" pitchFamily="2" charset="0"/>
                  </a:endParaRPr>
                </a:p>
                <a:p>
                  <a:pPr algn="ctr"/>
                  <a:br>
                    <a:rPr lang="en-US" sz="1200">
                      <a:solidFill>
                        <a:srgbClr val="000000"/>
                      </a:solidFill>
                      <a:latin typeface="Montserrat" panose="00000500000000000000" pitchFamily="2" charset="0"/>
                    </a:rPr>
                  </a:br>
                  <a:r>
                    <a:rPr lang="en-US" sz="1200">
                      <a:solidFill>
                        <a:srgbClr val="000000"/>
                      </a:solidFill>
                      <a:latin typeface="Montserrat" panose="00000500000000000000" pitchFamily="2" charset="0"/>
                    </a:rPr>
                    <a:t>O</a:t>
                  </a:r>
                  <a:br>
                    <a:rPr lang="en-US" sz="1200">
                      <a:solidFill>
                        <a:srgbClr val="000000"/>
                      </a:solidFill>
                      <a:latin typeface="Montserrat" panose="00000500000000000000" pitchFamily="2" charset="0"/>
                    </a:rPr>
                  </a:b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Noise Canceling Headphones</a:t>
                  </a: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Cubicles/Focus Rooms</a:t>
                  </a: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Strategic Workplace Design</a:t>
                  </a:r>
                  <a:endParaRPr lang="en-US" sz="1200">
                    <a:solidFill>
                      <a:schemeClr val="tx2">
                        <a:lumMod val="75000"/>
                      </a:schemeClr>
                    </a:solidFill>
                    <a:latin typeface="Montserrat" panose="00000500000000000000" pitchFamily="2" charset="0"/>
                  </a:endParaRPr>
                </a:p>
                <a:p>
                  <a:pPr algn="ctr"/>
                  <a:br>
                    <a:rPr lang="en-US" sz="1200">
                      <a:solidFill>
                        <a:srgbClr val="000000"/>
                      </a:solidFill>
                      <a:latin typeface="Montserrat" panose="00000500000000000000" pitchFamily="2" charset="0"/>
                    </a:rPr>
                  </a:br>
                  <a:endParaRPr lang="en-US">
                    <a:solidFill>
                      <a:srgbClr val="000000"/>
                    </a:solidFill>
                    <a:latin typeface="Montserrat" panose="00000500000000000000" pitchFamily="2" charset="0"/>
                  </a:endParaRPr>
                </a:p>
              </p:txBody>
            </p:sp>
            <p:sp>
              <p:nvSpPr>
                <p:cNvPr id="90" name="Rectangle: Rounded Corners 45">
                  <a:extLst>
                    <a:ext uri="{FF2B5EF4-FFF2-40B4-BE49-F238E27FC236}">
                      <a16:creationId xmlns:a16="http://schemas.microsoft.com/office/drawing/2014/main" id="{0AF33A70-F6DB-242A-DEA0-A11EA88EF531}"/>
                    </a:ext>
                  </a:extLst>
                </p:cNvPr>
                <p:cNvSpPr/>
                <p:nvPr/>
              </p:nvSpPr>
              <p:spPr>
                <a:xfrm>
                  <a:off x="1010339" y="1072446"/>
                  <a:ext cx="2018275" cy="1094849"/>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solidFill>
                  <a:srgbClr val="C2DDAF"/>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oogle Shape;1948;p52">
                  <a:extLst>
                    <a:ext uri="{FF2B5EF4-FFF2-40B4-BE49-F238E27FC236}">
                      <a16:creationId xmlns:a16="http://schemas.microsoft.com/office/drawing/2014/main" id="{8AF73FA0-CA92-E5C6-48C7-44A3836D4A84}"/>
                    </a:ext>
                  </a:extLst>
                </p:cNvPr>
                <p:cNvSpPr txBox="1">
                  <a:spLocks/>
                </p:cNvSpPr>
                <p:nvPr/>
              </p:nvSpPr>
              <p:spPr>
                <a:xfrm>
                  <a:off x="995332" y="1620673"/>
                  <a:ext cx="202791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Alata" panose="020B0604020202020204" charset="0"/>
                      <a:cs typeface="Pridi" panose="00000500000000000000" pitchFamily="2" charset="-34"/>
                    </a:rPr>
                    <a:t>FOCUS DRIVERS</a:t>
                  </a:r>
                </a:p>
              </p:txBody>
            </p:sp>
            <p:sp>
              <p:nvSpPr>
                <p:cNvPr id="93" name="Google Shape;1949;p52">
                  <a:extLst>
                    <a:ext uri="{FF2B5EF4-FFF2-40B4-BE49-F238E27FC236}">
                      <a16:creationId xmlns:a16="http://schemas.microsoft.com/office/drawing/2014/main" id="{D176548B-C4E8-36BE-C641-1409F339596C}"/>
                    </a:ext>
                  </a:extLst>
                </p:cNvPr>
                <p:cNvSpPr txBox="1">
                  <a:spLocks/>
                </p:cNvSpPr>
                <p:nvPr/>
              </p:nvSpPr>
              <p:spPr>
                <a:xfrm>
                  <a:off x="1047187" y="2226654"/>
                  <a:ext cx="1980676" cy="2121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endParaRPr lang="en-US" sz="1200">
                    <a:latin typeface="Montserrat" panose="00000500000000000000" pitchFamily="2" charset="0"/>
                  </a:endParaRPr>
                </a:p>
              </p:txBody>
            </p:sp>
            <p:sp>
              <p:nvSpPr>
                <p:cNvPr id="94" name="Rectangle 93">
                  <a:extLst>
                    <a:ext uri="{FF2B5EF4-FFF2-40B4-BE49-F238E27FC236}">
                      <a16:creationId xmlns:a16="http://schemas.microsoft.com/office/drawing/2014/main" id="{3EB693C5-6004-1DFD-5DD9-4B82B5182D67}"/>
                    </a:ext>
                  </a:extLst>
                </p:cNvPr>
                <p:cNvSpPr/>
                <p:nvPr/>
              </p:nvSpPr>
              <p:spPr>
                <a:xfrm>
                  <a:off x="1010339" y="2098675"/>
                  <a:ext cx="2017524" cy="171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E15F2B7D-AA85-2FC4-53A9-6BFDA06A1928}"/>
                  </a:ext>
                </a:extLst>
              </p:cNvPr>
              <p:cNvGrpSpPr/>
              <p:nvPr/>
            </p:nvGrpSpPr>
            <p:grpSpPr>
              <a:xfrm>
                <a:off x="6361637" y="1482846"/>
                <a:ext cx="2258966" cy="3072681"/>
                <a:chOff x="1008322" y="1072446"/>
                <a:chExt cx="2027911" cy="3072681"/>
              </a:xfrm>
            </p:grpSpPr>
            <p:sp>
              <p:nvSpPr>
                <p:cNvPr id="98" name="Rectangle: Rounded Corners 97">
                  <a:extLst>
                    <a:ext uri="{FF2B5EF4-FFF2-40B4-BE49-F238E27FC236}">
                      <a16:creationId xmlns:a16="http://schemas.microsoft.com/office/drawing/2014/main" id="{362A9033-8F8D-E5A6-9419-91C0C35C15BC}"/>
                    </a:ext>
                  </a:extLst>
                </p:cNvPr>
                <p:cNvSpPr/>
                <p:nvPr/>
              </p:nvSpPr>
              <p:spPr>
                <a:xfrm>
                  <a:off x="1011091" y="1072448"/>
                  <a:ext cx="2017524" cy="2712570"/>
                </a:xfrm>
                <a:prstGeom prst="roundRect">
                  <a:avLst>
                    <a:gd name="adj" fmla="val 4533"/>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Merit Spotlight Program</a:t>
                  </a: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Learning Club Initiatives</a:t>
                  </a: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Periodic Employee Pulse</a:t>
                  </a:r>
                </a:p>
                <a:p>
                  <a:pPr algn="ctr"/>
                  <a:endParaRPr lang="en-US" sz="1200">
                    <a:solidFill>
                      <a:schemeClr val="tx2">
                        <a:lumMod val="75000"/>
                      </a:schemeClr>
                    </a:solidFill>
                    <a:latin typeface="Montserrat" panose="00000500000000000000" pitchFamily="2" charset="0"/>
                  </a:endParaRPr>
                </a:p>
              </p:txBody>
            </p:sp>
            <p:sp>
              <p:nvSpPr>
                <p:cNvPr id="99" name="Rectangle: Rounded Corners 45">
                  <a:extLst>
                    <a:ext uri="{FF2B5EF4-FFF2-40B4-BE49-F238E27FC236}">
                      <a16:creationId xmlns:a16="http://schemas.microsoft.com/office/drawing/2014/main" id="{F0E559BD-A32A-4F52-9F0A-E2D352F34B45}"/>
                    </a:ext>
                  </a:extLst>
                </p:cNvPr>
                <p:cNvSpPr/>
                <p:nvPr/>
              </p:nvSpPr>
              <p:spPr>
                <a:xfrm>
                  <a:off x="1010339" y="1072446"/>
                  <a:ext cx="2018275" cy="1094849"/>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solidFill>
                  <a:srgbClr val="C2DDAF"/>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948;p52">
                  <a:extLst>
                    <a:ext uri="{FF2B5EF4-FFF2-40B4-BE49-F238E27FC236}">
                      <a16:creationId xmlns:a16="http://schemas.microsoft.com/office/drawing/2014/main" id="{D39E80A1-9518-D8EE-7CCD-DC9E3BE99616}"/>
                    </a:ext>
                  </a:extLst>
                </p:cNvPr>
                <p:cNvSpPr txBox="1">
                  <a:spLocks/>
                </p:cNvSpPr>
                <p:nvPr/>
              </p:nvSpPr>
              <p:spPr>
                <a:xfrm>
                  <a:off x="1008322" y="1567844"/>
                  <a:ext cx="202791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Alata" panose="020B0604020202020204" charset="0"/>
                      <a:cs typeface="Pridi" panose="00000500000000000000" pitchFamily="2" charset="-34"/>
                    </a:rPr>
                    <a:t>CULTURE CODE ENHANCEMENT </a:t>
                  </a:r>
                </a:p>
              </p:txBody>
            </p:sp>
            <p:sp>
              <p:nvSpPr>
                <p:cNvPr id="102" name="Google Shape;1949;p52">
                  <a:extLst>
                    <a:ext uri="{FF2B5EF4-FFF2-40B4-BE49-F238E27FC236}">
                      <a16:creationId xmlns:a16="http://schemas.microsoft.com/office/drawing/2014/main" id="{3C2E1F12-020C-7F80-7A0E-282288D08ACA}"/>
                    </a:ext>
                  </a:extLst>
                </p:cNvPr>
                <p:cNvSpPr txBox="1">
                  <a:spLocks/>
                </p:cNvSpPr>
                <p:nvPr/>
              </p:nvSpPr>
              <p:spPr>
                <a:xfrm>
                  <a:off x="1028763" y="2023644"/>
                  <a:ext cx="1980676" cy="2121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endParaRPr lang="en-US" sz="1200">
                    <a:latin typeface="Montserrat" panose="00000500000000000000" pitchFamily="2" charset="0"/>
                  </a:endParaRPr>
                </a:p>
              </p:txBody>
            </p:sp>
            <p:sp>
              <p:nvSpPr>
                <p:cNvPr id="103" name="Rectangle 102">
                  <a:extLst>
                    <a:ext uri="{FF2B5EF4-FFF2-40B4-BE49-F238E27FC236}">
                      <a16:creationId xmlns:a16="http://schemas.microsoft.com/office/drawing/2014/main" id="{38BD596A-5A32-B5FF-2193-20574941E4E8}"/>
                    </a:ext>
                  </a:extLst>
                </p:cNvPr>
                <p:cNvSpPr/>
                <p:nvPr/>
              </p:nvSpPr>
              <p:spPr>
                <a:xfrm>
                  <a:off x="1010339" y="2098675"/>
                  <a:ext cx="2017524" cy="171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0" name="Graphic 9">
              <a:extLst>
                <a:ext uri="{FF2B5EF4-FFF2-40B4-BE49-F238E27FC236}">
                  <a16:creationId xmlns:a16="http://schemas.microsoft.com/office/drawing/2014/main" id="{31043817-5325-CC3D-1BC6-C1910FCB83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472126" y="2060028"/>
              <a:ext cx="622924" cy="622924"/>
            </a:xfrm>
            <a:prstGeom prst="rect">
              <a:avLst/>
            </a:prstGeom>
            <a:effectLst>
              <a:outerShdw blurRad="50800" dist="38100" dir="10800000" algn="r" rotWithShape="0">
                <a:prstClr val="black">
                  <a:alpha val="40000"/>
                </a:prstClr>
              </a:outerShdw>
            </a:effectLst>
          </p:spPr>
        </p:pic>
      </p:grpSp>
      <p:pic>
        <p:nvPicPr>
          <p:cNvPr id="16" name="Graphic 15">
            <a:extLst>
              <a:ext uri="{FF2B5EF4-FFF2-40B4-BE49-F238E27FC236}">
                <a16:creationId xmlns:a16="http://schemas.microsoft.com/office/drawing/2014/main" id="{90A3E811-5509-BE8D-63D5-E6CC6021154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066014" y="1486064"/>
            <a:ext cx="546852" cy="546852"/>
          </a:xfrm>
          <a:prstGeom prst="rect">
            <a:avLst/>
          </a:prstGeom>
          <a:effectLst>
            <a:outerShdw blurRad="50800" dist="38100" dir="5400000" algn="t" rotWithShape="0">
              <a:prstClr val="black">
                <a:alpha val="40000"/>
              </a:prstClr>
            </a:outerShdw>
          </a:effectLst>
        </p:spPr>
      </p:pic>
      <p:sp>
        <p:nvSpPr>
          <p:cNvPr id="17" name="Google Shape;1948;p52">
            <a:extLst>
              <a:ext uri="{FF2B5EF4-FFF2-40B4-BE49-F238E27FC236}">
                <a16:creationId xmlns:a16="http://schemas.microsoft.com/office/drawing/2014/main" id="{5CFA32F0-C79F-93A2-75CA-5EB9E37F3FB2}"/>
              </a:ext>
            </a:extLst>
          </p:cNvPr>
          <p:cNvSpPr txBox="1">
            <a:spLocks/>
          </p:cNvSpPr>
          <p:nvPr/>
        </p:nvSpPr>
        <p:spPr>
          <a:xfrm>
            <a:off x="557450" y="2006371"/>
            <a:ext cx="2258965"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Alata" panose="020B0604020202020204" charset="0"/>
                <a:cs typeface="Pridi" panose="00000500000000000000" pitchFamily="2" charset="-34"/>
              </a:rPr>
              <a:t>WORKFORCE COPILOT</a:t>
            </a:r>
          </a:p>
        </p:txBody>
      </p:sp>
      <p:pic>
        <p:nvPicPr>
          <p:cNvPr id="3" name="Graphic 2">
            <a:extLst>
              <a:ext uri="{FF2B5EF4-FFF2-40B4-BE49-F238E27FC236}">
                <a16:creationId xmlns:a16="http://schemas.microsoft.com/office/drawing/2014/main" id="{C8EBF9CF-BC5C-FB12-482E-7BB2EA662BF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199675" y="1485203"/>
            <a:ext cx="622800" cy="622800"/>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2700362588"/>
      </p:ext>
    </p:extLst>
  </p:cSld>
  <p:clrMapOvr>
    <a:masterClrMapping/>
  </p:clrMapOvr>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8B67EE-EA77-EA28-F75D-A226BC987456}"/>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FCF978C9-1E3C-98A0-AACC-883F2893787B}"/>
              </a:ext>
            </a:extLst>
          </p:cNvPr>
          <p:cNvSpPr txBox="1">
            <a:spLocks/>
          </p:cNvSpPr>
          <p:nvPr/>
        </p:nvSpPr>
        <p:spPr>
          <a:xfrm>
            <a:off x="557450" y="-14052"/>
            <a:ext cx="7395406" cy="784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800">
                <a:solidFill>
                  <a:srgbClr val="032A06"/>
                </a:solidFill>
                <a:latin typeface="Alata" panose="020B0604020202020204" charset="0"/>
                <a:sym typeface="Arial"/>
              </a:rPr>
              <a:t>Recommended Actions – Targeted action can resolve the key issues for each group</a:t>
            </a:r>
            <a:endParaRPr kumimoji="0" lang="en-US" sz="1800" i="0" u="none" strike="noStrike" kern="0" cap="none" spc="0" normalizeH="0" baseline="0" noProof="0">
              <a:ln>
                <a:noFill/>
              </a:ln>
              <a:solidFill>
                <a:srgbClr val="032A06"/>
              </a:solidFill>
              <a:effectLst/>
              <a:uLnTx/>
              <a:uFillTx/>
              <a:latin typeface="Alata" panose="020B0604020202020204" charset="0"/>
              <a:sym typeface="Arial"/>
            </a:endParaRPr>
          </a:p>
        </p:txBody>
      </p:sp>
      <p:sp>
        <p:nvSpPr>
          <p:cNvPr id="6" name="Slide Number Placeholder 5">
            <a:extLst>
              <a:ext uri="{FF2B5EF4-FFF2-40B4-BE49-F238E27FC236}">
                <a16:creationId xmlns:a16="http://schemas.microsoft.com/office/drawing/2014/main" id="{4C80BE99-ABAE-F0D8-CF73-3F035D7C62A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61</a:t>
            </a:fld>
            <a:endParaRPr lang="en"/>
          </a:p>
        </p:txBody>
      </p:sp>
      <p:grpSp>
        <p:nvGrpSpPr>
          <p:cNvPr id="2" name="Group 1">
            <a:extLst>
              <a:ext uri="{FF2B5EF4-FFF2-40B4-BE49-F238E27FC236}">
                <a16:creationId xmlns:a16="http://schemas.microsoft.com/office/drawing/2014/main" id="{9DCE3648-B65F-C926-7BF7-D055A3E6DAEF}"/>
              </a:ext>
            </a:extLst>
          </p:cNvPr>
          <p:cNvGrpSpPr/>
          <p:nvPr/>
        </p:nvGrpSpPr>
        <p:grpSpPr>
          <a:xfrm>
            <a:off x="318073" y="1160268"/>
            <a:ext cx="2882325" cy="3896549"/>
            <a:chOff x="3372559" y="1464609"/>
            <a:chExt cx="2264950" cy="3275691"/>
          </a:xfrm>
        </p:grpSpPr>
        <p:grpSp>
          <p:nvGrpSpPr>
            <p:cNvPr id="88" name="Group 87">
              <a:extLst>
                <a:ext uri="{FF2B5EF4-FFF2-40B4-BE49-F238E27FC236}">
                  <a16:creationId xmlns:a16="http://schemas.microsoft.com/office/drawing/2014/main" id="{4A3F88F6-8A59-E77D-0E42-F6A546A970BA}"/>
                </a:ext>
              </a:extLst>
            </p:cNvPr>
            <p:cNvGrpSpPr/>
            <p:nvPr/>
          </p:nvGrpSpPr>
          <p:grpSpPr>
            <a:xfrm>
              <a:off x="3372559" y="1464609"/>
              <a:ext cx="2264950" cy="3275691"/>
              <a:chOff x="995332" y="1072446"/>
              <a:chExt cx="2033283" cy="3275691"/>
            </a:xfrm>
          </p:grpSpPr>
          <p:sp>
            <p:nvSpPr>
              <p:cNvPr id="89" name="Rectangle: Rounded Corners 88">
                <a:extLst>
                  <a:ext uri="{FF2B5EF4-FFF2-40B4-BE49-F238E27FC236}">
                    <a16:creationId xmlns:a16="http://schemas.microsoft.com/office/drawing/2014/main" id="{B958B41B-8E00-FB90-8869-D00F3861C8B5}"/>
                  </a:ext>
                </a:extLst>
              </p:cNvPr>
              <p:cNvSpPr/>
              <p:nvPr/>
            </p:nvSpPr>
            <p:spPr>
              <a:xfrm>
                <a:off x="1011091" y="1072447"/>
                <a:ext cx="2017524" cy="2689789"/>
              </a:xfrm>
              <a:prstGeom prst="roundRect">
                <a:avLst>
                  <a:gd name="adj" fmla="val 4533"/>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latin typeface="Montserrat" panose="00000500000000000000" pitchFamily="2" charset="0"/>
                </a:endParaRPr>
              </a:p>
              <a:p>
                <a:pPr algn="ctr"/>
                <a:br>
                  <a:rPr lang="en-US" sz="1200">
                    <a:solidFill>
                      <a:srgbClr val="000000"/>
                    </a:solidFill>
                    <a:latin typeface="Montserrat" panose="00000500000000000000" pitchFamily="2" charset="0"/>
                  </a:rPr>
                </a:br>
                <a:r>
                  <a:rPr lang="en-US" sz="1200">
                    <a:solidFill>
                      <a:srgbClr val="000000"/>
                    </a:solidFill>
                    <a:latin typeface="Montserrat" panose="00000500000000000000" pitchFamily="2" charset="0"/>
                  </a:rPr>
                  <a:t>O</a:t>
                </a:r>
                <a:br>
                  <a:rPr lang="en-US" sz="1200">
                    <a:solidFill>
                      <a:srgbClr val="000000"/>
                    </a:solidFill>
                    <a:latin typeface="Montserrat" panose="00000500000000000000" pitchFamily="2" charset="0"/>
                  </a:rPr>
                </a:br>
                <a:br>
                  <a:rPr lang="en-US" sz="1200">
                    <a:solidFill>
                      <a:srgbClr val="000000"/>
                    </a:solidFill>
                    <a:latin typeface="Montserrat" panose="00000500000000000000" pitchFamily="2" charset="0"/>
                  </a:rPr>
                </a:b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Noise Canceling Headphones</a:t>
                </a: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Cubicles/Focus Rooms</a:t>
                </a:r>
              </a:p>
              <a:p>
                <a:pPr algn="ctr"/>
                <a:endParaRPr lang="en-US" sz="1200">
                  <a:solidFill>
                    <a:srgbClr val="000000"/>
                  </a:solidFill>
                  <a:latin typeface="Montserrat" panose="00000500000000000000" pitchFamily="2" charset="0"/>
                </a:endParaRPr>
              </a:p>
              <a:p>
                <a:pPr algn="ctr"/>
                <a:r>
                  <a:rPr lang="en-US" sz="1200">
                    <a:solidFill>
                      <a:srgbClr val="000000"/>
                    </a:solidFill>
                    <a:latin typeface="Montserrat" panose="00000500000000000000" pitchFamily="2" charset="0"/>
                  </a:rPr>
                  <a:t>Strategic Workplace Design</a:t>
                </a:r>
                <a:endParaRPr lang="en-US" sz="1200">
                  <a:solidFill>
                    <a:schemeClr val="tx2">
                      <a:lumMod val="75000"/>
                    </a:schemeClr>
                  </a:solidFill>
                  <a:latin typeface="Montserrat" panose="00000500000000000000" pitchFamily="2" charset="0"/>
                </a:endParaRPr>
              </a:p>
              <a:p>
                <a:pPr algn="ctr"/>
                <a:br>
                  <a:rPr lang="en-US" sz="1200">
                    <a:solidFill>
                      <a:srgbClr val="000000"/>
                    </a:solidFill>
                    <a:latin typeface="Montserrat" panose="00000500000000000000" pitchFamily="2" charset="0"/>
                  </a:rPr>
                </a:br>
                <a:endParaRPr lang="en-US">
                  <a:solidFill>
                    <a:srgbClr val="000000"/>
                  </a:solidFill>
                  <a:latin typeface="Montserrat" panose="00000500000000000000" pitchFamily="2" charset="0"/>
                </a:endParaRPr>
              </a:p>
            </p:txBody>
          </p:sp>
          <p:sp>
            <p:nvSpPr>
              <p:cNvPr id="90" name="Rectangle: Rounded Corners 45">
                <a:extLst>
                  <a:ext uri="{FF2B5EF4-FFF2-40B4-BE49-F238E27FC236}">
                    <a16:creationId xmlns:a16="http://schemas.microsoft.com/office/drawing/2014/main" id="{0AF33A70-F6DB-242A-DEA0-A11EA88EF531}"/>
                  </a:ext>
                </a:extLst>
              </p:cNvPr>
              <p:cNvSpPr/>
              <p:nvPr/>
            </p:nvSpPr>
            <p:spPr>
              <a:xfrm>
                <a:off x="1010339" y="1072446"/>
                <a:ext cx="2018275" cy="1094849"/>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solidFill>
                <a:srgbClr val="C2DDAF"/>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oogle Shape;1948;p52">
                <a:extLst>
                  <a:ext uri="{FF2B5EF4-FFF2-40B4-BE49-F238E27FC236}">
                    <a16:creationId xmlns:a16="http://schemas.microsoft.com/office/drawing/2014/main" id="{8AF73FA0-CA92-E5C6-48C7-44A3836D4A84}"/>
                  </a:ext>
                </a:extLst>
              </p:cNvPr>
              <p:cNvSpPr txBox="1">
                <a:spLocks/>
              </p:cNvSpPr>
              <p:nvPr/>
            </p:nvSpPr>
            <p:spPr>
              <a:xfrm>
                <a:off x="995332" y="1620673"/>
                <a:ext cx="202791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Alata" panose="020B0604020202020204" charset="0"/>
                    <a:cs typeface="Pridi" panose="00000500000000000000" pitchFamily="2" charset="-34"/>
                  </a:rPr>
                  <a:t>FOCUS DRIVERS</a:t>
                </a:r>
              </a:p>
            </p:txBody>
          </p:sp>
          <p:sp>
            <p:nvSpPr>
              <p:cNvPr id="93" name="Google Shape;1949;p52">
                <a:extLst>
                  <a:ext uri="{FF2B5EF4-FFF2-40B4-BE49-F238E27FC236}">
                    <a16:creationId xmlns:a16="http://schemas.microsoft.com/office/drawing/2014/main" id="{D176548B-C4E8-36BE-C641-1409F339596C}"/>
                  </a:ext>
                </a:extLst>
              </p:cNvPr>
              <p:cNvSpPr txBox="1">
                <a:spLocks/>
              </p:cNvSpPr>
              <p:nvPr/>
            </p:nvSpPr>
            <p:spPr>
              <a:xfrm>
                <a:off x="1047187" y="2226654"/>
                <a:ext cx="1980676" cy="2121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endParaRPr lang="en-US" sz="1200">
                  <a:latin typeface="Montserrat" panose="00000500000000000000" pitchFamily="2" charset="0"/>
                </a:endParaRPr>
              </a:p>
            </p:txBody>
          </p:sp>
          <p:sp>
            <p:nvSpPr>
              <p:cNvPr id="94" name="Rectangle 93">
                <a:extLst>
                  <a:ext uri="{FF2B5EF4-FFF2-40B4-BE49-F238E27FC236}">
                    <a16:creationId xmlns:a16="http://schemas.microsoft.com/office/drawing/2014/main" id="{3EB693C5-6004-1DFD-5DD9-4B82B5182D67}"/>
                  </a:ext>
                </a:extLst>
              </p:cNvPr>
              <p:cNvSpPr/>
              <p:nvPr/>
            </p:nvSpPr>
            <p:spPr>
              <a:xfrm>
                <a:off x="1010339" y="2098675"/>
                <a:ext cx="2017524" cy="171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Graphic 2">
              <a:extLst>
                <a:ext uri="{FF2B5EF4-FFF2-40B4-BE49-F238E27FC236}">
                  <a16:creationId xmlns:a16="http://schemas.microsoft.com/office/drawing/2014/main" id="{C8EBF9CF-BC5C-FB12-482E-7BB2EA662BF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199675" y="1485203"/>
              <a:ext cx="622800" cy="622800"/>
            </a:xfrm>
            <a:prstGeom prst="rect">
              <a:avLst/>
            </a:prstGeom>
            <a:effectLst>
              <a:outerShdw blurRad="50800" dist="38100" dir="10800000" algn="r" rotWithShape="0">
                <a:prstClr val="black">
                  <a:alpha val="40000"/>
                </a:prstClr>
              </a:outerShdw>
            </a:effectLst>
          </p:spPr>
        </p:pic>
      </p:grpSp>
      <p:sp>
        <p:nvSpPr>
          <p:cNvPr id="8" name="TextBox 7">
            <a:extLst>
              <a:ext uri="{FF2B5EF4-FFF2-40B4-BE49-F238E27FC236}">
                <a16:creationId xmlns:a16="http://schemas.microsoft.com/office/drawing/2014/main" id="{0A380957-A336-22AD-3A7E-B2A567FEF21E}"/>
              </a:ext>
            </a:extLst>
          </p:cNvPr>
          <p:cNvSpPr txBox="1"/>
          <p:nvPr/>
        </p:nvSpPr>
        <p:spPr>
          <a:xfrm>
            <a:off x="4027251" y="1089498"/>
            <a:ext cx="4357992" cy="1600438"/>
          </a:xfrm>
          <a:prstGeom prst="rect">
            <a:avLst/>
          </a:prstGeom>
          <a:noFill/>
        </p:spPr>
        <p:txBody>
          <a:bodyPr wrap="square" rtlCol="0">
            <a:spAutoFit/>
          </a:bodyPr>
          <a:lstStyle/>
          <a:p>
            <a:pPr marL="342900" indent="-342900">
              <a:buAutoNum type="arabicPeriod"/>
            </a:pPr>
            <a:r>
              <a:rPr lang="en-US" dirty="0"/>
              <a:t>Employees perform 17-22% better with cognitive tasks in quieter work-zones/rooms</a:t>
            </a:r>
            <a:r>
              <a:rPr lang="en-US" baseline="30000" dirty="0">
                <a:hlinkClick r:id="rId5"/>
              </a:rPr>
              <a:t>[1]</a:t>
            </a:r>
            <a:endParaRPr lang="en-US" baseline="30000" dirty="0"/>
          </a:p>
          <a:p>
            <a:pPr marL="342900" indent="-342900">
              <a:buAutoNum type="arabicPeriod"/>
            </a:pPr>
            <a:r>
              <a:rPr lang="en-US" dirty="0"/>
              <a:t>Adding a visual enclosure is significantly more beneficial for tasks requiring perseverance.</a:t>
            </a:r>
            <a:r>
              <a:rPr lang="en-US" baseline="30000" dirty="0">
                <a:hlinkClick r:id="rId6"/>
              </a:rPr>
              <a:t>[2]</a:t>
            </a:r>
            <a:endParaRPr lang="en-US" dirty="0"/>
          </a:p>
          <a:p>
            <a:pPr marL="342900" indent="-342900">
              <a:buAutoNum type="arabicPeriod"/>
            </a:pPr>
            <a:r>
              <a:rPr lang="en-US" dirty="0"/>
              <a:t>Office design should provide an environment in which employees are able to cope with challenges</a:t>
            </a:r>
            <a:r>
              <a:rPr lang="en-US" baseline="30000" dirty="0">
                <a:hlinkClick r:id="rId7"/>
              </a:rPr>
              <a:t>[3]</a:t>
            </a:r>
            <a:endParaRPr lang="en-US" baseline="30000" dirty="0"/>
          </a:p>
        </p:txBody>
      </p:sp>
    </p:spTree>
    <p:extLst>
      <p:ext uri="{BB962C8B-B14F-4D97-AF65-F5344CB8AC3E}">
        <p14:creationId xmlns:p14="http://schemas.microsoft.com/office/powerpoint/2010/main" val="3516313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8B67EE-EA77-EA28-F75D-A226BC987456}"/>
            </a:ext>
          </a:extLst>
        </p:cNvPr>
        <p:cNvGrpSpPr/>
        <p:nvPr/>
      </p:nvGrpSpPr>
      <p:grpSpPr>
        <a:xfrm>
          <a:off x="0" y="0"/>
          <a:ext cx="0" cy="0"/>
          <a:chOff x="0" y="0"/>
          <a:chExt cx="0" cy="0"/>
        </a:xfrm>
      </p:grpSpPr>
      <p:sp>
        <p:nvSpPr>
          <p:cNvPr id="21" name="Google Shape;407;p34">
            <a:extLst>
              <a:ext uri="{FF2B5EF4-FFF2-40B4-BE49-F238E27FC236}">
                <a16:creationId xmlns:a16="http://schemas.microsoft.com/office/drawing/2014/main" id="{FCF978C9-1E3C-98A0-AACC-883F2893787B}"/>
              </a:ext>
            </a:extLst>
          </p:cNvPr>
          <p:cNvSpPr txBox="1">
            <a:spLocks/>
          </p:cNvSpPr>
          <p:nvPr/>
        </p:nvSpPr>
        <p:spPr>
          <a:xfrm>
            <a:off x="557450" y="-14052"/>
            <a:ext cx="7395406" cy="7844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800">
                <a:solidFill>
                  <a:srgbClr val="032A06"/>
                </a:solidFill>
                <a:latin typeface="Alata" panose="020B0604020202020204" charset="0"/>
                <a:sym typeface="Arial"/>
              </a:rPr>
              <a:t>Recommended Actions – Targeted action can resolve the key issues for each group</a:t>
            </a:r>
            <a:endParaRPr kumimoji="0" lang="en-US" sz="1800" i="0" u="none" strike="noStrike" kern="0" cap="none" spc="0" normalizeH="0" baseline="0" noProof="0">
              <a:ln>
                <a:noFill/>
              </a:ln>
              <a:solidFill>
                <a:srgbClr val="032A06"/>
              </a:solidFill>
              <a:effectLst/>
              <a:uLnTx/>
              <a:uFillTx/>
              <a:latin typeface="Alata" panose="020B0604020202020204" charset="0"/>
              <a:sym typeface="Arial"/>
            </a:endParaRPr>
          </a:p>
        </p:txBody>
      </p:sp>
      <p:sp>
        <p:nvSpPr>
          <p:cNvPr id="6" name="Slide Number Placeholder 5">
            <a:extLst>
              <a:ext uri="{FF2B5EF4-FFF2-40B4-BE49-F238E27FC236}">
                <a16:creationId xmlns:a16="http://schemas.microsoft.com/office/drawing/2014/main" id="{4C80BE99-ABAE-F0D8-CF73-3F035D7C62A8}"/>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62</a:t>
            </a:fld>
            <a:endParaRPr lang="en"/>
          </a:p>
        </p:txBody>
      </p:sp>
      <p:grpSp>
        <p:nvGrpSpPr>
          <p:cNvPr id="97" name="Group 96">
            <a:extLst>
              <a:ext uri="{FF2B5EF4-FFF2-40B4-BE49-F238E27FC236}">
                <a16:creationId xmlns:a16="http://schemas.microsoft.com/office/drawing/2014/main" id="{E15F2B7D-AA85-2FC4-53A9-6BFDA06A1928}"/>
              </a:ext>
            </a:extLst>
          </p:cNvPr>
          <p:cNvGrpSpPr/>
          <p:nvPr/>
        </p:nvGrpSpPr>
        <p:grpSpPr>
          <a:xfrm>
            <a:off x="318531" y="1180467"/>
            <a:ext cx="3144516" cy="3644452"/>
            <a:chOff x="1008322" y="1072446"/>
            <a:chExt cx="2027911" cy="3072681"/>
          </a:xfrm>
        </p:grpSpPr>
        <p:sp>
          <p:nvSpPr>
            <p:cNvPr id="98" name="Rectangle: Rounded Corners 97">
              <a:extLst>
                <a:ext uri="{FF2B5EF4-FFF2-40B4-BE49-F238E27FC236}">
                  <a16:creationId xmlns:a16="http://schemas.microsoft.com/office/drawing/2014/main" id="{362A9033-8F8D-E5A6-9419-91C0C35C15BC}"/>
                </a:ext>
              </a:extLst>
            </p:cNvPr>
            <p:cNvSpPr/>
            <p:nvPr/>
          </p:nvSpPr>
          <p:spPr>
            <a:xfrm>
              <a:off x="1011091" y="1072448"/>
              <a:ext cx="2017524" cy="2712570"/>
            </a:xfrm>
            <a:prstGeom prst="roundRect">
              <a:avLst>
                <a:gd name="adj" fmla="val 4533"/>
              </a:avLst>
            </a:prstGeom>
            <a:solidFill>
              <a:schemeClr val="bg1"/>
            </a:solidFill>
            <a:ln w="12700">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000000"/>
                </a:solidFill>
                <a:latin typeface="Montserrat" panose="00000500000000000000" pitchFamily="2" charset="0"/>
              </a:endParaRPr>
            </a:p>
            <a:p>
              <a:pPr algn="ctr"/>
              <a:endParaRPr lang="en-US" sz="1200" dirty="0">
                <a:solidFill>
                  <a:srgbClr val="000000"/>
                </a:solidFill>
                <a:latin typeface="Montserrat" panose="00000500000000000000" pitchFamily="2" charset="0"/>
              </a:endParaRPr>
            </a:p>
            <a:p>
              <a:pPr algn="ctr"/>
              <a:endParaRPr lang="en-US" sz="1200" dirty="0">
                <a:solidFill>
                  <a:srgbClr val="000000"/>
                </a:solidFill>
                <a:latin typeface="Montserrat" panose="00000500000000000000" pitchFamily="2" charset="0"/>
              </a:endParaRPr>
            </a:p>
            <a:p>
              <a:pPr algn="ctr"/>
              <a:endParaRPr lang="en-US" sz="1200" dirty="0">
                <a:solidFill>
                  <a:srgbClr val="000000"/>
                </a:solidFill>
                <a:latin typeface="Montserrat" panose="00000500000000000000" pitchFamily="2" charset="0"/>
              </a:endParaRPr>
            </a:p>
            <a:p>
              <a:pPr algn="ctr"/>
              <a:endParaRPr lang="en-US" sz="1200" dirty="0">
                <a:solidFill>
                  <a:srgbClr val="000000"/>
                </a:solidFill>
                <a:latin typeface="Montserrat" panose="00000500000000000000" pitchFamily="2" charset="0"/>
              </a:endParaRPr>
            </a:p>
            <a:p>
              <a:pPr algn="ctr"/>
              <a:endParaRPr lang="en-US" sz="1200" dirty="0">
                <a:solidFill>
                  <a:srgbClr val="000000"/>
                </a:solidFill>
                <a:latin typeface="Montserrat" panose="00000500000000000000" pitchFamily="2" charset="0"/>
              </a:endParaRPr>
            </a:p>
            <a:p>
              <a:pPr algn="ctr"/>
              <a:r>
                <a:rPr lang="en-US" sz="1200" dirty="0">
                  <a:solidFill>
                    <a:srgbClr val="000000"/>
                  </a:solidFill>
                  <a:latin typeface="Montserrat" panose="00000500000000000000" pitchFamily="2" charset="0"/>
                </a:rPr>
                <a:t>Merit Spotlight Program</a:t>
              </a:r>
            </a:p>
            <a:p>
              <a:pPr algn="ctr"/>
              <a:endParaRPr lang="en-US" sz="1200" dirty="0">
                <a:solidFill>
                  <a:srgbClr val="000000"/>
                </a:solidFill>
                <a:latin typeface="Montserrat" panose="00000500000000000000" pitchFamily="2" charset="0"/>
              </a:endParaRPr>
            </a:p>
            <a:p>
              <a:pPr algn="ctr"/>
              <a:r>
                <a:rPr lang="en-US" sz="1200" dirty="0">
                  <a:solidFill>
                    <a:srgbClr val="000000"/>
                  </a:solidFill>
                  <a:latin typeface="Montserrat" panose="00000500000000000000" pitchFamily="2" charset="0"/>
                </a:rPr>
                <a:t>Learning Club Initiatives</a:t>
              </a:r>
            </a:p>
            <a:p>
              <a:pPr algn="ctr"/>
              <a:endParaRPr lang="en-US" sz="1200" dirty="0">
                <a:solidFill>
                  <a:srgbClr val="000000"/>
                </a:solidFill>
                <a:latin typeface="Montserrat" panose="00000500000000000000" pitchFamily="2" charset="0"/>
              </a:endParaRPr>
            </a:p>
            <a:p>
              <a:pPr algn="ctr"/>
              <a:r>
                <a:rPr lang="en-US" sz="1200" dirty="0">
                  <a:solidFill>
                    <a:srgbClr val="000000"/>
                  </a:solidFill>
                  <a:latin typeface="Montserrat" panose="00000500000000000000" pitchFamily="2" charset="0"/>
                </a:rPr>
                <a:t>Periodic Employee Pulse</a:t>
              </a:r>
            </a:p>
            <a:p>
              <a:pPr algn="ctr"/>
              <a:endParaRPr lang="en-US" sz="1200" dirty="0">
                <a:solidFill>
                  <a:schemeClr val="tx2">
                    <a:lumMod val="75000"/>
                  </a:schemeClr>
                </a:solidFill>
                <a:latin typeface="Montserrat" panose="00000500000000000000" pitchFamily="2" charset="0"/>
              </a:endParaRPr>
            </a:p>
          </p:txBody>
        </p:sp>
        <p:sp>
          <p:nvSpPr>
            <p:cNvPr id="99" name="Rectangle: Rounded Corners 45">
              <a:extLst>
                <a:ext uri="{FF2B5EF4-FFF2-40B4-BE49-F238E27FC236}">
                  <a16:creationId xmlns:a16="http://schemas.microsoft.com/office/drawing/2014/main" id="{F0E559BD-A32A-4F52-9F0A-E2D352F34B45}"/>
                </a:ext>
              </a:extLst>
            </p:cNvPr>
            <p:cNvSpPr/>
            <p:nvPr/>
          </p:nvSpPr>
          <p:spPr>
            <a:xfrm>
              <a:off x="1010339" y="1072446"/>
              <a:ext cx="2018275" cy="1094849"/>
            </a:xfrm>
            <a:custGeom>
              <a:avLst/>
              <a:gdLst>
                <a:gd name="connsiteX0" fmla="*/ 0 w 2017524"/>
                <a:gd name="connsiteY0" fmla="*/ 88861 h 1094753"/>
                <a:gd name="connsiteX1" fmla="*/ 88861 w 2017524"/>
                <a:gd name="connsiteY1" fmla="*/ 0 h 1094753"/>
                <a:gd name="connsiteX2" fmla="*/ 1928663 w 2017524"/>
                <a:gd name="connsiteY2" fmla="*/ 0 h 1094753"/>
                <a:gd name="connsiteX3" fmla="*/ 2017524 w 2017524"/>
                <a:gd name="connsiteY3" fmla="*/ 88861 h 1094753"/>
                <a:gd name="connsiteX4" fmla="*/ 2017524 w 2017524"/>
                <a:gd name="connsiteY4" fmla="*/ 1005892 h 1094753"/>
                <a:gd name="connsiteX5" fmla="*/ 1928663 w 2017524"/>
                <a:gd name="connsiteY5" fmla="*/ 1094753 h 1094753"/>
                <a:gd name="connsiteX6" fmla="*/ 88861 w 2017524"/>
                <a:gd name="connsiteY6" fmla="*/ 1094753 h 1094753"/>
                <a:gd name="connsiteX7" fmla="*/ 0 w 2017524"/>
                <a:gd name="connsiteY7" fmla="*/ 1005892 h 1094753"/>
                <a:gd name="connsiteX8" fmla="*/ 0 w 2017524"/>
                <a:gd name="connsiteY8" fmla="*/ 88861 h 1094753"/>
                <a:gd name="connsiteX0" fmla="*/ 12 w 2017536"/>
                <a:gd name="connsiteY0" fmla="*/ 88861 h 1095103"/>
                <a:gd name="connsiteX1" fmla="*/ 88873 w 2017536"/>
                <a:gd name="connsiteY1" fmla="*/ 0 h 1095103"/>
                <a:gd name="connsiteX2" fmla="*/ 1928675 w 2017536"/>
                <a:gd name="connsiteY2" fmla="*/ 0 h 1095103"/>
                <a:gd name="connsiteX3" fmla="*/ 2017536 w 2017536"/>
                <a:gd name="connsiteY3" fmla="*/ 88861 h 1095103"/>
                <a:gd name="connsiteX4" fmla="*/ 2017536 w 2017536"/>
                <a:gd name="connsiteY4" fmla="*/ 1005892 h 1095103"/>
                <a:gd name="connsiteX5" fmla="*/ 1928675 w 2017536"/>
                <a:gd name="connsiteY5" fmla="*/ 1094753 h 1095103"/>
                <a:gd name="connsiteX6" fmla="*/ 88873 w 2017536"/>
                <a:gd name="connsiteY6" fmla="*/ 1094753 h 1095103"/>
                <a:gd name="connsiteX7" fmla="*/ 12 w 2017536"/>
                <a:gd name="connsiteY7" fmla="*/ 1005892 h 1095103"/>
                <a:gd name="connsiteX8" fmla="*/ 12 w 2017536"/>
                <a:gd name="connsiteY8" fmla="*/ 88861 h 1095103"/>
                <a:gd name="connsiteX0" fmla="*/ 751 w 2018275"/>
                <a:gd name="connsiteY0" fmla="*/ 88861 h 1094849"/>
                <a:gd name="connsiteX1" fmla="*/ 89612 w 2018275"/>
                <a:gd name="connsiteY1" fmla="*/ 0 h 1094849"/>
                <a:gd name="connsiteX2" fmla="*/ 1929414 w 2018275"/>
                <a:gd name="connsiteY2" fmla="*/ 0 h 1094849"/>
                <a:gd name="connsiteX3" fmla="*/ 2018275 w 2018275"/>
                <a:gd name="connsiteY3" fmla="*/ 88861 h 1094849"/>
                <a:gd name="connsiteX4" fmla="*/ 2018275 w 2018275"/>
                <a:gd name="connsiteY4" fmla="*/ 1005892 h 1094849"/>
                <a:gd name="connsiteX5" fmla="*/ 1929414 w 2018275"/>
                <a:gd name="connsiteY5" fmla="*/ 1094753 h 1094849"/>
                <a:gd name="connsiteX6" fmla="*/ 89612 w 2018275"/>
                <a:gd name="connsiteY6" fmla="*/ 1094753 h 1094849"/>
                <a:gd name="connsiteX7" fmla="*/ 751 w 2018275"/>
                <a:gd name="connsiteY7" fmla="*/ 1005892 h 1094849"/>
                <a:gd name="connsiteX8" fmla="*/ 751 w 2018275"/>
                <a:gd name="connsiteY8" fmla="*/ 88861 h 109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275" h="1094849">
                  <a:moveTo>
                    <a:pt x="751" y="88861"/>
                  </a:moveTo>
                  <a:cubicBezTo>
                    <a:pt x="751" y="39784"/>
                    <a:pt x="40535" y="0"/>
                    <a:pt x="89612" y="0"/>
                  </a:cubicBezTo>
                  <a:lnTo>
                    <a:pt x="1929414" y="0"/>
                  </a:lnTo>
                  <a:cubicBezTo>
                    <a:pt x="1978491" y="0"/>
                    <a:pt x="2018275" y="39784"/>
                    <a:pt x="2018275" y="88861"/>
                  </a:cubicBezTo>
                  <a:lnTo>
                    <a:pt x="2018275" y="1005892"/>
                  </a:lnTo>
                  <a:cubicBezTo>
                    <a:pt x="2018275" y="1054969"/>
                    <a:pt x="1978491" y="1094753"/>
                    <a:pt x="1929414" y="1094753"/>
                  </a:cubicBezTo>
                  <a:lnTo>
                    <a:pt x="89612" y="1094753"/>
                  </a:lnTo>
                  <a:cubicBezTo>
                    <a:pt x="-14233" y="1097134"/>
                    <a:pt x="751" y="1054969"/>
                    <a:pt x="751" y="1005892"/>
                  </a:cubicBezTo>
                  <a:lnTo>
                    <a:pt x="751" y="88861"/>
                  </a:lnTo>
                  <a:close/>
                </a:path>
              </a:pathLst>
            </a:custGeom>
            <a:solidFill>
              <a:srgbClr val="C2DDAF"/>
            </a:soli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948;p52">
              <a:extLst>
                <a:ext uri="{FF2B5EF4-FFF2-40B4-BE49-F238E27FC236}">
                  <a16:creationId xmlns:a16="http://schemas.microsoft.com/office/drawing/2014/main" id="{D39E80A1-9518-D8EE-7CCD-DC9E3BE99616}"/>
                </a:ext>
              </a:extLst>
            </p:cNvPr>
            <p:cNvSpPr txBox="1">
              <a:spLocks/>
            </p:cNvSpPr>
            <p:nvPr/>
          </p:nvSpPr>
          <p:spPr>
            <a:xfrm>
              <a:off x="1008322" y="1567844"/>
              <a:ext cx="2027911" cy="46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latin typeface="Alata" panose="020B0604020202020204" charset="0"/>
                  <a:cs typeface="Pridi" panose="00000500000000000000" pitchFamily="2" charset="-34"/>
                </a:rPr>
                <a:t>CULTURE CODE ENHANCEMENT </a:t>
              </a:r>
            </a:p>
          </p:txBody>
        </p:sp>
        <p:sp>
          <p:nvSpPr>
            <p:cNvPr id="102" name="Google Shape;1949;p52">
              <a:extLst>
                <a:ext uri="{FF2B5EF4-FFF2-40B4-BE49-F238E27FC236}">
                  <a16:creationId xmlns:a16="http://schemas.microsoft.com/office/drawing/2014/main" id="{3C2E1F12-020C-7F80-7A0E-282288D08ACA}"/>
                </a:ext>
              </a:extLst>
            </p:cNvPr>
            <p:cNvSpPr txBox="1">
              <a:spLocks/>
            </p:cNvSpPr>
            <p:nvPr/>
          </p:nvSpPr>
          <p:spPr>
            <a:xfrm>
              <a:off x="1028763" y="2023644"/>
              <a:ext cx="1980676" cy="21214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200"/>
                </a:spcAft>
              </a:pPr>
              <a:endParaRPr lang="en-US" sz="1200">
                <a:latin typeface="Montserrat" panose="00000500000000000000" pitchFamily="2" charset="0"/>
              </a:endParaRPr>
            </a:p>
          </p:txBody>
        </p:sp>
        <p:sp>
          <p:nvSpPr>
            <p:cNvPr id="103" name="Rectangle 102">
              <a:extLst>
                <a:ext uri="{FF2B5EF4-FFF2-40B4-BE49-F238E27FC236}">
                  <a16:creationId xmlns:a16="http://schemas.microsoft.com/office/drawing/2014/main" id="{38BD596A-5A32-B5FF-2193-20574941E4E8}"/>
                </a:ext>
              </a:extLst>
            </p:cNvPr>
            <p:cNvSpPr/>
            <p:nvPr/>
          </p:nvSpPr>
          <p:spPr>
            <a:xfrm>
              <a:off x="1010339" y="2098675"/>
              <a:ext cx="2017524" cy="1710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a:extLst>
              <a:ext uri="{FF2B5EF4-FFF2-40B4-BE49-F238E27FC236}">
                <a16:creationId xmlns:a16="http://schemas.microsoft.com/office/drawing/2014/main" id="{90A3E811-5509-BE8D-63D5-E6CC6021154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40703" y="1289589"/>
            <a:ext cx="546852" cy="546852"/>
          </a:xfrm>
          <a:prstGeom prst="rect">
            <a:avLst/>
          </a:prstGeom>
          <a:effectLst>
            <a:outerShdw blurRad="50800" dist="38100" dir="5400000" algn="t" rotWithShape="0">
              <a:prstClr val="black">
                <a:alpha val="40000"/>
              </a:prstClr>
            </a:outerShdw>
          </a:effectLst>
        </p:spPr>
      </p:pic>
      <p:sp>
        <p:nvSpPr>
          <p:cNvPr id="8" name="TextBox 7">
            <a:extLst>
              <a:ext uri="{FF2B5EF4-FFF2-40B4-BE49-F238E27FC236}">
                <a16:creationId xmlns:a16="http://schemas.microsoft.com/office/drawing/2014/main" id="{C7A1DA45-FB95-6E65-9DB1-84C27C6A9202}"/>
              </a:ext>
            </a:extLst>
          </p:cNvPr>
          <p:cNvSpPr txBox="1"/>
          <p:nvPr/>
        </p:nvSpPr>
        <p:spPr>
          <a:xfrm>
            <a:off x="4027251" y="1089498"/>
            <a:ext cx="4357992" cy="3395801"/>
          </a:xfrm>
          <a:prstGeom prst="rect">
            <a:avLst/>
          </a:prstGeom>
          <a:noFill/>
        </p:spPr>
        <p:txBody>
          <a:bodyPr wrap="square" rtlCol="0">
            <a:spAutoFit/>
          </a:bodyPr>
          <a:lstStyle/>
          <a:p>
            <a:pPr marL="342900" indent="-342900">
              <a:buAutoNum type="arabicPeriod"/>
            </a:pPr>
            <a:r>
              <a:rPr lang="en-US" dirty="0"/>
              <a:t>Individual employee performance recognition increases productivity by 7.3% and team recognition increases productivity by 5.2%.</a:t>
            </a:r>
            <a:r>
              <a:rPr lang="en-US" baseline="30000" dirty="0">
                <a:hlinkClick r:id="rId5"/>
              </a:rPr>
              <a:t>[1]</a:t>
            </a:r>
            <a:endParaRPr lang="en-US" baseline="30000" dirty="0"/>
          </a:p>
          <a:p>
            <a:br>
              <a:rPr lang="en-US" baseline="30000" dirty="0"/>
            </a:br>
            <a:r>
              <a:rPr lang="en-US" dirty="0"/>
              <a:t>Employees are 56% less likely to quit if they are recognized for their effort. Employees are also 73% less likely to feel burned out when their efforts are recognized.</a:t>
            </a:r>
            <a:r>
              <a:rPr lang="en-US" baseline="30000" dirty="0">
                <a:hlinkClick r:id="rId6"/>
              </a:rPr>
              <a:t>[2]</a:t>
            </a:r>
            <a:r>
              <a:rPr lang="en-US" dirty="0"/>
              <a:t>  </a:t>
            </a:r>
          </a:p>
          <a:p>
            <a:endParaRPr lang="en-US" dirty="0"/>
          </a:p>
          <a:p>
            <a:r>
              <a:rPr lang="en-US" dirty="0"/>
              <a:t>Fostering a strong “ownership culture” promotes e</a:t>
            </a:r>
            <a:r>
              <a:rPr lang="en-US" dirty="0">
                <a:sym typeface="Wingdings" pitchFamily="2" charset="2"/>
              </a:rPr>
              <a:t>mployee motivation, performance and loyalty.</a:t>
            </a:r>
            <a:r>
              <a:rPr lang="en-US" baseline="30000" dirty="0">
                <a:sym typeface="Wingdings" pitchFamily="2" charset="2"/>
                <a:hlinkClick r:id="rId7"/>
              </a:rPr>
              <a:t>[3]</a:t>
            </a:r>
            <a:endParaRPr lang="en-US" baseline="30000" dirty="0"/>
          </a:p>
          <a:p>
            <a:endParaRPr lang="en-US" baseline="30000" dirty="0"/>
          </a:p>
          <a:p>
            <a:pPr marL="342900" indent="-342900">
              <a:buAutoNum type="arabicPeriod"/>
            </a:pPr>
            <a:r>
              <a:rPr lang="en-US" dirty="0"/>
              <a:t>Research shows L&amp;D programs built directly into the flow of work upskills employees therefore providing the maximum ROI.</a:t>
            </a:r>
            <a:r>
              <a:rPr lang="en-US" baseline="30000" dirty="0">
                <a:hlinkClick r:id="rId8"/>
              </a:rPr>
              <a:t>[3]</a:t>
            </a:r>
            <a:endParaRPr lang="en-US" baseline="30000" dirty="0"/>
          </a:p>
          <a:p>
            <a:pPr marL="342900" indent="-342900">
              <a:buAutoNum type="arabicPeriod"/>
            </a:pPr>
            <a:endParaRPr lang="en-US" dirty="0"/>
          </a:p>
        </p:txBody>
      </p:sp>
    </p:spTree>
    <p:extLst>
      <p:ext uri="{BB962C8B-B14F-4D97-AF65-F5344CB8AC3E}">
        <p14:creationId xmlns:p14="http://schemas.microsoft.com/office/powerpoint/2010/main" val="3827194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8AA51-A976-4F8A-40DC-2ABD5252D8E1}"/>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78DD406D-9B93-24D8-1F0D-2293AD5FC04C}"/>
              </a:ext>
            </a:extLst>
          </p:cNvPr>
          <p:cNvGraphicFramePr>
            <a:graphicFrameLocks noChangeAspect="1"/>
          </p:cNvGraphicFramePr>
          <p:nvPr>
            <p:custDataLst>
              <p:tags r:id="rId1"/>
            </p:custDataLst>
            <p:extLst>
              <p:ext uri="{D42A27DB-BD31-4B8C-83A1-F6EECF244321}">
                <p14:modId xmlns:p14="http://schemas.microsoft.com/office/powerpoint/2010/main" val="18925509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532" imgH="530" progId="TCLayout.ActiveDocument.1">
                  <p:embed/>
                </p:oleObj>
              </mc:Choice>
              <mc:Fallback>
                <p:oleObj name="think-cell Slide" r:id="rId22" imgW="532" imgH="530" progId="TCLayout.ActiveDocument.1">
                  <p:embed/>
                  <p:pic>
                    <p:nvPicPr>
                      <p:cNvPr id="19" name="think-cell data - do not delete" hidden="1">
                        <a:extLst>
                          <a:ext uri="{FF2B5EF4-FFF2-40B4-BE49-F238E27FC236}">
                            <a16:creationId xmlns:a16="http://schemas.microsoft.com/office/drawing/2014/main" id="{78DD406D-9B93-24D8-1F0D-2293AD5FC04C}"/>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grpSp>
        <p:nvGrpSpPr>
          <p:cNvPr id="471" name="Group 470">
            <a:extLst>
              <a:ext uri="{FF2B5EF4-FFF2-40B4-BE49-F238E27FC236}">
                <a16:creationId xmlns:a16="http://schemas.microsoft.com/office/drawing/2014/main" id="{4F3B8D8E-2D24-F49D-B6E7-1A8817233683}"/>
              </a:ext>
            </a:extLst>
          </p:cNvPr>
          <p:cNvGrpSpPr/>
          <p:nvPr/>
        </p:nvGrpSpPr>
        <p:grpSpPr>
          <a:xfrm>
            <a:off x="1776041" y="841538"/>
            <a:ext cx="5608336" cy="3398922"/>
            <a:chOff x="1776041" y="841538"/>
            <a:chExt cx="5608336" cy="3398922"/>
          </a:xfrm>
        </p:grpSpPr>
        <p:sp>
          <p:nvSpPr>
            <p:cNvPr id="36" name="Rectangle 35">
              <a:extLst>
                <a:ext uri="{FF2B5EF4-FFF2-40B4-BE49-F238E27FC236}">
                  <a16:creationId xmlns:a16="http://schemas.microsoft.com/office/drawing/2014/main" id="{C90CB521-4FC8-1616-A183-4F3C5F73FEA0}"/>
                </a:ext>
              </a:extLst>
            </p:cNvPr>
            <p:cNvSpPr/>
            <p:nvPr/>
          </p:nvSpPr>
          <p:spPr>
            <a:xfrm>
              <a:off x="1790012" y="1244261"/>
              <a:ext cx="2090545" cy="2996199"/>
            </a:xfrm>
            <a:prstGeom prst="rect">
              <a:avLst/>
            </a:prstGeom>
            <a:solidFill>
              <a:schemeClr val="accent4">
                <a:lumMod val="20000"/>
                <a:lumOff val="80000"/>
              </a:schemeClr>
            </a:solidFill>
            <a:ln w="12700">
              <a:solidFill>
                <a:schemeClr val="tx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516FE885-6BE9-BDE7-9C9F-8339DD2A6368}"/>
                </a:ext>
              </a:extLst>
            </p:cNvPr>
            <p:cNvSpPr txBox="1"/>
            <p:nvPr/>
          </p:nvSpPr>
          <p:spPr>
            <a:xfrm>
              <a:off x="1776041" y="1257300"/>
              <a:ext cx="2203450" cy="369888"/>
            </a:xfrm>
            <a:prstGeom prst="rect">
              <a:avLst/>
            </a:prstGeom>
            <a:noFill/>
          </p:spPr>
          <p:txBody>
            <a:bodyPr wrap="square">
              <a:spAutoFit/>
            </a:bodyPr>
            <a:lstStyle/>
            <a:p>
              <a:pPr algn="ctr"/>
              <a:r>
                <a:rPr lang="en-US" sz="900" b="1">
                  <a:solidFill>
                    <a:schemeClr val="bg2">
                      <a:lumMod val="50000"/>
                    </a:schemeClr>
                  </a:solidFill>
                  <a:latin typeface="Montserrat" panose="00000500000000000000" pitchFamily="2" charset="0"/>
                </a:rPr>
                <a:t>Lost</a:t>
              </a:r>
              <a:r>
                <a:rPr lang="en-US" sz="900">
                  <a:solidFill>
                    <a:schemeClr val="bg2">
                      <a:lumMod val="50000"/>
                    </a:schemeClr>
                  </a:solidFill>
                  <a:latin typeface="Montserrat" panose="00000500000000000000" pitchFamily="2" charset="0"/>
                </a:rPr>
                <a:t> </a:t>
              </a:r>
              <a:r>
                <a:rPr lang="en-US" sz="900" b="1">
                  <a:solidFill>
                    <a:schemeClr val="bg2">
                      <a:lumMod val="50000"/>
                    </a:schemeClr>
                  </a:solidFill>
                  <a:latin typeface="Montserrat" panose="00000500000000000000" pitchFamily="2" charset="0"/>
                </a:rPr>
                <a:t>less time</a:t>
              </a:r>
              <a:r>
                <a:rPr lang="en-US" sz="900">
                  <a:solidFill>
                    <a:schemeClr val="bg2">
                      <a:lumMod val="50000"/>
                    </a:schemeClr>
                  </a:solidFill>
                  <a:latin typeface="Montserrat" panose="00000500000000000000" pitchFamily="2" charset="0"/>
                </a:rPr>
                <a:t> at the office due to distractions pre-covid</a:t>
              </a:r>
            </a:p>
          </p:txBody>
        </p:sp>
        <p:sp>
          <p:nvSpPr>
            <p:cNvPr id="49" name="Rectangle 48">
              <a:extLst>
                <a:ext uri="{FF2B5EF4-FFF2-40B4-BE49-F238E27FC236}">
                  <a16:creationId xmlns:a16="http://schemas.microsoft.com/office/drawing/2014/main" id="{7E96428E-AC2C-2ECD-8165-34DDE0EEED6D}"/>
                </a:ext>
              </a:extLst>
            </p:cNvPr>
            <p:cNvSpPr/>
            <p:nvPr/>
          </p:nvSpPr>
          <p:spPr>
            <a:xfrm>
              <a:off x="4117663" y="1244261"/>
              <a:ext cx="3266713" cy="2996199"/>
            </a:xfrm>
            <a:prstGeom prst="rect">
              <a:avLst/>
            </a:prstGeom>
            <a:solidFill>
              <a:srgbClr val="FFE3EE">
                <a:alpha val="50196"/>
              </a:srgbClr>
            </a:solidFill>
            <a:ln w="12700">
              <a:solidFill>
                <a:schemeClr val="tx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92B5840-89B0-DB5F-472B-311C5344680E}"/>
                </a:ext>
              </a:extLst>
            </p:cNvPr>
            <p:cNvSpPr txBox="1"/>
            <p:nvPr/>
          </p:nvSpPr>
          <p:spPr>
            <a:xfrm>
              <a:off x="4117663" y="1255713"/>
              <a:ext cx="3266714" cy="368300"/>
            </a:xfrm>
            <a:prstGeom prst="rect">
              <a:avLst/>
            </a:prstGeom>
            <a:noFill/>
          </p:spPr>
          <p:txBody>
            <a:bodyPr wrap="square">
              <a:spAutoFit/>
            </a:bodyPr>
            <a:lstStyle/>
            <a:p>
              <a:pPr algn="ctr"/>
              <a:r>
                <a:rPr lang="en-US" sz="900" b="1">
                  <a:solidFill>
                    <a:schemeClr val="bg2">
                      <a:lumMod val="50000"/>
                    </a:schemeClr>
                  </a:solidFill>
                  <a:latin typeface="Montserrat" panose="00000500000000000000" pitchFamily="2" charset="0"/>
                </a:rPr>
                <a:t>Lost</a:t>
              </a:r>
              <a:r>
                <a:rPr lang="en-US" sz="900">
                  <a:solidFill>
                    <a:schemeClr val="bg2">
                      <a:lumMod val="50000"/>
                    </a:schemeClr>
                  </a:solidFill>
                  <a:latin typeface="Montserrat" panose="00000500000000000000" pitchFamily="2" charset="0"/>
                </a:rPr>
                <a:t> </a:t>
              </a:r>
              <a:r>
                <a:rPr lang="en-US" sz="900" b="1">
                  <a:solidFill>
                    <a:schemeClr val="bg2">
                      <a:lumMod val="50000"/>
                    </a:schemeClr>
                  </a:solidFill>
                  <a:latin typeface="Montserrat" panose="00000500000000000000" pitchFamily="2" charset="0"/>
                </a:rPr>
                <a:t>more time</a:t>
              </a:r>
              <a:r>
                <a:rPr lang="en-US" sz="900">
                  <a:solidFill>
                    <a:schemeClr val="bg2">
                      <a:lumMod val="50000"/>
                    </a:schemeClr>
                  </a:solidFill>
                  <a:latin typeface="Montserrat" panose="00000500000000000000" pitchFamily="2" charset="0"/>
                </a:rPr>
                <a:t> at the office due to distractions </a:t>
              </a:r>
              <a:br>
                <a:rPr lang="en-US" sz="900">
                  <a:solidFill>
                    <a:schemeClr val="bg2">
                      <a:lumMod val="50000"/>
                    </a:schemeClr>
                  </a:solidFill>
                  <a:latin typeface="Montserrat" panose="00000500000000000000" pitchFamily="2" charset="0"/>
                </a:rPr>
              </a:br>
              <a:r>
                <a:rPr lang="en-US" sz="900">
                  <a:solidFill>
                    <a:schemeClr val="bg2">
                      <a:lumMod val="50000"/>
                    </a:schemeClr>
                  </a:solidFill>
                  <a:latin typeface="Montserrat" panose="00000500000000000000" pitchFamily="2" charset="0"/>
                </a:rPr>
                <a:t>pre-covid</a:t>
              </a:r>
            </a:p>
          </p:txBody>
        </p:sp>
        <p:grpSp>
          <p:nvGrpSpPr>
            <p:cNvPr id="467" name="Group 466">
              <a:extLst>
                <a:ext uri="{FF2B5EF4-FFF2-40B4-BE49-F238E27FC236}">
                  <a16:creationId xmlns:a16="http://schemas.microsoft.com/office/drawing/2014/main" id="{298DB339-2120-57E5-1A05-A311B2E14F08}"/>
                </a:ext>
              </a:extLst>
            </p:cNvPr>
            <p:cNvGrpSpPr/>
            <p:nvPr/>
          </p:nvGrpSpPr>
          <p:grpSpPr>
            <a:xfrm>
              <a:off x="2841634" y="841538"/>
              <a:ext cx="2915735" cy="409074"/>
              <a:chOff x="2841634" y="841538"/>
              <a:chExt cx="2915735" cy="409074"/>
            </a:xfrm>
          </p:grpSpPr>
          <p:cxnSp>
            <p:nvCxnSpPr>
              <p:cNvPr id="57" name="Connector: Elbow 56">
                <a:extLst>
                  <a:ext uri="{FF2B5EF4-FFF2-40B4-BE49-F238E27FC236}">
                    <a16:creationId xmlns:a16="http://schemas.microsoft.com/office/drawing/2014/main" id="{D35AF49E-D93B-5A19-7BE1-DAA096583EE2}"/>
                  </a:ext>
                </a:extLst>
              </p:cNvPr>
              <p:cNvCxnSpPr>
                <a:cxnSpLocks/>
                <a:stCxn id="36" idx="0"/>
                <a:endCxn id="49" idx="0"/>
              </p:cNvCxnSpPr>
              <p:nvPr/>
            </p:nvCxnSpPr>
            <p:spPr>
              <a:xfrm rot="5400000" flipH="1" flipV="1">
                <a:off x="4293152" y="-213606"/>
                <a:ext cx="12700" cy="2915735"/>
              </a:xfrm>
              <a:prstGeom prst="bentConnector3">
                <a:avLst>
                  <a:gd name="adj1" fmla="val 1800000"/>
                </a:avLst>
              </a:prstGeom>
              <a:ln>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7" name="Oval 456">
                <a:extLst>
                  <a:ext uri="{FF2B5EF4-FFF2-40B4-BE49-F238E27FC236}">
                    <a16:creationId xmlns:a16="http://schemas.microsoft.com/office/drawing/2014/main" id="{2EAA6280-4272-C2A8-83F8-ECDF55AFF21D}"/>
                  </a:ext>
                </a:extLst>
              </p:cNvPr>
              <p:cNvSpPr/>
              <p:nvPr/>
            </p:nvSpPr>
            <p:spPr>
              <a:xfrm>
                <a:off x="3816736" y="841538"/>
                <a:ext cx="967448" cy="349202"/>
              </a:xfrm>
              <a:prstGeom prst="ellipse">
                <a:avLst/>
              </a:prstGeom>
              <a:solidFill>
                <a:schemeClr val="bg1"/>
              </a:solidFill>
              <a:ln w="6350"/>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tx1">
                        <a:lumMod val="50000"/>
                      </a:schemeClr>
                    </a:solidFill>
                    <a:latin typeface="Montserrat" panose="00000500000000000000" pitchFamily="2" charset="0"/>
                  </a:rPr>
                  <a:t>+70 min</a:t>
                </a:r>
              </a:p>
            </p:txBody>
          </p:sp>
        </p:grpSp>
      </p:grpSp>
      <p:sp>
        <p:nvSpPr>
          <p:cNvPr id="504" name="TextBox 503">
            <a:extLst>
              <a:ext uri="{FF2B5EF4-FFF2-40B4-BE49-F238E27FC236}">
                <a16:creationId xmlns:a16="http://schemas.microsoft.com/office/drawing/2014/main" id="{7EA4DE11-DF88-D26A-5F78-2DDC7BCDCF8A}"/>
              </a:ext>
            </a:extLst>
          </p:cNvPr>
          <p:cNvSpPr txBox="1"/>
          <p:nvPr/>
        </p:nvSpPr>
        <p:spPr>
          <a:xfrm>
            <a:off x="1749418" y="4702668"/>
            <a:ext cx="5711833" cy="230832"/>
          </a:xfrm>
          <a:prstGeom prst="rect">
            <a:avLst/>
          </a:prstGeom>
          <a:noFill/>
        </p:spPr>
        <p:txBody>
          <a:bodyPr wrap="square">
            <a:spAutoFit/>
          </a:bodyPr>
          <a:lstStyle/>
          <a:p>
            <a:pPr algn="ctr"/>
            <a:r>
              <a:rPr lang="en-US" sz="900">
                <a:solidFill>
                  <a:schemeClr val="bg2">
                    <a:lumMod val="50000"/>
                  </a:schemeClr>
                </a:solidFill>
                <a:latin typeface="Montserrat" panose="00000500000000000000" pitchFamily="2" charset="0"/>
              </a:rPr>
              <a:t>Feels more productive at home</a:t>
            </a:r>
          </a:p>
        </p:txBody>
      </p:sp>
      <p:sp>
        <p:nvSpPr>
          <p:cNvPr id="2" name="Slide Number Placeholder 1">
            <a:extLst>
              <a:ext uri="{FF2B5EF4-FFF2-40B4-BE49-F238E27FC236}">
                <a16:creationId xmlns:a16="http://schemas.microsoft.com/office/drawing/2014/main" id="{35206C41-634C-504C-08A6-E25FF1F72F75}"/>
              </a:ext>
            </a:extLst>
          </p:cNvPr>
          <p:cNvSpPr>
            <a:spLocks noGrp="1"/>
          </p:cNvSpPr>
          <p:nvPr>
            <p:ph type="sldNum" idx="10"/>
          </p:nvPr>
        </p:nvSpPr>
        <p:spPr/>
        <p:txBody>
          <a:bodyPr/>
          <a:lstStyle/>
          <a:p>
            <a:pPr algn="r"/>
            <a:fld id="{00000000-1234-1234-1234-123412341234}" type="slidenum">
              <a:rPr lang="en" smtClean="0"/>
              <a:pPr algn="r"/>
              <a:t>7</a:t>
            </a:fld>
            <a:endParaRPr lang="en"/>
          </a:p>
        </p:txBody>
      </p:sp>
      <p:graphicFrame>
        <p:nvGraphicFramePr>
          <p:cNvPr id="483" name="Chart 482">
            <a:extLst>
              <a:ext uri="{FF2B5EF4-FFF2-40B4-BE49-F238E27FC236}">
                <a16:creationId xmlns:a16="http://schemas.microsoft.com/office/drawing/2014/main" id="{41AF7F63-BA27-46B1-CC3F-231E17BDC189}"/>
              </a:ext>
            </a:extLst>
          </p:cNvPr>
          <p:cNvGraphicFramePr/>
          <p:nvPr>
            <p:custDataLst>
              <p:tags r:id="rId2"/>
            </p:custDataLst>
            <p:extLst>
              <p:ext uri="{D42A27DB-BD31-4B8C-83A1-F6EECF244321}">
                <p14:modId xmlns:p14="http://schemas.microsoft.com/office/powerpoint/2010/main" val="3692580632"/>
              </p:ext>
            </p:extLst>
          </p:nvPr>
        </p:nvGraphicFramePr>
        <p:xfrm>
          <a:off x="1206500" y="1508125"/>
          <a:ext cx="6389688" cy="2752725"/>
        </p:xfrm>
        <a:graphic>
          <a:graphicData uri="http://schemas.openxmlformats.org/drawingml/2006/chart">
            <c:chart xmlns:c="http://schemas.openxmlformats.org/drawingml/2006/chart" xmlns:r="http://schemas.openxmlformats.org/officeDocument/2006/relationships" r:id="rId24"/>
          </a:graphicData>
        </a:graphic>
      </p:graphicFrame>
      <p:sp>
        <p:nvSpPr>
          <p:cNvPr id="399" name="Google Shape;7;p1">
            <a:extLst>
              <a:ext uri="{FF2B5EF4-FFF2-40B4-BE49-F238E27FC236}">
                <a16:creationId xmlns:a16="http://schemas.microsoft.com/office/drawing/2014/main" id="{8874491B-E342-14EA-32BF-D438900AB72C}"/>
              </a:ext>
            </a:extLst>
          </p:cNvPr>
          <p:cNvSpPr txBox="1">
            <a:spLocks noGrp="1"/>
          </p:cNvSpPr>
          <p:nvPr>
            <p:custDataLst>
              <p:tags r:id="rId3"/>
            </p:custDataLst>
          </p:nvPr>
        </p:nvSpPr>
        <p:spPr bwMode="auto">
          <a:xfrm>
            <a:off x="7661275" y="3846513"/>
            <a:ext cx="1131888" cy="33655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r>
              <a:rPr lang="en-US" altLang="en-US" sz="1100" kern="1200">
                <a:solidFill>
                  <a:schemeClr val="accent3">
                    <a:lumMod val="50000"/>
                  </a:schemeClr>
                </a:solidFill>
                <a:effectLst/>
                <a:latin typeface="Montserrat" panose="00000500000000000000" pitchFamily="2" charset="0"/>
                <a:ea typeface="+mn-ea"/>
                <a:cs typeface="+mn-cs"/>
                <a:sym typeface="Montserrat" panose="00000500000000000000" pitchFamily="2" charset="0"/>
              </a:rPr>
              <a:t>WFH </a:t>
            </a:r>
            <a:br>
              <a:rPr lang="en-US" altLang="en-US" sz="1100" kern="1200">
                <a:solidFill>
                  <a:schemeClr val="accent3">
                    <a:lumMod val="50000"/>
                  </a:schemeClr>
                </a:solidFill>
                <a:effectLst/>
                <a:latin typeface="Montserrat" panose="00000500000000000000" pitchFamily="2" charset="0"/>
                <a:ea typeface="+mn-ea"/>
                <a:cs typeface="+mn-cs"/>
                <a:sym typeface="Montserrat" panose="00000500000000000000" pitchFamily="2" charset="0"/>
              </a:rPr>
            </a:br>
            <a:r>
              <a:rPr lang="en-US" altLang="en-US" sz="1100" kern="1200">
                <a:solidFill>
                  <a:schemeClr val="accent3">
                    <a:lumMod val="50000"/>
                  </a:schemeClr>
                </a:solidFill>
                <a:effectLst/>
                <a:latin typeface="Montserrat" panose="00000500000000000000" pitchFamily="2" charset="0"/>
                <a:ea typeface="+mn-ea"/>
                <a:cs typeface="+mn-cs"/>
                <a:sym typeface="Montserrat" panose="00000500000000000000" pitchFamily="2" charset="0"/>
              </a:rPr>
              <a:t>Preference </a:t>
            </a:r>
            <a:r>
              <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rPr>
              <a:t>Rate</a:t>
            </a:r>
          </a:p>
        </p:txBody>
      </p:sp>
      <p:sp>
        <p:nvSpPr>
          <p:cNvPr id="17" name="Google Shape;7;p1">
            <a:extLst>
              <a:ext uri="{FF2B5EF4-FFF2-40B4-BE49-F238E27FC236}">
                <a16:creationId xmlns:a16="http://schemas.microsoft.com/office/drawing/2014/main" id="{882A3A3A-25B2-2AC1-3D08-077123ACA428}"/>
              </a:ext>
            </a:extLst>
          </p:cNvPr>
          <p:cNvSpPr txBox="1">
            <a:spLocks noGrp="1"/>
          </p:cNvSpPr>
          <p:nvPr>
            <p:custDataLst>
              <p:tags r:id="rId4"/>
            </p:custDataLst>
          </p:nvPr>
        </p:nvSpPr>
        <p:spPr bwMode="auto">
          <a:xfrm>
            <a:off x="830263" y="1843088"/>
            <a:ext cx="336550" cy="20843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rtl="0">
              <a:defRPr sz="1330" b="0" i="0" u="none" strike="noStrike" kern="1200" baseline="0">
                <a:solidFill>
                  <a:srgbClr val="B2D190">
                    <a:lumMod val="50000"/>
                  </a:srgbClr>
                </a:solidFill>
                <a:latin typeface="+mn-lt"/>
                <a:ea typeface="+mn-ea"/>
                <a:cs typeface="+mn-cs"/>
              </a:defRPr>
            </a:pPr>
            <a:r>
              <a:rPr lang="en-US" sz="1100">
                <a:solidFill>
                  <a:srgbClr val="B2D190">
                    <a:lumMod val="50000"/>
                  </a:srgbClr>
                </a:solidFill>
                <a:latin typeface="Montserrat" panose="00000500000000000000" pitchFamily="2" charset="0"/>
                <a:sym typeface="Montserrat" panose="00000500000000000000" pitchFamily="2" charset="0"/>
              </a:rPr>
              <a:t>Time Loss Due to Distractions</a:t>
            </a:r>
          </a:p>
          <a:p>
            <a:pPr algn="ctr" rtl="0">
              <a:defRPr sz="1330" b="0" i="0" u="none" strike="noStrike" kern="1200" baseline="0">
                <a:solidFill>
                  <a:srgbClr val="B2D190">
                    <a:lumMod val="50000"/>
                  </a:srgbClr>
                </a:solidFill>
                <a:latin typeface="+mn-lt"/>
                <a:ea typeface="+mn-ea"/>
                <a:cs typeface="+mn-cs"/>
              </a:defRPr>
            </a:pPr>
            <a:r>
              <a:rPr lang="en-US" sz="1100">
                <a:solidFill>
                  <a:srgbClr val="B2D190">
                    <a:lumMod val="50000"/>
                  </a:srgbClr>
                </a:solidFill>
                <a:latin typeface="Montserrat" panose="00000500000000000000" pitchFamily="2" charset="0"/>
                <a:sym typeface="Montserrat" panose="00000500000000000000" pitchFamily="2" charset="0"/>
              </a:rPr>
              <a:t>(Minute/Week)</a:t>
            </a:r>
          </a:p>
        </p:txBody>
      </p:sp>
      <p:sp>
        <p:nvSpPr>
          <p:cNvPr id="9" name="Google Shape;7;p1">
            <a:extLst>
              <a:ext uri="{FF2B5EF4-FFF2-40B4-BE49-F238E27FC236}">
                <a16:creationId xmlns:a16="http://schemas.microsoft.com/office/drawing/2014/main" id="{9EE1B279-6186-FB72-EFFB-86A96F484912}"/>
              </a:ext>
            </a:extLst>
          </p:cNvPr>
          <p:cNvSpPr txBox="1">
            <a:spLocks noGrp="1"/>
          </p:cNvSpPr>
          <p:nvPr>
            <p:custDataLst>
              <p:tags r:id="rId5"/>
            </p:custDataLst>
          </p:nvPr>
        </p:nvSpPr>
        <p:spPr bwMode="auto">
          <a:xfrm>
            <a:off x="2063751" y="4059238"/>
            <a:ext cx="4286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0F592063-3954-4710-8A29-B22EB2DEF820}" type="datetime'''''''''''''''0-2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0-20%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6" name="Google Shape;7;p1">
            <a:extLst>
              <a:ext uri="{FF2B5EF4-FFF2-40B4-BE49-F238E27FC236}">
                <a16:creationId xmlns:a16="http://schemas.microsoft.com/office/drawing/2014/main" id="{4F90E3FA-9250-2CB5-D9BA-ACD028FD3B1D}"/>
              </a:ext>
            </a:extLst>
          </p:cNvPr>
          <p:cNvSpPr txBox="1">
            <a:spLocks noGrp="1"/>
          </p:cNvSpPr>
          <p:nvPr>
            <p:custDataLst>
              <p:tags r:id="rId6"/>
            </p:custDataLst>
          </p:nvPr>
        </p:nvSpPr>
        <p:spPr bwMode="auto">
          <a:xfrm>
            <a:off x="3182938" y="4059238"/>
            <a:ext cx="51752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7EBF563D-5DD1-49EB-8640-D4C2E48056F0}" type="datetime'''''''''''''2''''''''''''''''''''''''0-4''''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20-40%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9" name="Google Shape;7;p1">
            <a:extLst>
              <a:ext uri="{FF2B5EF4-FFF2-40B4-BE49-F238E27FC236}">
                <a16:creationId xmlns:a16="http://schemas.microsoft.com/office/drawing/2014/main" id="{81F0A7F4-D1B2-9EE2-74A7-3EE0295A859C}"/>
              </a:ext>
            </a:extLst>
          </p:cNvPr>
          <p:cNvSpPr txBox="1">
            <a:spLocks noGrp="1"/>
          </p:cNvSpPr>
          <p:nvPr>
            <p:custDataLst>
              <p:tags r:id="rId7"/>
            </p:custDataLst>
          </p:nvPr>
        </p:nvSpPr>
        <p:spPr bwMode="auto">
          <a:xfrm>
            <a:off x="4343400" y="4059238"/>
            <a:ext cx="52228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0001784-F867-4FFC-89CE-30C3CFB7274B}" type="datetime'''''''''4''0''''''''-''''''''''6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40-60%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33" name="Google Shape;7;p1">
            <a:extLst>
              <a:ext uri="{FF2B5EF4-FFF2-40B4-BE49-F238E27FC236}">
                <a16:creationId xmlns:a16="http://schemas.microsoft.com/office/drawing/2014/main" id="{6558311D-0A8E-5D17-AA33-8111214FD6B5}"/>
              </a:ext>
            </a:extLst>
          </p:cNvPr>
          <p:cNvSpPr txBox="1">
            <a:spLocks noGrp="1"/>
          </p:cNvSpPr>
          <p:nvPr>
            <p:custDataLst>
              <p:tags r:id="rId8"/>
            </p:custDataLst>
          </p:nvPr>
        </p:nvSpPr>
        <p:spPr bwMode="auto">
          <a:xfrm>
            <a:off x="5508626" y="4059238"/>
            <a:ext cx="519113"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EEE29F7-2F24-486B-80DA-6941F2A6E79E}" type="datetime'''''''''''''''6''''''0''''-''''''''''8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60-80%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39" name="Google Shape;7;p1">
            <a:extLst>
              <a:ext uri="{FF2B5EF4-FFF2-40B4-BE49-F238E27FC236}">
                <a16:creationId xmlns:a16="http://schemas.microsoft.com/office/drawing/2014/main" id="{2F267D28-1FCD-35CB-DEDA-1129AD0CEAE8}"/>
              </a:ext>
            </a:extLst>
          </p:cNvPr>
          <p:cNvSpPr txBox="1">
            <a:spLocks noGrp="1"/>
          </p:cNvSpPr>
          <p:nvPr>
            <p:custDataLst>
              <p:tags r:id="rId9"/>
            </p:custDataLst>
          </p:nvPr>
        </p:nvSpPr>
        <p:spPr bwMode="auto">
          <a:xfrm>
            <a:off x="6643689" y="4059238"/>
            <a:ext cx="574675"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FA6568A5-6876-4FA2-80F3-7050CC7CA3B0}" type="datetime'''80''''-''''''''''''''''''''100%'''''''''''''''''''''''''">
              <a:rPr lang="en-US" altLang="en-US" sz="1050" kern="1200" smtClean="0">
                <a:solidFill>
                  <a:schemeClr val="accent3">
                    <a:lumMod val="50000"/>
                  </a:schemeClr>
                </a:solidFill>
                <a:latin typeface="Montserrat" panose="00000500000000000000" pitchFamily="2" charset="0"/>
                <a:ea typeface="+mn-ea"/>
                <a:cs typeface="+mn-cs"/>
              </a:rPr>
              <a:pPr algn="ctr">
                <a:spcBef>
                  <a:spcPct val="0"/>
                </a:spcBef>
                <a:spcAft>
                  <a:spcPct val="0"/>
                </a:spcAft>
              </a:pPr>
              <a:t>80-100%</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41" name="Google Shape;7;p1">
            <a:extLst>
              <a:ext uri="{FF2B5EF4-FFF2-40B4-BE49-F238E27FC236}">
                <a16:creationId xmlns:a16="http://schemas.microsoft.com/office/drawing/2014/main" id="{85CDF950-5C14-489F-F291-EADD569439AA}"/>
              </a:ext>
            </a:extLst>
          </p:cNvPr>
          <p:cNvSpPr txBox="1">
            <a:spLocks noGrp="1"/>
          </p:cNvSpPr>
          <p:nvPr>
            <p:custDataLst>
              <p:tags r:id="rId10"/>
            </p:custDataLst>
          </p:nvPr>
        </p:nvSpPr>
        <p:spPr bwMode="gray">
          <a:xfrm>
            <a:off x="2146300" y="2255838"/>
            <a:ext cx="263525"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A9949D9-5733-43CF-9C55-F0E8708D734D}" type="datetime'''''''''2''''1''''0'''">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210</a:t>
            </a:fld>
            <a:endParaRPr lang="en-US" sz="1100" kern="1200">
              <a:latin typeface="Montserrat" panose="00000500000000000000" pitchFamily="2" charset="0"/>
              <a:cs typeface="+mn-cs"/>
              <a:sym typeface="Montserrat" panose="00000500000000000000" pitchFamily="2" charset="0"/>
            </a:endParaRPr>
          </a:p>
        </p:txBody>
      </p:sp>
      <p:sp>
        <p:nvSpPr>
          <p:cNvPr id="34" name="Google Shape;7;p1">
            <a:extLst>
              <a:ext uri="{FF2B5EF4-FFF2-40B4-BE49-F238E27FC236}">
                <a16:creationId xmlns:a16="http://schemas.microsoft.com/office/drawing/2014/main" id="{AC56CFCD-852C-04A8-2535-B2EF5869A86F}"/>
              </a:ext>
            </a:extLst>
          </p:cNvPr>
          <p:cNvSpPr txBox="1">
            <a:spLocks noGrp="1"/>
          </p:cNvSpPr>
          <p:nvPr>
            <p:custDataLst>
              <p:tags r:id="rId11"/>
            </p:custDataLst>
          </p:nvPr>
        </p:nvSpPr>
        <p:spPr bwMode="gray">
          <a:xfrm>
            <a:off x="3308350" y="2414588"/>
            <a:ext cx="266700"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E34DB874-BA90-43B9-B146-AC0D7C0DF054}" type="datetime'''''''''1''''''''''8''''''''''''''9'''''">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189</a:t>
            </a:fld>
            <a:endParaRPr lang="en-US" sz="1100" kern="1200">
              <a:latin typeface="Montserrat" panose="00000500000000000000" pitchFamily="2" charset="0"/>
              <a:cs typeface="+mn-cs"/>
              <a:sym typeface="Montserrat" panose="00000500000000000000" pitchFamily="2" charset="0"/>
            </a:endParaRPr>
          </a:p>
        </p:txBody>
      </p:sp>
      <p:sp>
        <p:nvSpPr>
          <p:cNvPr id="38" name="Google Shape;7;p1">
            <a:extLst>
              <a:ext uri="{FF2B5EF4-FFF2-40B4-BE49-F238E27FC236}">
                <a16:creationId xmlns:a16="http://schemas.microsoft.com/office/drawing/2014/main" id="{47D1CB86-3A11-A9F3-7933-F5CA832B9D23}"/>
              </a:ext>
            </a:extLst>
          </p:cNvPr>
          <p:cNvSpPr txBox="1">
            <a:spLocks noGrp="1"/>
          </p:cNvSpPr>
          <p:nvPr>
            <p:custDataLst>
              <p:tags r:id="rId12"/>
            </p:custDataLst>
          </p:nvPr>
        </p:nvSpPr>
        <p:spPr bwMode="gray">
          <a:xfrm>
            <a:off x="4452938" y="1728788"/>
            <a:ext cx="301625"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80092740-E0E4-480E-8A99-77C8206459A9}" type="datetime'''''''''''''''''''''''''''''''2''''''''''''80'''''''''''''">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280</a:t>
            </a:fld>
            <a:endParaRPr lang="en-US" sz="1100" kern="1200">
              <a:latin typeface="Montserrat" panose="00000500000000000000" pitchFamily="2" charset="0"/>
              <a:cs typeface="+mn-cs"/>
              <a:sym typeface="Montserrat" panose="00000500000000000000" pitchFamily="2" charset="0"/>
            </a:endParaRPr>
          </a:p>
        </p:txBody>
      </p:sp>
      <p:sp>
        <p:nvSpPr>
          <p:cNvPr id="211" name="Google Shape;7;p1">
            <a:extLst>
              <a:ext uri="{FF2B5EF4-FFF2-40B4-BE49-F238E27FC236}">
                <a16:creationId xmlns:a16="http://schemas.microsoft.com/office/drawing/2014/main" id="{519D3A5B-D9F2-788F-9718-62B768A69A2D}"/>
              </a:ext>
            </a:extLst>
          </p:cNvPr>
          <p:cNvSpPr txBox="1">
            <a:spLocks noGrp="1"/>
          </p:cNvSpPr>
          <p:nvPr>
            <p:custDataLst>
              <p:tags r:id="rId13"/>
            </p:custDataLst>
          </p:nvPr>
        </p:nvSpPr>
        <p:spPr bwMode="gray">
          <a:xfrm>
            <a:off x="5624513" y="1909763"/>
            <a:ext cx="285750"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9EE59D30-7687-4DC6-9143-86707FB93FFB}" type="datetime'''''''''''2''''''''56'''''''''''''''''''''''''''''''''''">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256</a:t>
            </a:fld>
            <a:endParaRPr lang="en-US" sz="1100" kern="1200">
              <a:latin typeface="Montserrat" panose="00000500000000000000" pitchFamily="2" charset="0"/>
              <a:cs typeface="+mn-cs"/>
              <a:sym typeface="Montserrat" panose="00000500000000000000" pitchFamily="2" charset="0"/>
            </a:endParaRPr>
          </a:p>
        </p:txBody>
      </p:sp>
      <p:sp>
        <p:nvSpPr>
          <p:cNvPr id="217" name="Google Shape;7;p1">
            <a:extLst>
              <a:ext uri="{FF2B5EF4-FFF2-40B4-BE49-F238E27FC236}">
                <a16:creationId xmlns:a16="http://schemas.microsoft.com/office/drawing/2014/main" id="{05F6B764-733C-8C7A-C43A-28DC5BF07446}"/>
              </a:ext>
            </a:extLst>
          </p:cNvPr>
          <p:cNvSpPr txBox="1">
            <a:spLocks noGrp="1"/>
          </p:cNvSpPr>
          <p:nvPr>
            <p:custDataLst>
              <p:tags r:id="rId14"/>
            </p:custDataLst>
          </p:nvPr>
        </p:nvSpPr>
        <p:spPr bwMode="gray">
          <a:xfrm>
            <a:off x="6783388" y="1773238"/>
            <a:ext cx="295275"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0638" tIns="0" rIns="20638"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1A30040D-850C-48D2-804A-689D5B37B7DC}" type="datetime'''''''2''7''''''''''''''''''4'''''''''''''''''''''''">
              <a:rPr lang="en-US" altLang="en-US" sz="1100" kern="1200" smtClean="0">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274</a:t>
            </a:fld>
            <a:endParaRPr lang="en-US" sz="1100" kern="1200">
              <a:latin typeface="Montserrat" panose="00000500000000000000" pitchFamily="2" charset="0"/>
              <a:cs typeface="+mn-cs"/>
              <a:sym typeface="Montserrat" panose="00000500000000000000" pitchFamily="2" charset="0"/>
            </a:endParaRPr>
          </a:p>
        </p:txBody>
      </p:sp>
      <p:sp>
        <p:nvSpPr>
          <p:cNvPr id="233" name="TextBox 232">
            <a:extLst>
              <a:ext uri="{FF2B5EF4-FFF2-40B4-BE49-F238E27FC236}">
                <a16:creationId xmlns:a16="http://schemas.microsoft.com/office/drawing/2014/main" id="{8B14839C-5287-57ED-2131-DA156A6060A2}"/>
              </a:ext>
            </a:extLst>
          </p:cNvPr>
          <p:cNvSpPr txBox="1"/>
          <p:nvPr/>
        </p:nvSpPr>
        <p:spPr>
          <a:xfrm>
            <a:off x="0" y="4956230"/>
            <a:ext cx="4709353" cy="169277"/>
          </a:xfrm>
          <a:prstGeom prst="rect">
            <a:avLst/>
          </a:prstGeom>
          <a:noFill/>
        </p:spPr>
        <p:txBody>
          <a:bodyPr wrap="square" rtlCol="0">
            <a:spAutoFit/>
          </a:bodyPr>
          <a:lstStyle/>
          <a:p>
            <a:r>
              <a:rPr lang="en-US" sz="500">
                <a:latin typeface="Montserrat" panose="00000500000000000000" pitchFamily="2" charset="0"/>
              </a:rPr>
              <a:t>[1] Average of Perceived Ability to Focus, Create, and Innovate; 0 = Home Preferred, 5 = Office Preferred</a:t>
            </a:r>
          </a:p>
        </p:txBody>
      </p:sp>
      <p:sp>
        <p:nvSpPr>
          <p:cNvPr id="192" name="Rectangle 191">
            <a:extLst>
              <a:ext uri="{FF2B5EF4-FFF2-40B4-BE49-F238E27FC236}">
                <a16:creationId xmlns:a16="http://schemas.microsoft.com/office/drawing/2014/main" id="{C3DBFFDA-EA80-B1EE-8067-3713680123F7}"/>
              </a:ext>
            </a:extLst>
          </p:cNvPr>
          <p:cNvSpPr/>
          <p:nvPr>
            <p:custDataLst>
              <p:tags r:id="rId15"/>
            </p:custDataLst>
          </p:nvPr>
        </p:nvSpPr>
        <p:spPr bwMode="auto">
          <a:xfrm>
            <a:off x="7683500" y="1306513"/>
            <a:ext cx="187325" cy="139700"/>
          </a:xfrm>
          <a:prstGeom prst="rect">
            <a:avLst/>
          </a:prstGeom>
          <a:solidFill>
            <a:schemeClr val="accent3"/>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C04357AF-CF14-6AB4-2D0A-09E1A7C3AEDB}"/>
              </a:ext>
            </a:extLst>
          </p:cNvPr>
          <p:cNvSpPr/>
          <p:nvPr>
            <p:custDataLst>
              <p:tags r:id="rId16"/>
            </p:custDataLst>
          </p:nvPr>
        </p:nvSpPr>
        <p:spPr bwMode="auto">
          <a:xfrm>
            <a:off x="7683500" y="1517650"/>
            <a:ext cx="187325" cy="139700"/>
          </a:xfrm>
          <a:prstGeom prst="rect">
            <a:avLst/>
          </a:prstGeom>
          <a:solidFill>
            <a:schemeClr val="accent2"/>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1822A35F-1898-7D2A-B280-1475EFD60E84}"/>
              </a:ext>
            </a:extLst>
          </p:cNvPr>
          <p:cNvSpPr/>
          <p:nvPr>
            <p:custDataLst>
              <p:tags r:id="rId17"/>
            </p:custDataLst>
          </p:nvPr>
        </p:nvSpPr>
        <p:spPr bwMode="auto">
          <a:xfrm>
            <a:off x="7683500" y="1889125"/>
            <a:ext cx="187325" cy="139700"/>
          </a:xfrm>
          <a:prstGeom prst="rect">
            <a:avLst/>
          </a:prstGeom>
          <a:solidFill>
            <a:schemeClr val="accent1"/>
          </a:solidFill>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7;p1">
            <a:extLst>
              <a:ext uri="{FF2B5EF4-FFF2-40B4-BE49-F238E27FC236}">
                <a16:creationId xmlns:a16="http://schemas.microsoft.com/office/drawing/2014/main" id="{C8E9A82A-E1B0-6B35-C246-363294C45FF7}"/>
              </a:ext>
            </a:extLst>
          </p:cNvPr>
          <p:cNvSpPr txBox="1">
            <a:spLocks noGrp="1"/>
          </p:cNvSpPr>
          <p:nvPr>
            <p:custDataLst>
              <p:tags r:id="rId18"/>
            </p:custDataLst>
          </p:nvPr>
        </p:nvSpPr>
        <p:spPr bwMode="auto">
          <a:xfrm>
            <a:off x="7921625" y="1301750"/>
            <a:ext cx="900113"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fld id="{BFC576F4-863F-4D20-8699-4EB7CDF4B4F9}" type="datetime'''''L''''a''y''''''o''u''''t'''''''' ''''I''''ssu''e''s'''''''">
              <a:rPr lang="en-US" altLang="en-US" sz="105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spcBef>
                  <a:spcPct val="0"/>
                </a:spcBef>
                <a:spcAft>
                  <a:spcPct val="0"/>
                </a:spcAft>
              </a:pPr>
              <a:t>Layout Issues</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62" name="Google Shape;7;p1">
            <a:extLst>
              <a:ext uri="{FF2B5EF4-FFF2-40B4-BE49-F238E27FC236}">
                <a16:creationId xmlns:a16="http://schemas.microsoft.com/office/drawing/2014/main" id="{3F78C59C-EA94-9086-E394-39988A3197B3}"/>
              </a:ext>
            </a:extLst>
          </p:cNvPr>
          <p:cNvSpPr txBox="1">
            <a:spLocks noGrp="1"/>
          </p:cNvSpPr>
          <p:nvPr>
            <p:custDataLst>
              <p:tags r:id="rId19"/>
            </p:custDataLst>
          </p:nvPr>
        </p:nvSpPr>
        <p:spPr bwMode="auto">
          <a:xfrm>
            <a:off x="7921625" y="1512888"/>
            <a:ext cx="890588"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r>
              <a:rPr lang="en-US" altLang="en-US" sz="1050" kern="1200">
                <a:solidFill>
                  <a:schemeClr val="accent3">
                    <a:lumMod val="50000"/>
                  </a:schemeClr>
                </a:solidFill>
                <a:effectLst/>
                <a:latin typeface="Montserrat" panose="00000500000000000000" pitchFamily="2" charset="0"/>
                <a:ea typeface="+mn-ea"/>
                <a:cs typeface="+mn-cs"/>
                <a:sym typeface="Montserrat" panose="00000500000000000000" pitchFamily="2" charset="0"/>
              </a:rPr>
              <a:t>Noise </a:t>
            </a:r>
            <a:br>
              <a:rPr lang="en-US" altLang="en-US" sz="1050" kern="1200">
                <a:solidFill>
                  <a:schemeClr val="accent3">
                    <a:lumMod val="50000"/>
                  </a:schemeClr>
                </a:solidFill>
                <a:effectLst/>
                <a:latin typeface="Montserrat" panose="00000500000000000000" pitchFamily="2" charset="0"/>
                <a:ea typeface="+mn-ea"/>
                <a:cs typeface="+mn-cs"/>
                <a:sym typeface="Montserrat" panose="00000500000000000000" pitchFamily="2" charset="0"/>
              </a:rPr>
            </a:br>
            <a:r>
              <a:rPr lang="en-US" altLang="en-US" sz="1050" kern="1200">
                <a:solidFill>
                  <a:schemeClr val="accent3">
                    <a:lumMod val="50000"/>
                  </a:schemeClr>
                </a:solidFill>
                <a:effectLst/>
                <a:latin typeface="Montserrat" panose="00000500000000000000" pitchFamily="2" charset="0"/>
                <a:ea typeface="+mn-ea"/>
                <a:cs typeface="+mn-cs"/>
                <a:sym typeface="Montserrat" panose="00000500000000000000" pitchFamily="2" charset="0"/>
              </a:rPr>
              <a:t>Disturbances</a:t>
            </a:r>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61" name="Google Shape;7;p1">
            <a:extLst>
              <a:ext uri="{FF2B5EF4-FFF2-40B4-BE49-F238E27FC236}">
                <a16:creationId xmlns:a16="http://schemas.microsoft.com/office/drawing/2014/main" id="{0B7A591A-7BE5-7ABC-8B50-9898D1A415E5}"/>
              </a:ext>
            </a:extLst>
          </p:cNvPr>
          <p:cNvSpPr txBox="1">
            <a:spLocks noGrp="1"/>
          </p:cNvSpPr>
          <p:nvPr>
            <p:custDataLst>
              <p:tags r:id="rId20"/>
            </p:custDataLst>
          </p:nvPr>
        </p:nvSpPr>
        <p:spPr bwMode="auto">
          <a:xfrm>
            <a:off x="7921625" y="1884363"/>
            <a:ext cx="825500"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ct val="0"/>
              </a:spcBef>
              <a:spcAft>
                <a:spcPct val="0"/>
              </a:spcAft>
            </a:pPr>
            <a:r>
              <a:rPr lang="en-US" altLang="en-US" sz="1050" kern="1200">
                <a:solidFill>
                  <a:schemeClr val="accent3">
                    <a:lumMod val="50000"/>
                  </a:schemeClr>
                </a:solidFill>
                <a:latin typeface="Montserrat" panose="00000500000000000000" pitchFamily="2" charset="0"/>
                <a:ea typeface="+mn-ea"/>
                <a:cs typeface="+mn-cs"/>
              </a:rPr>
              <a:t>Visitor </a:t>
            </a:r>
            <a:br>
              <a:rPr lang="en-US" altLang="en-US" sz="1050" kern="1200">
                <a:solidFill>
                  <a:schemeClr val="accent3">
                    <a:lumMod val="50000"/>
                  </a:schemeClr>
                </a:solidFill>
                <a:latin typeface="Montserrat" panose="00000500000000000000" pitchFamily="2" charset="0"/>
                <a:ea typeface="+mn-ea"/>
                <a:cs typeface="+mn-cs"/>
              </a:rPr>
            </a:br>
            <a:r>
              <a:rPr lang="en-US" altLang="en-US" sz="1050" kern="1200">
                <a:solidFill>
                  <a:schemeClr val="accent3">
                    <a:lumMod val="50000"/>
                  </a:schemeClr>
                </a:solidFill>
                <a:latin typeface="Montserrat" panose="00000500000000000000" pitchFamily="2" charset="0"/>
                <a:ea typeface="+mn-ea"/>
                <a:cs typeface="+mn-cs"/>
              </a:rPr>
              <a:t>Disturbance</a:t>
            </a:r>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cxnSp>
        <p:nvCxnSpPr>
          <p:cNvPr id="501" name="Straight Arrow Connector 500">
            <a:extLst>
              <a:ext uri="{FF2B5EF4-FFF2-40B4-BE49-F238E27FC236}">
                <a16:creationId xmlns:a16="http://schemas.microsoft.com/office/drawing/2014/main" id="{3CA3C9D2-4447-2BF3-C805-2C68C97D3E19}"/>
              </a:ext>
            </a:extLst>
          </p:cNvPr>
          <p:cNvCxnSpPr>
            <a:cxnSpLocks/>
          </p:cNvCxnSpPr>
          <p:nvPr/>
        </p:nvCxnSpPr>
        <p:spPr>
          <a:xfrm>
            <a:off x="1749419" y="4729765"/>
            <a:ext cx="5711832" cy="0"/>
          </a:xfrm>
          <a:prstGeom prst="straightConnector1">
            <a:avLst/>
          </a:prstGeom>
          <a:ln w="127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1" name="Google Shape;407;p34">
            <a:extLst>
              <a:ext uri="{FF2B5EF4-FFF2-40B4-BE49-F238E27FC236}">
                <a16:creationId xmlns:a16="http://schemas.microsoft.com/office/drawing/2014/main" id="{F69738A3-2DC4-5FA7-7745-9E45396D7D37}"/>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Employees that prefer to work from home lost ~70 mins more on average due to office distractions pre-covid</a:t>
            </a:r>
          </a:p>
        </p:txBody>
      </p:sp>
      <p:graphicFrame>
        <p:nvGraphicFramePr>
          <p:cNvPr id="4" name="Table 3">
            <a:extLst>
              <a:ext uri="{FF2B5EF4-FFF2-40B4-BE49-F238E27FC236}">
                <a16:creationId xmlns:a16="http://schemas.microsoft.com/office/drawing/2014/main" id="{13F83701-4937-6642-A0ED-D33408D9EF87}"/>
              </a:ext>
            </a:extLst>
          </p:cNvPr>
          <p:cNvGraphicFramePr>
            <a:graphicFrameLocks noGrp="1"/>
          </p:cNvGraphicFramePr>
          <p:nvPr>
            <p:extLst>
              <p:ext uri="{D42A27DB-BD31-4B8C-83A1-F6EECF244321}">
                <p14:modId xmlns:p14="http://schemas.microsoft.com/office/powerpoint/2010/main" val="2130615843"/>
              </p:ext>
            </p:extLst>
          </p:nvPr>
        </p:nvGraphicFramePr>
        <p:xfrm>
          <a:off x="792395" y="4316375"/>
          <a:ext cx="6668856" cy="335280"/>
        </p:xfrm>
        <a:graphic>
          <a:graphicData uri="http://schemas.openxmlformats.org/drawingml/2006/table">
            <a:tbl>
              <a:tblPr bandRow="1">
                <a:tableStyleId>{3C5361E7-DA70-4391-9E19-CDB0772468EE}</a:tableStyleId>
              </a:tblPr>
              <a:tblGrid>
                <a:gridCol w="944854">
                  <a:extLst>
                    <a:ext uri="{9D8B030D-6E8A-4147-A177-3AD203B41FA5}">
                      <a16:colId xmlns:a16="http://schemas.microsoft.com/office/drawing/2014/main" val="3882740174"/>
                    </a:ext>
                  </a:extLst>
                </a:gridCol>
                <a:gridCol w="1180800">
                  <a:extLst>
                    <a:ext uri="{9D8B030D-6E8A-4147-A177-3AD203B41FA5}">
                      <a16:colId xmlns:a16="http://schemas.microsoft.com/office/drawing/2014/main" val="3072588730"/>
                    </a:ext>
                  </a:extLst>
                </a:gridCol>
                <a:gridCol w="1152000">
                  <a:extLst>
                    <a:ext uri="{9D8B030D-6E8A-4147-A177-3AD203B41FA5}">
                      <a16:colId xmlns:a16="http://schemas.microsoft.com/office/drawing/2014/main" val="3866432483"/>
                    </a:ext>
                  </a:extLst>
                </a:gridCol>
                <a:gridCol w="1166400">
                  <a:extLst>
                    <a:ext uri="{9D8B030D-6E8A-4147-A177-3AD203B41FA5}">
                      <a16:colId xmlns:a16="http://schemas.microsoft.com/office/drawing/2014/main" val="1108587826"/>
                    </a:ext>
                  </a:extLst>
                </a:gridCol>
                <a:gridCol w="1159200">
                  <a:extLst>
                    <a:ext uri="{9D8B030D-6E8A-4147-A177-3AD203B41FA5}">
                      <a16:colId xmlns:a16="http://schemas.microsoft.com/office/drawing/2014/main" val="3572989583"/>
                    </a:ext>
                  </a:extLst>
                </a:gridCol>
                <a:gridCol w="1065602">
                  <a:extLst>
                    <a:ext uri="{9D8B030D-6E8A-4147-A177-3AD203B41FA5}">
                      <a16:colId xmlns:a16="http://schemas.microsoft.com/office/drawing/2014/main" val="1705097906"/>
                    </a:ext>
                  </a:extLst>
                </a:gridCol>
              </a:tblGrid>
              <a:tr h="2869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800">
                          <a:latin typeface="Montserrat" panose="00000500000000000000" pitchFamily="2" charset="0"/>
                        </a:rPr>
                        <a:t>Productivity Quotient </a:t>
                      </a:r>
                      <a:r>
                        <a:rPr lang="en-US" sz="800" baseline="30000">
                          <a:latin typeface="Montserrat" panose="00000500000000000000" pitchFamily="2" charset="0"/>
                        </a:rPr>
                        <a:t>[1]</a:t>
                      </a:r>
                      <a:endParaRPr lang="en-US" sz="800">
                        <a:latin typeface="Montserrat" panose="00000500000000000000" pitchFamily="2"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bg1">
                              <a:lumMod val="50000"/>
                            </a:schemeClr>
                          </a:solidFill>
                          <a:latin typeface="Montserrat" panose="00000500000000000000" pitchFamily="2" charset="0"/>
                        </a:rPr>
                        <a:t>3.6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bg1">
                              <a:lumMod val="50000"/>
                            </a:schemeClr>
                          </a:solidFill>
                          <a:latin typeface="Montserrat" panose="00000500000000000000" pitchFamily="2" charset="0"/>
                        </a:rPr>
                        <a:t>3.2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bg1">
                              <a:lumMod val="50000"/>
                            </a:schemeClr>
                          </a:solidFill>
                          <a:latin typeface="Montserrat" panose="00000500000000000000" pitchFamily="2" charset="0"/>
                        </a:rPr>
                        <a:t>1.9</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bg1">
                              <a:lumMod val="50000"/>
                            </a:schemeClr>
                          </a:solidFill>
                          <a:latin typeface="Montserrat" panose="00000500000000000000" pitchFamily="2" charset="0"/>
                        </a:rPr>
                        <a:t>1.8</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a:solidFill>
                            <a:schemeClr val="bg1">
                              <a:lumMod val="50000"/>
                            </a:schemeClr>
                          </a:solidFill>
                          <a:latin typeface="Montserrat" panose="00000500000000000000" pitchFamily="2" charset="0"/>
                        </a:rPr>
                        <a:t>0.6</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64325006"/>
                  </a:ext>
                </a:extLst>
              </a:tr>
            </a:tbl>
          </a:graphicData>
        </a:graphic>
      </p:graphicFrame>
    </p:spTree>
    <p:extLst>
      <p:ext uri="{BB962C8B-B14F-4D97-AF65-F5344CB8AC3E}">
        <p14:creationId xmlns:p14="http://schemas.microsoft.com/office/powerpoint/2010/main" val="3099954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2D7A6-347C-CADA-87F8-EE72BCFCD733}"/>
            </a:ext>
          </a:extLst>
        </p:cNvPr>
        <p:cNvGrpSpPr/>
        <p:nvPr/>
      </p:nvGrpSpPr>
      <p:grpSpPr>
        <a:xfrm>
          <a:off x="0" y="0"/>
          <a:ext cx="0" cy="0"/>
          <a:chOff x="0" y="0"/>
          <a:chExt cx="0" cy="0"/>
        </a:xfrm>
      </p:grpSpPr>
      <p:graphicFrame>
        <p:nvGraphicFramePr>
          <p:cNvPr id="19" name="think-cell data - do not delete" hidden="1">
            <a:extLst>
              <a:ext uri="{FF2B5EF4-FFF2-40B4-BE49-F238E27FC236}">
                <a16:creationId xmlns:a16="http://schemas.microsoft.com/office/drawing/2014/main" id="{A44ADB25-A205-EF41-7CA9-BE85B39023EA}"/>
              </a:ext>
            </a:extLst>
          </p:cNvPr>
          <p:cNvGraphicFramePr>
            <a:graphicFrameLocks noChangeAspect="1"/>
          </p:cNvGraphicFramePr>
          <p:nvPr>
            <p:custDataLst>
              <p:tags r:id="rId1"/>
            </p:custDataLst>
            <p:extLst>
              <p:ext uri="{D42A27DB-BD31-4B8C-83A1-F6EECF244321}">
                <p14:modId xmlns:p14="http://schemas.microsoft.com/office/powerpoint/2010/main" val="2351828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2" imgW="532" imgH="530" progId="TCLayout.ActiveDocument.1">
                  <p:embed/>
                </p:oleObj>
              </mc:Choice>
              <mc:Fallback>
                <p:oleObj name="think-cell Slide" r:id="rId52" imgW="532" imgH="530" progId="TCLayout.ActiveDocument.1">
                  <p:embed/>
                  <p:pic>
                    <p:nvPicPr>
                      <p:cNvPr id="19" name="think-cell data - do not delete" hidden="1">
                        <a:extLst>
                          <a:ext uri="{FF2B5EF4-FFF2-40B4-BE49-F238E27FC236}">
                            <a16:creationId xmlns:a16="http://schemas.microsoft.com/office/drawing/2014/main" id="{A44ADB25-A205-EF41-7CA9-BE85B39023EA}"/>
                          </a:ext>
                        </a:extLst>
                      </p:cNvPr>
                      <p:cNvPicPr/>
                      <p:nvPr/>
                    </p:nvPicPr>
                    <p:blipFill>
                      <a:blip r:embed="rId53"/>
                      <a:stretch>
                        <a:fillRect/>
                      </a:stretch>
                    </p:blipFill>
                    <p:spPr>
                      <a:xfrm>
                        <a:off x="1588" y="1588"/>
                        <a:ext cx="1588" cy="1588"/>
                      </a:xfrm>
                      <a:prstGeom prst="rect">
                        <a:avLst/>
                      </a:prstGeom>
                    </p:spPr>
                  </p:pic>
                </p:oleObj>
              </mc:Fallback>
            </mc:AlternateContent>
          </a:graphicData>
        </a:graphic>
      </p:graphicFrame>
      <p:sp>
        <p:nvSpPr>
          <p:cNvPr id="457" name="Rectangle 456">
            <a:extLst>
              <a:ext uri="{FF2B5EF4-FFF2-40B4-BE49-F238E27FC236}">
                <a16:creationId xmlns:a16="http://schemas.microsoft.com/office/drawing/2014/main" id="{F98B4D4B-3D79-1180-D3B1-0A0F70555BFD}"/>
              </a:ext>
            </a:extLst>
          </p:cNvPr>
          <p:cNvSpPr/>
          <p:nvPr/>
        </p:nvSpPr>
        <p:spPr>
          <a:xfrm>
            <a:off x="4781030" y="2548502"/>
            <a:ext cx="674688" cy="1744097"/>
          </a:xfrm>
          <a:prstGeom prst="rect">
            <a:avLst/>
          </a:prstGeom>
          <a:solidFill>
            <a:schemeClr val="accent4">
              <a:lumMod val="20000"/>
              <a:lumOff val="80000"/>
            </a:schemeClr>
          </a:solid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50000"/>
                </a:schemeClr>
              </a:solidFill>
            </a:endParaRPr>
          </a:p>
        </p:txBody>
      </p:sp>
      <p:sp>
        <p:nvSpPr>
          <p:cNvPr id="465" name="Rectangle 464">
            <a:extLst>
              <a:ext uri="{FF2B5EF4-FFF2-40B4-BE49-F238E27FC236}">
                <a16:creationId xmlns:a16="http://schemas.microsoft.com/office/drawing/2014/main" id="{50F89907-F750-ED76-2B21-FC5CF6A8F26E}"/>
              </a:ext>
            </a:extLst>
          </p:cNvPr>
          <p:cNvSpPr/>
          <p:nvPr/>
        </p:nvSpPr>
        <p:spPr>
          <a:xfrm>
            <a:off x="1117600" y="1508125"/>
            <a:ext cx="674688" cy="2784475"/>
          </a:xfrm>
          <a:prstGeom prst="rect">
            <a:avLst/>
          </a:prstGeom>
          <a:solidFill>
            <a:schemeClr val="accent4">
              <a:lumMod val="20000"/>
              <a:lumOff val="80000"/>
            </a:schemeClr>
          </a:solid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50000"/>
                </a:schemeClr>
              </a:solidFill>
            </a:endParaRPr>
          </a:p>
        </p:txBody>
      </p:sp>
      <p:sp>
        <p:nvSpPr>
          <p:cNvPr id="2" name="Slide Number Placeholder 1">
            <a:extLst>
              <a:ext uri="{FF2B5EF4-FFF2-40B4-BE49-F238E27FC236}">
                <a16:creationId xmlns:a16="http://schemas.microsoft.com/office/drawing/2014/main" id="{C7BA520F-E238-0981-BA09-243DF75972B3}"/>
              </a:ext>
            </a:extLst>
          </p:cNvPr>
          <p:cNvSpPr>
            <a:spLocks noGrp="1"/>
          </p:cNvSpPr>
          <p:nvPr>
            <p:ph type="sldNum" idx="10"/>
          </p:nvPr>
        </p:nvSpPr>
        <p:spPr/>
        <p:txBody>
          <a:bodyPr/>
          <a:lstStyle/>
          <a:p>
            <a:pPr algn="r"/>
            <a:fld id="{00000000-1234-1234-1234-123412341234}" type="slidenum">
              <a:rPr lang="en" smtClean="0"/>
              <a:pPr algn="r"/>
              <a:t>8</a:t>
            </a:fld>
            <a:endParaRPr lang="en"/>
          </a:p>
        </p:txBody>
      </p:sp>
      <p:sp>
        <p:nvSpPr>
          <p:cNvPr id="3" name="Google Shape;407;p34">
            <a:extLst>
              <a:ext uri="{FF2B5EF4-FFF2-40B4-BE49-F238E27FC236}">
                <a16:creationId xmlns:a16="http://schemas.microsoft.com/office/drawing/2014/main" id="{FD4F3DB7-DFEF-93EE-E935-5CA3CDD5C51C}"/>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Employees that prefer working from home do not feel office involvement is important</a:t>
            </a:r>
          </a:p>
        </p:txBody>
      </p:sp>
      <p:graphicFrame>
        <p:nvGraphicFramePr>
          <p:cNvPr id="484" name="Chart 483">
            <a:extLst>
              <a:ext uri="{FF2B5EF4-FFF2-40B4-BE49-F238E27FC236}">
                <a16:creationId xmlns:a16="http://schemas.microsoft.com/office/drawing/2014/main" id="{B787532E-E80C-AE1D-6186-68F6BCE081C9}"/>
              </a:ext>
            </a:extLst>
          </p:cNvPr>
          <p:cNvGraphicFramePr/>
          <p:nvPr>
            <p:extLst>
              <p:ext uri="{D42A27DB-BD31-4B8C-83A1-F6EECF244321}">
                <p14:modId xmlns:p14="http://schemas.microsoft.com/office/powerpoint/2010/main" val="119860288"/>
              </p:ext>
            </p:extLst>
          </p:nvPr>
        </p:nvGraphicFramePr>
        <p:xfrm>
          <a:off x="919163" y="1679575"/>
          <a:ext cx="4751387" cy="2428875"/>
        </p:xfrm>
        <a:graphic>
          <a:graphicData uri="http://schemas.openxmlformats.org/drawingml/2006/chart">
            <c:chart xmlns:c="http://schemas.openxmlformats.org/drawingml/2006/chart" xmlns:r="http://schemas.openxmlformats.org/officeDocument/2006/relationships" r:id="rId54"/>
          </a:graphicData>
        </a:graphic>
      </p:graphicFrame>
      <p:graphicFrame>
        <p:nvGraphicFramePr>
          <p:cNvPr id="451" name="Chart 450">
            <a:extLst>
              <a:ext uri="{FF2B5EF4-FFF2-40B4-BE49-F238E27FC236}">
                <a16:creationId xmlns:a16="http://schemas.microsoft.com/office/drawing/2014/main" id="{94576562-8C5B-32DC-DDF8-40AFD004D1AD}"/>
              </a:ext>
            </a:extLst>
          </p:cNvPr>
          <p:cNvGraphicFramePr/>
          <p:nvPr>
            <p:custDataLst>
              <p:tags r:id="rId2"/>
            </p:custDataLst>
            <p:extLst>
              <p:ext uri="{D42A27DB-BD31-4B8C-83A1-F6EECF244321}">
                <p14:modId xmlns:p14="http://schemas.microsoft.com/office/powerpoint/2010/main" val="2816082339"/>
              </p:ext>
            </p:extLst>
          </p:nvPr>
        </p:nvGraphicFramePr>
        <p:xfrm>
          <a:off x="919163" y="1679575"/>
          <a:ext cx="4751387" cy="2428875"/>
        </p:xfrm>
        <a:graphic>
          <a:graphicData uri="http://schemas.openxmlformats.org/drawingml/2006/chart">
            <c:chart xmlns:c="http://schemas.openxmlformats.org/drawingml/2006/chart" xmlns:r="http://schemas.openxmlformats.org/officeDocument/2006/relationships" r:id="rId55"/>
          </a:graphicData>
        </a:graphic>
      </p:graphicFrame>
      <p:cxnSp>
        <p:nvCxnSpPr>
          <p:cNvPr id="533" name="Straight Connector 532">
            <a:extLst>
              <a:ext uri="{FF2B5EF4-FFF2-40B4-BE49-F238E27FC236}">
                <a16:creationId xmlns:a16="http://schemas.microsoft.com/office/drawing/2014/main" id="{87C1807F-9318-A34B-77EB-AE2F3A168C7E}"/>
              </a:ext>
            </a:extLst>
          </p:cNvPr>
          <p:cNvCxnSpPr/>
          <p:nvPr>
            <p:custDataLst>
              <p:tags r:id="rId3"/>
            </p:custDataLst>
          </p:nvPr>
        </p:nvCxnSpPr>
        <p:spPr bwMode="auto">
          <a:xfrm flipH="1">
            <a:off x="955675" y="2568575"/>
            <a:ext cx="460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6" name="Straight Connector 525">
            <a:extLst>
              <a:ext uri="{FF2B5EF4-FFF2-40B4-BE49-F238E27FC236}">
                <a16:creationId xmlns:a16="http://schemas.microsoft.com/office/drawing/2014/main" id="{C52958A2-87DC-40B4-65CF-E138FAD27764}"/>
              </a:ext>
            </a:extLst>
          </p:cNvPr>
          <p:cNvCxnSpPr/>
          <p:nvPr>
            <p:custDataLst>
              <p:tags r:id="rId4"/>
            </p:custDataLst>
          </p:nvPr>
        </p:nvCxnSpPr>
        <p:spPr bwMode="auto">
          <a:xfrm flipH="1">
            <a:off x="955675" y="4025900"/>
            <a:ext cx="460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7" name="Straight Connector 526">
            <a:extLst>
              <a:ext uri="{FF2B5EF4-FFF2-40B4-BE49-F238E27FC236}">
                <a16:creationId xmlns:a16="http://schemas.microsoft.com/office/drawing/2014/main" id="{CDA92705-880F-EA61-8789-8C6070AE0307}"/>
              </a:ext>
            </a:extLst>
          </p:cNvPr>
          <p:cNvCxnSpPr/>
          <p:nvPr>
            <p:custDataLst>
              <p:tags r:id="rId5"/>
            </p:custDataLst>
          </p:nvPr>
        </p:nvCxnSpPr>
        <p:spPr bwMode="auto">
          <a:xfrm flipH="1">
            <a:off x="955675" y="3376613"/>
            <a:ext cx="460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9" name="Straight Connector 528">
            <a:extLst>
              <a:ext uri="{FF2B5EF4-FFF2-40B4-BE49-F238E27FC236}">
                <a16:creationId xmlns:a16="http://schemas.microsoft.com/office/drawing/2014/main" id="{5F579B84-3947-3A27-E6B7-191AA5A6E067}"/>
              </a:ext>
            </a:extLst>
          </p:cNvPr>
          <p:cNvCxnSpPr/>
          <p:nvPr>
            <p:custDataLst>
              <p:tags r:id="rId6"/>
            </p:custDataLst>
          </p:nvPr>
        </p:nvCxnSpPr>
        <p:spPr bwMode="auto">
          <a:xfrm flipH="1">
            <a:off x="955675" y="3108325"/>
            <a:ext cx="460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1" name="Straight Connector 530">
            <a:extLst>
              <a:ext uri="{FF2B5EF4-FFF2-40B4-BE49-F238E27FC236}">
                <a16:creationId xmlns:a16="http://schemas.microsoft.com/office/drawing/2014/main" id="{1C639B58-7680-9C41-F897-CB7A91525F28}"/>
              </a:ext>
            </a:extLst>
          </p:cNvPr>
          <p:cNvCxnSpPr/>
          <p:nvPr>
            <p:custDataLst>
              <p:tags r:id="rId7"/>
            </p:custDataLst>
          </p:nvPr>
        </p:nvCxnSpPr>
        <p:spPr bwMode="auto">
          <a:xfrm flipH="1">
            <a:off x="955675" y="2838450"/>
            <a:ext cx="460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5" name="Straight Connector 534">
            <a:extLst>
              <a:ext uri="{FF2B5EF4-FFF2-40B4-BE49-F238E27FC236}">
                <a16:creationId xmlns:a16="http://schemas.microsoft.com/office/drawing/2014/main" id="{73BCCD5D-6D9C-DB3D-5CCE-AC3DEBA13BDD}"/>
              </a:ext>
            </a:extLst>
          </p:cNvPr>
          <p:cNvCxnSpPr/>
          <p:nvPr>
            <p:custDataLst>
              <p:tags r:id="rId8"/>
            </p:custDataLst>
          </p:nvPr>
        </p:nvCxnSpPr>
        <p:spPr bwMode="auto">
          <a:xfrm flipH="1">
            <a:off x="955675" y="2300288"/>
            <a:ext cx="460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7" name="Straight Connector 536">
            <a:extLst>
              <a:ext uri="{FF2B5EF4-FFF2-40B4-BE49-F238E27FC236}">
                <a16:creationId xmlns:a16="http://schemas.microsoft.com/office/drawing/2014/main" id="{C4900F05-C283-666C-1BF1-0B82BDDA9547}"/>
              </a:ext>
            </a:extLst>
          </p:cNvPr>
          <p:cNvCxnSpPr/>
          <p:nvPr>
            <p:custDataLst>
              <p:tags r:id="rId9"/>
            </p:custDataLst>
          </p:nvPr>
        </p:nvCxnSpPr>
        <p:spPr bwMode="auto">
          <a:xfrm flipH="1">
            <a:off x="955675" y="2030413"/>
            <a:ext cx="460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9" name="Straight Connector 538">
            <a:extLst>
              <a:ext uri="{FF2B5EF4-FFF2-40B4-BE49-F238E27FC236}">
                <a16:creationId xmlns:a16="http://schemas.microsoft.com/office/drawing/2014/main" id="{FADBF30F-3FD9-9118-5062-465B7D7D8039}"/>
              </a:ext>
            </a:extLst>
          </p:cNvPr>
          <p:cNvCxnSpPr/>
          <p:nvPr>
            <p:custDataLst>
              <p:tags r:id="rId10"/>
            </p:custDataLst>
          </p:nvPr>
        </p:nvCxnSpPr>
        <p:spPr bwMode="auto">
          <a:xfrm flipH="1">
            <a:off x="955675" y="1762125"/>
            <a:ext cx="46038" cy="0"/>
          </a:xfrm>
          <a:prstGeom prst="line">
            <a:avLst/>
          </a:prstGeom>
          <a:ln w="9525" cap="flat" cmpd="sng" algn="ctr">
            <a:solidFill>
              <a:schemeClr val="tx1"/>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12" name="Google Shape;7;p1">
            <a:extLst>
              <a:ext uri="{FF2B5EF4-FFF2-40B4-BE49-F238E27FC236}">
                <a16:creationId xmlns:a16="http://schemas.microsoft.com/office/drawing/2014/main" id="{45DAB2E0-5C7C-897E-2EDB-8C5388CBFC78}"/>
              </a:ext>
            </a:extLst>
          </p:cNvPr>
          <p:cNvSpPr txBox="1">
            <a:spLocks noGrp="1"/>
          </p:cNvSpPr>
          <p:nvPr>
            <p:custDataLst>
              <p:tags r:id="rId11"/>
            </p:custDataLst>
          </p:nvPr>
        </p:nvSpPr>
        <p:spPr bwMode="gray">
          <a:xfrm>
            <a:off x="649288" y="3956050"/>
            <a:ext cx="214313"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E4055AA6-F70F-42C1-95CF-F568F21A3980}" type="datetime'''''''''''''''''''''0''''''''.''''''''''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13" name="Google Shape;7;p1">
            <a:extLst>
              <a:ext uri="{FF2B5EF4-FFF2-40B4-BE49-F238E27FC236}">
                <a16:creationId xmlns:a16="http://schemas.microsoft.com/office/drawing/2014/main" id="{BF110930-F8C5-432E-1F5C-BCC023325D3B}"/>
              </a:ext>
            </a:extLst>
          </p:cNvPr>
          <p:cNvSpPr txBox="1">
            <a:spLocks noGrp="1"/>
          </p:cNvSpPr>
          <p:nvPr>
            <p:custDataLst>
              <p:tags r:id="rId12"/>
            </p:custDataLst>
          </p:nvPr>
        </p:nvSpPr>
        <p:spPr bwMode="gray">
          <a:xfrm>
            <a:off x="674688" y="3306763"/>
            <a:ext cx="188913"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5123F5D5-C187-4E68-A6CD-C3E1704B989D}" type="datetime'''''''''2''''''''''''''''''''''.''''''5'''''''''">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2.5</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15" name="Google Shape;7;p1">
            <a:extLst>
              <a:ext uri="{FF2B5EF4-FFF2-40B4-BE49-F238E27FC236}">
                <a16:creationId xmlns:a16="http://schemas.microsoft.com/office/drawing/2014/main" id="{AD2EE2D1-EA0F-E971-9380-096CD9E273AC}"/>
              </a:ext>
            </a:extLst>
          </p:cNvPr>
          <p:cNvSpPr txBox="1">
            <a:spLocks noGrp="1"/>
          </p:cNvSpPr>
          <p:nvPr>
            <p:custDataLst>
              <p:tags r:id="rId13"/>
            </p:custDataLst>
          </p:nvPr>
        </p:nvSpPr>
        <p:spPr bwMode="gray">
          <a:xfrm>
            <a:off x="668338" y="3038475"/>
            <a:ext cx="195263"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4A4320C2-AF01-4CF5-99A7-2C56FB765D80}" type="datetime'''''''2''''''''''''''''''''''''.''''''6'''''''''''''''">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2.6</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17" name="Google Shape;7;p1">
            <a:extLst>
              <a:ext uri="{FF2B5EF4-FFF2-40B4-BE49-F238E27FC236}">
                <a16:creationId xmlns:a16="http://schemas.microsoft.com/office/drawing/2014/main" id="{9F4CF2DB-1820-89CC-1B5A-15FD44D5475C}"/>
              </a:ext>
            </a:extLst>
          </p:cNvPr>
          <p:cNvSpPr txBox="1">
            <a:spLocks noGrp="1"/>
          </p:cNvSpPr>
          <p:nvPr>
            <p:custDataLst>
              <p:tags r:id="rId14"/>
            </p:custDataLst>
          </p:nvPr>
        </p:nvSpPr>
        <p:spPr bwMode="gray">
          <a:xfrm>
            <a:off x="671513" y="2768600"/>
            <a:ext cx="192088"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155C03F0-521C-49D4-82DC-FC10FA45E9AC}" type="datetime'''''''''''2''''''''''''''''''''''''''.''''''''''''''''''7'''''">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2.7</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19" name="Google Shape;7;p1">
            <a:extLst>
              <a:ext uri="{FF2B5EF4-FFF2-40B4-BE49-F238E27FC236}">
                <a16:creationId xmlns:a16="http://schemas.microsoft.com/office/drawing/2014/main" id="{0C122F37-BF1A-3F6B-0F7C-7E8AF4309AD6}"/>
              </a:ext>
            </a:extLst>
          </p:cNvPr>
          <p:cNvSpPr txBox="1">
            <a:spLocks noGrp="1"/>
          </p:cNvSpPr>
          <p:nvPr>
            <p:custDataLst>
              <p:tags r:id="rId15"/>
            </p:custDataLst>
          </p:nvPr>
        </p:nvSpPr>
        <p:spPr bwMode="gray">
          <a:xfrm>
            <a:off x="665162" y="2498725"/>
            <a:ext cx="198438"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35C447D4-0D56-4AA6-9CE0-5BCA022D275C}" type="datetime'''''''''''''''''''''2''''''''''''''''''''''''.''''''8'''''''''">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2.8</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21" name="Google Shape;7;p1">
            <a:extLst>
              <a:ext uri="{FF2B5EF4-FFF2-40B4-BE49-F238E27FC236}">
                <a16:creationId xmlns:a16="http://schemas.microsoft.com/office/drawing/2014/main" id="{6B811922-DA7D-3BD3-E062-91418E2E65F3}"/>
              </a:ext>
            </a:extLst>
          </p:cNvPr>
          <p:cNvSpPr txBox="1">
            <a:spLocks noGrp="1"/>
          </p:cNvSpPr>
          <p:nvPr>
            <p:custDataLst>
              <p:tags r:id="rId16"/>
            </p:custDataLst>
          </p:nvPr>
        </p:nvSpPr>
        <p:spPr bwMode="gray">
          <a:xfrm>
            <a:off x="668338" y="2230438"/>
            <a:ext cx="195263"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824F0B42-94D2-4B7D-93E4-37C6B53922FB}" type="datetime'2''''''''''''''''''.''''''''''''9'''''''''''''''''">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2.9</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23" name="Google Shape;7;p1">
            <a:extLst>
              <a:ext uri="{FF2B5EF4-FFF2-40B4-BE49-F238E27FC236}">
                <a16:creationId xmlns:a16="http://schemas.microsoft.com/office/drawing/2014/main" id="{2150B3A8-E379-42AD-A4BF-DABE38247522}"/>
              </a:ext>
            </a:extLst>
          </p:cNvPr>
          <p:cNvSpPr txBox="1">
            <a:spLocks noGrp="1"/>
          </p:cNvSpPr>
          <p:nvPr>
            <p:custDataLst>
              <p:tags r:id="rId17"/>
            </p:custDataLst>
          </p:nvPr>
        </p:nvSpPr>
        <p:spPr bwMode="gray">
          <a:xfrm>
            <a:off x="661988" y="1960563"/>
            <a:ext cx="201613"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C996EE9F-5713-4964-A483-07F6745EE02C}" type="datetime'''''''''''''''''''''''''''3''''''''''''''''''''''.''''''''0'''">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3.0</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25" name="Google Shape;7;p1">
            <a:extLst>
              <a:ext uri="{FF2B5EF4-FFF2-40B4-BE49-F238E27FC236}">
                <a16:creationId xmlns:a16="http://schemas.microsoft.com/office/drawing/2014/main" id="{8B478FDD-2732-EC87-10F7-C182946D655F}"/>
              </a:ext>
            </a:extLst>
          </p:cNvPr>
          <p:cNvSpPr txBox="1">
            <a:spLocks noGrp="1"/>
          </p:cNvSpPr>
          <p:nvPr>
            <p:custDataLst>
              <p:tags r:id="rId18"/>
            </p:custDataLst>
          </p:nvPr>
        </p:nvSpPr>
        <p:spPr bwMode="gray">
          <a:xfrm>
            <a:off x="703263" y="1692275"/>
            <a:ext cx="160338" cy="1508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85748703-7982-49DD-9379-C6BD58C30F2D}" type="datetime'''3''.''''''''''''''''''''''''1'''''''''''''''">
              <a:rPr lang="en-US" altLang="en-US" sz="11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3.1</a:t>
            </a:fld>
            <a:endParaRPr lang="en-US" sz="11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useBgFill="1">
        <p:nvSpPr>
          <p:cNvPr id="57" name="Freeform: Shape 56">
            <a:extLst>
              <a:ext uri="{FF2B5EF4-FFF2-40B4-BE49-F238E27FC236}">
                <a16:creationId xmlns:a16="http://schemas.microsoft.com/office/drawing/2014/main" id="{9896482B-C4D3-F6CD-93F7-C60D5B617022}"/>
              </a:ext>
            </a:extLst>
          </p:cNvPr>
          <p:cNvSpPr/>
          <p:nvPr>
            <p:custDataLst>
              <p:tags r:id="rId19"/>
            </p:custDataLst>
          </p:nvPr>
        </p:nvSpPr>
        <p:spPr bwMode="auto">
          <a:xfrm>
            <a:off x="2068513" y="3590925"/>
            <a:ext cx="619126" cy="223839"/>
          </a:xfrm>
          <a:custGeom>
            <a:avLst/>
            <a:gdLst/>
            <a:ahLst/>
            <a:cxnLst/>
            <a:rect l="0" t="0" r="0" b="0"/>
            <a:pathLst>
              <a:path w="619126" h="223839">
                <a:moveTo>
                  <a:pt x="0" y="166688"/>
                </a:moveTo>
                <a:lnTo>
                  <a:pt x="619125" y="0"/>
                </a:lnTo>
                <a:lnTo>
                  <a:pt x="619125" y="57150"/>
                </a:lnTo>
                <a:lnTo>
                  <a:pt x="0" y="223838"/>
                </a:lnTo>
                <a:close/>
              </a:path>
            </a:pathLst>
          </a:cu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Freeform: Shape 50">
            <a:extLst>
              <a:ext uri="{FF2B5EF4-FFF2-40B4-BE49-F238E27FC236}">
                <a16:creationId xmlns:a16="http://schemas.microsoft.com/office/drawing/2014/main" id="{A852DE99-8A01-3CB4-5855-1BBA7D556334}"/>
              </a:ext>
            </a:extLst>
          </p:cNvPr>
          <p:cNvSpPr/>
          <p:nvPr>
            <p:custDataLst>
              <p:tags r:id="rId20"/>
            </p:custDataLst>
          </p:nvPr>
        </p:nvSpPr>
        <p:spPr bwMode="auto">
          <a:xfrm>
            <a:off x="928688" y="3654425"/>
            <a:ext cx="146051" cy="96839"/>
          </a:xfrm>
          <a:custGeom>
            <a:avLst/>
            <a:gdLst/>
            <a:ahLst/>
            <a:cxnLst/>
            <a:rect l="0" t="0" r="0" b="0"/>
            <a:pathLst>
              <a:path w="146051" h="96839">
                <a:moveTo>
                  <a:pt x="0" y="39688"/>
                </a:moveTo>
                <a:lnTo>
                  <a:pt x="146050" y="0"/>
                </a:lnTo>
                <a:lnTo>
                  <a:pt x="146050" y="57150"/>
                </a:lnTo>
                <a:lnTo>
                  <a:pt x="0" y="96838"/>
                </a:lnTo>
                <a:close/>
              </a:path>
            </a:pathLst>
          </a:cu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Freeform: Shape 53">
            <a:extLst>
              <a:ext uri="{FF2B5EF4-FFF2-40B4-BE49-F238E27FC236}">
                <a16:creationId xmlns:a16="http://schemas.microsoft.com/office/drawing/2014/main" id="{CC6FFE08-BFF6-8595-7F2C-A4E49A470B26}"/>
              </a:ext>
            </a:extLst>
          </p:cNvPr>
          <p:cNvSpPr/>
          <p:nvPr>
            <p:custDataLst>
              <p:tags r:id="rId21"/>
            </p:custDataLst>
          </p:nvPr>
        </p:nvSpPr>
        <p:spPr bwMode="auto">
          <a:xfrm>
            <a:off x="1150938" y="3590925"/>
            <a:ext cx="619126" cy="223839"/>
          </a:xfrm>
          <a:custGeom>
            <a:avLst/>
            <a:gdLst/>
            <a:ahLst/>
            <a:cxnLst/>
            <a:rect l="0" t="0" r="0" b="0"/>
            <a:pathLst>
              <a:path w="619126" h="223839">
                <a:moveTo>
                  <a:pt x="0" y="166688"/>
                </a:moveTo>
                <a:lnTo>
                  <a:pt x="619125" y="0"/>
                </a:lnTo>
                <a:lnTo>
                  <a:pt x="619125" y="57150"/>
                </a:lnTo>
                <a:lnTo>
                  <a:pt x="0" y="223838"/>
                </a:lnTo>
                <a:close/>
              </a:path>
            </a:pathLst>
          </a:cu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Freeform: Shape 59">
            <a:extLst>
              <a:ext uri="{FF2B5EF4-FFF2-40B4-BE49-F238E27FC236}">
                <a16:creationId xmlns:a16="http://schemas.microsoft.com/office/drawing/2014/main" id="{A575183D-4EC5-0989-30E0-EAEA867CACA8}"/>
              </a:ext>
            </a:extLst>
          </p:cNvPr>
          <p:cNvSpPr/>
          <p:nvPr>
            <p:custDataLst>
              <p:tags r:id="rId22"/>
            </p:custDataLst>
          </p:nvPr>
        </p:nvSpPr>
        <p:spPr bwMode="auto">
          <a:xfrm>
            <a:off x="2986088" y="3590925"/>
            <a:ext cx="617538" cy="223839"/>
          </a:xfrm>
          <a:custGeom>
            <a:avLst/>
            <a:gdLst/>
            <a:ahLst/>
            <a:cxnLst/>
            <a:rect l="0" t="0" r="0" b="0"/>
            <a:pathLst>
              <a:path w="617538" h="223839">
                <a:moveTo>
                  <a:pt x="0" y="166688"/>
                </a:moveTo>
                <a:lnTo>
                  <a:pt x="617537" y="0"/>
                </a:lnTo>
                <a:lnTo>
                  <a:pt x="617537" y="57150"/>
                </a:lnTo>
                <a:lnTo>
                  <a:pt x="0" y="223838"/>
                </a:lnTo>
                <a:close/>
              </a:path>
            </a:pathLst>
          </a:cu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Freeform: Shape 62">
            <a:extLst>
              <a:ext uri="{FF2B5EF4-FFF2-40B4-BE49-F238E27FC236}">
                <a16:creationId xmlns:a16="http://schemas.microsoft.com/office/drawing/2014/main" id="{6720A7BC-17FA-E206-ABFF-E8ED496EA077}"/>
              </a:ext>
            </a:extLst>
          </p:cNvPr>
          <p:cNvSpPr/>
          <p:nvPr>
            <p:custDataLst>
              <p:tags r:id="rId23"/>
            </p:custDataLst>
          </p:nvPr>
        </p:nvSpPr>
        <p:spPr bwMode="auto">
          <a:xfrm>
            <a:off x="3902075" y="3590925"/>
            <a:ext cx="619126" cy="223839"/>
          </a:xfrm>
          <a:custGeom>
            <a:avLst/>
            <a:gdLst/>
            <a:ahLst/>
            <a:cxnLst/>
            <a:rect l="0" t="0" r="0" b="0"/>
            <a:pathLst>
              <a:path w="619126" h="223839">
                <a:moveTo>
                  <a:pt x="0" y="166688"/>
                </a:moveTo>
                <a:lnTo>
                  <a:pt x="619125" y="0"/>
                </a:lnTo>
                <a:lnTo>
                  <a:pt x="619125" y="57150"/>
                </a:lnTo>
                <a:lnTo>
                  <a:pt x="0" y="223838"/>
                </a:lnTo>
                <a:close/>
              </a:path>
            </a:pathLst>
          </a:cu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0" name="Freeform: Shape 449">
            <a:extLst>
              <a:ext uri="{FF2B5EF4-FFF2-40B4-BE49-F238E27FC236}">
                <a16:creationId xmlns:a16="http://schemas.microsoft.com/office/drawing/2014/main" id="{8CA04ACF-A084-917F-EB77-A5F12C9EBB29}"/>
              </a:ext>
            </a:extLst>
          </p:cNvPr>
          <p:cNvSpPr/>
          <p:nvPr>
            <p:custDataLst>
              <p:tags r:id="rId24"/>
            </p:custDataLst>
          </p:nvPr>
        </p:nvSpPr>
        <p:spPr bwMode="auto">
          <a:xfrm>
            <a:off x="4819650" y="3590925"/>
            <a:ext cx="619126" cy="223839"/>
          </a:xfrm>
          <a:custGeom>
            <a:avLst/>
            <a:gdLst/>
            <a:ahLst/>
            <a:cxnLst/>
            <a:rect l="0" t="0" r="0" b="0"/>
            <a:pathLst>
              <a:path w="619126" h="223839">
                <a:moveTo>
                  <a:pt x="0" y="166688"/>
                </a:moveTo>
                <a:lnTo>
                  <a:pt x="619125" y="0"/>
                </a:lnTo>
                <a:lnTo>
                  <a:pt x="619125" y="57150"/>
                </a:lnTo>
                <a:lnTo>
                  <a:pt x="0" y="223838"/>
                </a:lnTo>
                <a:close/>
              </a:path>
            </a:pathLst>
          </a:custGeom>
          <a:ln w="25400" cap="flat" cmpd="sng" algn="ctr">
            <a:noFill/>
            <a:prstDash val="solid"/>
            <a:round/>
            <a:headEnd type="none" w="med" len="med"/>
            <a:tailEnd type="none" w="med" len="med"/>
          </a:ln>
          <a:effectLst/>
          <a:extLst>
            <a:ext uri="{91240B29-F687-4F45-9708-019B960494DF}">
              <a14:hiddenLine xmlns:a14="http://schemas.microsoft.com/office/drawing/2010/main" w="25400" cap="flat" cmpd="sng" algn="ctr">
                <a:solidFill>
                  <a:schemeClr val="accent1">
                    <a:shade val="15000"/>
                  </a:schemeClr>
                </a:solidFill>
                <a:prstDash val="solid"/>
                <a:round/>
                <a:headEnd type="none" w="med" len="med"/>
                <a:tailEnd type="none" w="med" len="me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98C2A11-B2A4-A009-00A4-5854A3F2319A}"/>
              </a:ext>
            </a:extLst>
          </p:cNvPr>
          <p:cNvSpPr/>
          <p:nvPr>
            <p:custDataLst>
              <p:tags r:id="rId25"/>
            </p:custDataLst>
          </p:nvPr>
        </p:nvSpPr>
        <p:spPr bwMode="auto">
          <a:xfrm>
            <a:off x="928688" y="3654425"/>
            <a:ext cx="146051" cy="39689"/>
          </a:xfrm>
          <a:custGeom>
            <a:avLst/>
            <a:gdLst/>
            <a:ahLst/>
            <a:cxnLst/>
            <a:rect l="0" t="0" r="0" b="0"/>
            <a:pathLst>
              <a:path w="146051" h="39689">
                <a:moveTo>
                  <a:pt x="0" y="39688"/>
                </a:moveTo>
                <a:lnTo>
                  <a:pt x="146050"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9B167D8D-F725-D809-AC85-EC4878460D6E}"/>
              </a:ext>
            </a:extLst>
          </p:cNvPr>
          <p:cNvSpPr/>
          <p:nvPr>
            <p:custDataLst>
              <p:tags r:id="rId26"/>
            </p:custDataLst>
          </p:nvPr>
        </p:nvSpPr>
        <p:spPr bwMode="auto">
          <a:xfrm>
            <a:off x="928688" y="3711575"/>
            <a:ext cx="146051" cy="39689"/>
          </a:xfrm>
          <a:custGeom>
            <a:avLst/>
            <a:gdLst/>
            <a:ahLst/>
            <a:cxnLst/>
            <a:rect l="0" t="0" r="0" b="0"/>
            <a:pathLst>
              <a:path w="146051" h="39689">
                <a:moveTo>
                  <a:pt x="0" y="39688"/>
                </a:moveTo>
                <a:lnTo>
                  <a:pt x="146050"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Shape 51">
            <a:extLst>
              <a:ext uri="{FF2B5EF4-FFF2-40B4-BE49-F238E27FC236}">
                <a16:creationId xmlns:a16="http://schemas.microsoft.com/office/drawing/2014/main" id="{D37041C2-2A6C-DB2E-D21A-5764E182F02D}"/>
              </a:ext>
            </a:extLst>
          </p:cNvPr>
          <p:cNvSpPr/>
          <p:nvPr>
            <p:custDataLst>
              <p:tags r:id="rId27"/>
            </p:custDataLst>
          </p:nvPr>
        </p:nvSpPr>
        <p:spPr bwMode="auto">
          <a:xfrm>
            <a:off x="1150938" y="359092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A5B14812-C7D5-308A-75EC-2DBECA9F059D}"/>
              </a:ext>
            </a:extLst>
          </p:cNvPr>
          <p:cNvSpPr/>
          <p:nvPr>
            <p:custDataLst>
              <p:tags r:id="rId28"/>
            </p:custDataLst>
          </p:nvPr>
        </p:nvSpPr>
        <p:spPr bwMode="auto">
          <a:xfrm>
            <a:off x="1150938" y="364807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Freeform: Shape 54">
            <a:extLst>
              <a:ext uri="{FF2B5EF4-FFF2-40B4-BE49-F238E27FC236}">
                <a16:creationId xmlns:a16="http://schemas.microsoft.com/office/drawing/2014/main" id="{5EB3A2A4-2C55-CFDB-C301-7D041A1FFBF2}"/>
              </a:ext>
            </a:extLst>
          </p:cNvPr>
          <p:cNvSpPr/>
          <p:nvPr>
            <p:custDataLst>
              <p:tags r:id="rId29"/>
            </p:custDataLst>
          </p:nvPr>
        </p:nvSpPr>
        <p:spPr bwMode="auto">
          <a:xfrm>
            <a:off x="2068513" y="359092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Shape 55">
            <a:extLst>
              <a:ext uri="{FF2B5EF4-FFF2-40B4-BE49-F238E27FC236}">
                <a16:creationId xmlns:a16="http://schemas.microsoft.com/office/drawing/2014/main" id="{3EDA4C33-D564-E32E-C7C1-FFA742C724CC}"/>
              </a:ext>
            </a:extLst>
          </p:cNvPr>
          <p:cNvSpPr/>
          <p:nvPr>
            <p:custDataLst>
              <p:tags r:id="rId30"/>
            </p:custDataLst>
          </p:nvPr>
        </p:nvSpPr>
        <p:spPr bwMode="auto">
          <a:xfrm>
            <a:off x="2068513" y="364807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Freeform: Shape 57">
            <a:extLst>
              <a:ext uri="{FF2B5EF4-FFF2-40B4-BE49-F238E27FC236}">
                <a16:creationId xmlns:a16="http://schemas.microsoft.com/office/drawing/2014/main" id="{8CFA0C16-F31E-ABD3-12E0-86F40E0FF64E}"/>
              </a:ext>
            </a:extLst>
          </p:cNvPr>
          <p:cNvSpPr/>
          <p:nvPr>
            <p:custDataLst>
              <p:tags r:id="rId31"/>
            </p:custDataLst>
          </p:nvPr>
        </p:nvSpPr>
        <p:spPr bwMode="auto">
          <a:xfrm>
            <a:off x="2986088" y="3590925"/>
            <a:ext cx="617538" cy="166689"/>
          </a:xfrm>
          <a:custGeom>
            <a:avLst/>
            <a:gdLst/>
            <a:ahLst/>
            <a:cxnLst/>
            <a:rect l="0" t="0" r="0" b="0"/>
            <a:pathLst>
              <a:path w="617538" h="166689">
                <a:moveTo>
                  <a:pt x="0" y="166688"/>
                </a:moveTo>
                <a:lnTo>
                  <a:pt x="617537"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Freeform: Shape 58">
            <a:extLst>
              <a:ext uri="{FF2B5EF4-FFF2-40B4-BE49-F238E27FC236}">
                <a16:creationId xmlns:a16="http://schemas.microsoft.com/office/drawing/2014/main" id="{C095186D-331B-5BD5-98D8-E3EB40670B53}"/>
              </a:ext>
            </a:extLst>
          </p:cNvPr>
          <p:cNvSpPr/>
          <p:nvPr>
            <p:custDataLst>
              <p:tags r:id="rId32"/>
            </p:custDataLst>
          </p:nvPr>
        </p:nvSpPr>
        <p:spPr bwMode="auto">
          <a:xfrm>
            <a:off x="2986088" y="3648075"/>
            <a:ext cx="617538" cy="166689"/>
          </a:xfrm>
          <a:custGeom>
            <a:avLst/>
            <a:gdLst/>
            <a:ahLst/>
            <a:cxnLst/>
            <a:rect l="0" t="0" r="0" b="0"/>
            <a:pathLst>
              <a:path w="617538" h="166689">
                <a:moveTo>
                  <a:pt x="0" y="166688"/>
                </a:moveTo>
                <a:lnTo>
                  <a:pt x="617537"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Freeform: Shape 60">
            <a:extLst>
              <a:ext uri="{FF2B5EF4-FFF2-40B4-BE49-F238E27FC236}">
                <a16:creationId xmlns:a16="http://schemas.microsoft.com/office/drawing/2014/main" id="{1B79F642-32A9-23AA-C5C8-5740D2392244}"/>
              </a:ext>
            </a:extLst>
          </p:cNvPr>
          <p:cNvSpPr/>
          <p:nvPr>
            <p:custDataLst>
              <p:tags r:id="rId33"/>
            </p:custDataLst>
          </p:nvPr>
        </p:nvSpPr>
        <p:spPr bwMode="auto">
          <a:xfrm>
            <a:off x="3902075" y="359092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8" name="Freeform: Shape 447">
            <a:extLst>
              <a:ext uri="{FF2B5EF4-FFF2-40B4-BE49-F238E27FC236}">
                <a16:creationId xmlns:a16="http://schemas.microsoft.com/office/drawing/2014/main" id="{6D7205DC-D057-81C7-154D-8B94713681C9}"/>
              </a:ext>
            </a:extLst>
          </p:cNvPr>
          <p:cNvSpPr/>
          <p:nvPr>
            <p:custDataLst>
              <p:tags r:id="rId34"/>
            </p:custDataLst>
          </p:nvPr>
        </p:nvSpPr>
        <p:spPr bwMode="auto">
          <a:xfrm>
            <a:off x="4819650" y="359092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9" name="Freeform: Shape 448">
            <a:extLst>
              <a:ext uri="{FF2B5EF4-FFF2-40B4-BE49-F238E27FC236}">
                <a16:creationId xmlns:a16="http://schemas.microsoft.com/office/drawing/2014/main" id="{60D67529-DD18-901F-3F4C-6B78A1FF560A}"/>
              </a:ext>
            </a:extLst>
          </p:cNvPr>
          <p:cNvSpPr/>
          <p:nvPr>
            <p:custDataLst>
              <p:tags r:id="rId35"/>
            </p:custDataLst>
          </p:nvPr>
        </p:nvSpPr>
        <p:spPr bwMode="auto">
          <a:xfrm>
            <a:off x="4819650" y="364807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Freeform: Shape 61">
            <a:extLst>
              <a:ext uri="{FF2B5EF4-FFF2-40B4-BE49-F238E27FC236}">
                <a16:creationId xmlns:a16="http://schemas.microsoft.com/office/drawing/2014/main" id="{196CBE6D-3A22-F156-D88F-2B1A6DE5DF57}"/>
              </a:ext>
            </a:extLst>
          </p:cNvPr>
          <p:cNvSpPr/>
          <p:nvPr>
            <p:custDataLst>
              <p:tags r:id="rId36"/>
            </p:custDataLst>
          </p:nvPr>
        </p:nvSpPr>
        <p:spPr bwMode="auto">
          <a:xfrm>
            <a:off x="3902075" y="3648075"/>
            <a:ext cx="619126" cy="166689"/>
          </a:xfrm>
          <a:custGeom>
            <a:avLst/>
            <a:gdLst/>
            <a:ahLst/>
            <a:cxnLst/>
            <a:rect l="0" t="0" r="0" b="0"/>
            <a:pathLst>
              <a:path w="619126" h="166689">
                <a:moveTo>
                  <a:pt x="0" y="166688"/>
                </a:moveTo>
                <a:lnTo>
                  <a:pt x="619125" y="0"/>
                </a:lnTo>
              </a:path>
            </a:pathLst>
          </a:custGeom>
          <a:ln w="9525" cap="flat" cmpd="sng" algn="ctr">
            <a:solidFill>
              <a:schemeClr val="tx1"/>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4" name="Google Shape;7;p1">
            <a:extLst>
              <a:ext uri="{FF2B5EF4-FFF2-40B4-BE49-F238E27FC236}">
                <a16:creationId xmlns:a16="http://schemas.microsoft.com/office/drawing/2014/main" id="{18A33F5E-62F1-A0E3-891F-001E24E224E6}"/>
              </a:ext>
            </a:extLst>
          </p:cNvPr>
          <p:cNvSpPr txBox="1">
            <a:spLocks noGrp="1"/>
          </p:cNvSpPr>
          <p:nvPr>
            <p:custDataLst>
              <p:tags r:id="rId37"/>
            </p:custDataLst>
          </p:nvPr>
        </p:nvSpPr>
        <p:spPr bwMode="auto">
          <a:xfrm>
            <a:off x="2462212" y="4402138"/>
            <a:ext cx="166370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sz="1200" kern="1200">
                <a:solidFill>
                  <a:schemeClr val="accent3">
                    <a:lumMod val="50000"/>
                  </a:schemeClr>
                </a:solidFill>
                <a:effectLst/>
                <a:latin typeface="Montserrat" panose="00000500000000000000" pitchFamily="2" charset="0"/>
                <a:ea typeface="+mn-ea"/>
                <a:cs typeface="+mn-cs"/>
              </a:rPr>
              <a:t>WFH Preference Rate</a:t>
            </a:r>
            <a:endParaRPr lang="en-US" sz="1200" kern="1200">
              <a:solidFill>
                <a:schemeClr val="accent3">
                  <a:lumMod val="50000"/>
                </a:schemeClr>
              </a:solidFill>
              <a:latin typeface="Montserrat" panose="00000500000000000000" pitchFamily="2" charset="0"/>
              <a:ea typeface="+mn-ea"/>
              <a:cs typeface="+mn-cs"/>
            </a:endParaRPr>
          </a:p>
        </p:txBody>
      </p:sp>
      <p:sp>
        <p:nvSpPr>
          <p:cNvPr id="633" name="Google Shape;7;p1">
            <a:extLst>
              <a:ext uri="{FF2B5EF4-FFF2-40B4-BE49-F238E27FC236}">
                <a16:creationId xmlns:a16="http://schemas.microsoft.com/office/drawing/2014/main" id="{FFB635FD-6270-F573-B0C4-685B2BC9F7CE}"/>
              </a:ext>
            </a:extLst>
          </p:cNvPr>
          <p:cNvSpPr txBox="1">
            <a:spLocks noGrp="1"/>
          </p:cNvSpPr>
          <p:nvPr>
            <p:custDataLst>
              <p:tags r:id="rId38"/>
            </p:custDataLst>
          </p:nvPr>
        </p:nvSpPr>
        <p:spPr bwMode="auto">
          <a:xfrm>
            <a:off x="323850" y="2162175"/>
            <a:ext cx="182563" cy="14652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sz="1200" kern="1200">
                <a:solidFill>
                  <a:schemeClr val="accent3">
                    <a:lumMod val="50000"/>
                  </a:schemeClr>
                </a:solidFill>
                <a:effectLst/>
                <a:latin typeface="Montserrat" panose="00000500000000000000" pitchFamily="2" charset="0"/>
                <a:ea typeface="+mn-ea"/>
                <a:cs typeface="+mn-cs"/>
              </a:rPr>
              <a:t>Cultural Quotient</a:t>
            </a:r>
            <a:r>
              <a:rPr lang="en-US" altLang="en-US" sz="1200" kern="1200" baseline="30000">
                <a:solidFill>
                  <a:schemeClr val="accent3">
                    <a:lumMod val="50000"/>
                  </a:schemeClr>
                </a:solidFill>
                <a:effectLst/>
                <a:latin typeface="Montserrat" panose="00000500000000000000" pitchFamily="2" charset="0"/>
                <a:ea typeface="+mn-ea"/>
                <a:cs typeface="+mn-cs"/>
              </a:rPr>
              <a:t> [1]</a:t>
            </a:r>
            <a:endParaRPr lang="en-US" sz="1100" kern="1200" baseline="30000">
              <a:solidFill>
                <a:schemeClr val="accent3">
                  <a:lumMod val="50000"/>
                </a:schemeClr>
              </a:solidFill>
              <a:latin typeface="Montserrat" panose="00000500000000000000" pitchFamily="2" charset="0"/>
              <a:ea typeface="+mn-ea"/>
              <a:cs typeface="+mn-cs"/>
            </a:endParaRPr>
          </a:p>
        </p:txBody>
      </p:sp>
      <p:sp>
        <p:nvSpPr>
          <p:cNvPr id="24" name="Google Shape;7;p1">
            <a:extLst>
              <a:ext uri="{FF2B5EF4-FFF2-40B4-BE49-F238E27FC236}">
                <a16:creationId xmlns:a16="http://schemas.microsoft.com/office/drawing/2014/main" id="{28545ADA-A1C5-E0AB-5AE7-26CF24C71A92}"/>
              </a:ext>
            </a:extLst>
          </p:cNvPr>
          <p:cNvSpPr txBox="1">
            <a:spLocks noGrp="1"/>
          </p:cNvSpPr>
          <p:nvPr>
            <p:custDataLst>
              <p:tags r:id="rId39"/>
            </p:custDataLst>
          </p:nvPr>
        </p:nvSpPr>
        <p:spPr bwMode="auto">
          <a:xfrm>
            <a:off x="2084388" y="4076700"/>
            <a:ext cx="588963"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DBBBB60D-D1C6-437F-A962-5A22AB0A6B91}" type="datetime'20-4''''''''''''''''''''''0''''''''%'''''''''">
              <a:rPr lang="en-US" altLang="en-US" sz="12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20-40%</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7" name="Google Shape;7;p1">
            <a:extLst>
              <a:ext uri="{FF2B5EF4-FFF2-40B4-BE49-F238E27FC236}">
                <a16:creationId xmlns:a16="http://schemas.microsoft.com/office/drawing/2014/main" id="{73871313-CABE-784E-2AF1-F22FBA26986D}"/>
              </a:ext>
            </a:extLst>
          </p:cNvPr>
          <p:cNvSpPr txBox="1">
            <a:spLocks noGrp="1"/>
          </p:cNvSpPr>
          <p:nvPr>
            <p:custDataLst>
              <p:tags r:id="rId40"/>
            </p:custDataLst>
          </p:nvPr>
        </p:nvSpPr>
        <p:spPr bwMode="auto">
          <a:xfrm>
            <a:off x="2997200" y="4076700"/>
            <a:ext cx="593725"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D84D13AA-E7B7-432B-8F94-28ABAE721129}" type="datetime'''''4''0''''''''''''''''''''''''-6''''''0%'''''''''''''''''''">
              <a:rPr lang="en-US" altLang="en-US" sz="12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40-60%</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30" name="Google Shape;7;p1">
            <a:extLst>
              <a:ext uri="{FF2B5EF4-FFF2-40B4-BE49-F238E27FC236}">
                <a16:creationId xmlns:a16="http://schemas.microsoft.com/office/drawing/2014/main" id="{EDD5D75C-513E-98A6-C5F5-492FCE0FED02}"/>
              </a:ext>
            </a:extLst>
          </p:cNvPr>
          <p:cNvSpPr txBox="1">
            <a:spLocks noGrp="1"/>
          </p:cNvSpPr>
          <p:nvPr>
            <p:custDataLst>
              <p:tags r:id="rId41"/>
            </p:custDataLst>
          </p:nvPr>
        </p:nvSpPr>
        <p:spPr bwMode="auto">
          <a:xfrm>
            <a:off x="3916363" y="4076700"/>
            <a:ext cx="59055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9AAA3605-7B4E-40AE-88D1-EC2D40C28F4A}" type="datetime'6''0''''''''''''''''''''-80''''''''%'''''">
              <a:rPr lang="en-US" altLang="en-US" sz="12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60-80%</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08" name="Google Shape;7;p1">
            <a:extLst>
              <a:ext uri="{FF2B5EF4-FFF2-40B4-BE49-F238E27FC236}">
                <a16:creationId xmlns:a16="http://schemas.microsoft.com/office/drawing/2014/main" id="{6BFCE176-9C34-942F-3451-6FF59F82F4A8}"/>
              </a:ext>
            </a:extLst>
          </p:cNvPr>
          <p:cNvSpPr txBox="1">
            <a:spLocks noGrp="1"/>
          </p:cNvSpPr>
          <p:nvPr>
            <p:custDataLst>
              <p:tags r:id="rId42"/>
            </p:custDataLst>
          </p:nvPr>
        </p:nvSpPr>
        <p:spPr bwMode="gray">
          <a:xfrm>
            <a:off x="2251075" y="2109787"/>
            <a:ext cx="255588"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3BE1E384-9AD7-4245-9C84-54BFB934A051}" type="datetime'2''''''''''''''''''''.''''''''''''''''''''''''''9'">
              <a:rPr lang="en-US" altLang="en-US" sz="1200" kern="1200" smtClean="0">
                <a:solidFill>
                  <a:schemeClr val="accent3">
                    <a:lumMod val="50000"/>
                  </a:schemeClr>
                </a:solidFill>
                <a:effectLst/>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2.9</a:t>
            </a:fld>
            <a:endParaRPr lang="en-US" sz="1200" kern="1200">
              <a:solidFill>
                <a:schemeClr val="accent3">
                  <a:lumMod val="50000"/>
                </a:schemeClr>
              </a:solidFill>
              <a:latin typeface="Montserrat" panose="00000500000000000000" pitchFamily="2" charset="0"/>
              <a:cs typeface="+mn-cs"/>
              <a:sym typeface="Montserrat" panose="00000500000000000000" pitchFamily="2" charset="0"/>
            </a:endParaRPr>
          </a:p>
        </p:txBody>
      </p:sp>
      <p:sp>
        <p:nvSpPr>
          <p:cNvPr id="509" name="Google Shape;7;p1">
            <a:extLst>
              <a:ext uri="{FF2B5EF4-FFF2-40B4-BE49-F238E27FC236}">
                <a16:creationId xmlns:a16="http://schemas.microsoft.com/office/drawing/2014/main" id="{B141AD7C-6DF8-9489-5A37-EE8F305C4E74}"/>
              </a:ext>
            </a:extLst>
          </p:cNvPr>
          <p:cNvSpPr txBox="1">
            <a:spLocks noGrp="1"/>
          </p:cNvSpPr>
          <p:nvPr>
            <p:custDataLst>
              <p:tags r:id="rId43"/>
            </p:custDataLst>
          </p:nvPr>
        </p:nvSpPr>
        <p:spPr bwMode="gray">
          <a:xfrm>
            <a:off x="3162300" y="1839912"/>
            <a:ext cx="263525"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360FA4A-E6D2-41F4-912C-C632085181EA}" type="datetime'3''''''''''''''.''0'''''''''">
              <a:rPr lang="en-US" altLang="en-US" sz="1200" kern="1200" smtClean="0">
                <a:solidFill>
                  <a:schemeClr val="accent3">
                    <a:lumMod val="50000"/>
                  </a:schemeClr>
                </a:solidFill>
                <a:effectLst/>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3.0</a:t>
            </a:fld>
            <a:endParaRPr lang="en-US" sz="1200" kern="1200">
              <a:solidFill>
                <a:schemeClr val="accent3">
                  <a:lumMod val="50000"/>
                </a:schemeClr>
              </a:solidFill>
              <a:latin typeface="Montserrat" panose="00000500000000000000" pitchFamily="2" charset="0"/>
              <a:cs typeface="+mn-cs"/>
              <a:sym typeface="Montserrat" panose="00000500000000000000" pitchFamily="2" charset="0"/>
            </a:endParaRPr>
          </a:p>
        </p:txBody>
      </p:sp>
      <p:sp>
        <p:nvSpPr>
          <p:cNvPr id="33" name="Google Shape;7;p1">
            <a:extLst>
              <a:ext uri="{FF2B5EF4-FFF2-40B4-BE49-F238E27FC236}">
                <a16:creationId xmlns:a16="http://schemas.microsoft.com/office/drawing/2014/main" id="{14D9DB53-4DA6-37DB-B871-C77AB8C5BCE2}"/>
              </a:ext>
            </a:extLst>
          </p:cNvPr>
          <p:cNvSpPr txBox="1">
            <a:spLocks noGrp="1"/>
          </p:cNvSpPr>
          <p:nvPr>
            <p:custDataLst>
              <p:tags r:id="rId44"/>
            </p:custDataLst>
          </p:nvPr>
        </p:nvSpPr>
        <p:spPr bwMode="auto">
          <a:xfrm>
            <a:off x="4802188" y="4076700"/>
            <a:ext cx="655638"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319C330-EBF5-4110-8658-2905B3D3977E}" type="datetime'''''8''''0''''''''''''''-''1''''''''''0''''0''''%'''''''">
              <a:rPr lang="en-US" altLang="en-US" sz="12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80-100%</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10" name="Google Shape;7;p1">
            <a:extLst>
              <a:ext uri="{FF2B5EF4-FFF2-40B4-BE49-F238E27FC236}">
                <a16:creationId xmlns:a16="http://schemas.microsoft.com/office/drawing/2014/main" id="{46A1958F-2FF2-77E5-CD25-6B55C0096AF9}"/>
              </a:ext>
            </a:extLst>
          </p:cNvPr>
          <p:cNvSpPr txBox="1">
            <a:spLocks noGrp="1"/>
          </p:cNvSpPr>
          <p:nvPr>
            <p:custDataLst>
              <p:tags r:id="rId45"/>
            </p:custDataLst>
          </p:nvPr>
        </p:nvSpPr>
        <p:spPr bwMode="gray">
          <a:xfrm>
            <a:off x="4084638" y="2109787"/>
            <a:ext cx="255588"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DF4DCD4-FB3B-489A-AD45-E93FFC283DC9}" type="datetime'''2''''''.''''''''''''''''''''''''''''''9'''''''''''''''">
              <a:rPr lang="en-US" altLang="en-US" sz="1200" kern="1200" smtClean="0">
                <a:solidFill>
                  <a:schemeClr val="accent3">
                    <a:lumMod val="50000"/>
                  </a:schemeClr>
                </a:solidFill>
                <a:effectLst/>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2.9</a:t>
            </a:fld>
            <a:endParaRPr lang="en-US" sz="1200" kern="1200">
              <a:solidFill>
                <a:schemeClr val="accent3">
                  <a:lumMod val="50000"/>
                </a:schemeClr>
              </a:solidFill>
              <a:latin typeface="Montserrat" panose="00000500000000000000" pitchFamily="2" charset="0"/>
              <a:cs typeface="+mn-cs"/>
              <a:sym typeface="Montserrat" panose="00000500000000000000" pitchFamily="2" charset="0"/>
            </a:endParaRPr>
          </a:p>
        </p:txBody>
      </p:sp>
      <p:sp>
        <p:nvSpPr>
          <p:cNvPr id="4" name="Google Shape;7;p1">
            <a:extLst>
              <a:ext uri="{FF2B5EF4-FFF2-40B4-BE49-F238E27FC236}">
                <a16:creationId xmlns:a16="http://schemas.microsoft.com/office/drawing/2014/main" id="{A2A9B1D0-65B6-B0CA-F548-FA3815FF3F75}"/>
              </a:ext>
            </a:extLst>
          </p:cNvPr>
          <p:cNvSpPr txBox="1">
            <a:spLocks noGrp="1"/>
          </p:cNvSpPr>
          <p:nvPr>
            <p:custDataLst>
              <p:tags r:id="rId46"/>
            </p:custDataLst>
          </p:nvPr>
        </p:nvSpPr>
        <p:spPr bwMode="auto">
          <a:xfrm>
            <a:off x="1216025" y="4076700"/>
            <a:ext cx="488950" cy="18256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23E0CB58-3E9E-4D77-A57C-25B6CBC11EF2}" type="datetime'''''''''0''''''-''''''''''''2''''0''''%'''''''''''''''''">
              <a:rPr lang="en-US" altLang="en-US" sz="120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0-20%</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11" name="Google Shape;7;p1">
            <a:extLst>
              <a:ext uri="{FF2B5EF4-FFF2-40B4-BE49-F238E27FC236}">
                <a16:creationId xmlns:a16="http://schemas.microsoft.com/office/drawing/2014/main" id="{D9A2410A-CDCB-DAD7-E91C-4C090412B81A}"/>
              </a:ext>
            </a:extLst>
          </p:cNvPr>
          <p:cNvSpPr txBox="1">
            <a:spLocks noGrp="1"/>
          </p:cNvSpPr>
          <p:nvPr>
            <p:custDataLst>
              <p:tags r:id="rId47"/>
            </p:custDataLst>
          </p:nvPr>
        </p:nvSpPr>
        <p:spPr bwMode="gray">
          <a:xfrm>
            <a:off x="5005388" y="3186112"/>
            <a:ext cx="249238"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6A3B5DC8-392F-4BF1-B591-9C112B4DFBCB}" type="datetime'''''2''''''''''''''''''''''''''''.''''''''''''''5'''''''''''''">
              <a:rPr lang="en-US" altLang="en-US" sz="1200" kern="1200" smtClean="0">
                <a:solidFill>
                  <a:schemeClr val="accent3">
                    <a:lumMod val="50000"/>
                  </a:schemeClr>
                </a:solidFill>
                <a:effectLst/>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2.5</a:t>
            </a:fld>
            <a:endParaRPr lang="en-US" sz="1200" kern="1200">
              <a:solidFill>
                <a:schemeClr val="accent3">
                  <a:lumMod val="50000"/>
                </a:schemeClr>
              </a:solidFill>
              <a:latin typeface="Montserrat" panose="00000500000000000000" pitchFamily="2" charset="0"/>
              <a:cs typeface="+mn-cs"/>
              <a:sym typeface="Montserrat" panose="00000500000000000000" pitchFamily="2" charset="0"/>
            </a:endParaRPr>
          </a:p>
        </p:txBody>
      </p:sp>
      <p:sp>
        <p:nvSpPr>
          <p:cNvPr id="507" name="Google Shape;7;p1">
            <a:extLst>
              <a:ext uri="{FF2B5EF4-FFF2-40B4-BE49-F238E27FC236}">
                <a16:creationId xmlns:a16="http://schemas.microsoft.com/office/drawing/2014/main" id="{52706908-BB34-7A5D-03C5-A595A7608F00}"/>
              </a:ext>
            </a:extLst>
          </p:cNvPr>
          <p:cNvSpPr txBox="1">
            <a:spLocks noGrp="1"/>
          </p:cNvSpPr>
          <p:nvPr>
            <p:custDataLst>
              <p:tags r:id="rId48"/>
            </p:custDataLst>
          </p:nvPr>
        </p:nvSpPr>
        <p:spPr bwMode="gray">
          <a:xfrm>
            <a:off x="1352549" y="1571624"/>
            <a:ext cx="217488"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22225" tIns="0" rIns="22225"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spcBef>
                <a:spcPct val="0"/>
              </a:spcBef>
              <a:spcAft>
                <a:spcPct val="0"/>
              </a:spcAft>
            </a:pPr>
            <a:fld id="{78FB982E-FB89-4F62-A78D-22FEDD3492FC}" type="datetime'''''''''''''''''''3''''''.''''''''''''''''''''''1'''''''''''">
              <a:rPr lang="en-US" altLang="en-US" sz="1200" kern="1200" smtClean="0">
                <a:solidFill>
                  <a:schemeClr val="accent3">
                    <a:lumMod val="50000"/>
                  </a:schemeClr>
                </a:solidFill>
                <a:effectLst/>
                <a:latin typeface="Montserrat" panose="00000500000000000000" pitchFamily="2" charset="0"/>
                <a:cs typeface="+mn-cs"/>
                <a:sym typeface="Montserrat" panose="00000500000000000000" pitchFamily="2" charset="0"/>
              </a:rPr>
              <a:pPr algn="ctr">
                <a:lnSpc>
                  <a:spcPct val="90000"/>
                </a:lnSpc>
                <a:spcBef>
                  <a:spcPct val="0"/>
                </a:spcBef>
                <a:spcAft>
                  <a:spcPct val="0"/>
                </a:spcAft>
              </a:pPr>
              <a:t>3.1</a:t>
            </a:fld>
            <a:endParaRPr lang="en-US" sz="1200" kern="1200">
              <a:solidFill>
                <a:schemeClr val="accent3">
                  <a:lumMod val="50000"/>
                </a:schemeClr>
              </a:solidFill>
              <a:latin typeface="Montserrat" panose="00000500000000000000" pitchFamily="2" charset="0"/>
              <a:cs typeface="+mn-cs"/>
              <a:sym typeface="Montserrat" panose="00000500000000000000" pitchFamily="2" charset="0"/>
            </a:endParaRPr>
          </a:p>
        </p:txBody>
      </p:sp>
      <p:sp>
        <p:nvSpPr>
          <p:cNvPr id="458" name="Rectangle 457">
            <a:extLst>
              <a:ext uri="{FF2B5EF4-FFF2-40B4-BE49-F238E27FC236}">
                <a16:creationId xmlns:a16="http://schemas.microsoft.com/office/drawing/2014/main" id="{67EF2C45-D3DA-CC49-1DB5-E38CB04C19BA}"/>
              </a:ext>
            </a:extLst>
          </p:cNvPr>
          <p:cNvSpPr/>
          <p:nvPr/>
        </p:nvSpPr>
        <p:spPr>
          <a:xfrm>
            <a:off x="5978497" y="2640285"/>
            <a:ext cx="2493961" cy="958803"/>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bg2">
                    <a:lumMod val="50000"/>
                  </a:schemeClr>
                </a:solidFill>
                <a:latin typeface="Montserrat" panose="00000500000000000000" pitchFamily="2" charset="0"/>
              </a:rPr>
              <a:t>WFH employees do not value office involvement/initiatives as much</a:t>
            </a:r>
          </a:p>
        </p:txBody>
      </p:sp>
      <p:cxnSp>
        <p:nvCxnSpPr>
          <p:cNvPr id="466" name="Straight Arrow Connector 465">
            <a:extLst>
              <a:ext uri="{FF2B5EF4-FFF2-40B4-BE49-F238E27FC236}">
                <a16:creationId xmlns:a16="http://schemas.microsoft.com/office/drawing/2014/main" id="{77F8F38E-80D6-E0C3-BB35-F265148FD5C5}"/>
              </a:ext>
            </a:extLst>
          </p:cNvPr>
          <p:cNvCxnSpPr>
            <a:cxnSpLocks/>
            <a:stCxn id="465" idx="0"/>
            <a:endCxn id="468" idx="1"/>
          </p:cNvCxnSpPr>
          <p:nvPr/>
        </p:nvCxnSpPr>
        <p:spPr>
          <a:xfrm rot="5400000" flipH="1" flipV="1">
            <a:off x="3623435" y="-850140"/>
            <a:ext cx="189775" cy="4526757"/>
          </a:xfrm>
          <a:prstGeom prst="bentConnector2">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8" name="Rectangle 467">
            <a:extLst>
              <a:ext uri="{FF2B5EF4-FFF2-40B4-BE49-F238E27FC236}">
                <a16:creationId xmlns:a16="http://schemas.microsoft.com/office/drawing/2014/main" id="{76C646F8-9526-6649-E0C8-178585837F03}"/>
              </a:ext>
            </a:extLst>
          </p:cNvPr>
          <p:cNvSpPr/>
          <p:nvPr/>
        </p:nvSpPr>
        <p:spPr>
          <a:xfrm>
            <a:off x="5981701" y="874575"/>
            <a:ext cx="2490788" cy="887550"/>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bg2">
                    <a:lumMod val="50000"/>
                  </a:schemeClr>
                </a:solidFill>
                <a:latin typeface="Montserrat" panose="00000500000000000000" pitchFamily="2" charset="0"/>
              </a:rPr>
              <a:t>Socially engaged employees </a:t>
            </a:r>
            <a:r>
              <a:rPr lang="en-US" b="1">
                <a:solidFill>
                  <a:schemeClr val="bg2">
                    <a:lumMod val="50000"/>
                  </a:schemeClr>
                </a:solidFill>
                <a:latin typeface="Montserrat" panose="00000500000000000000" pitchFamily="2" charset="0"/>
              </a:rPr>
              <a:t>prefer</a:t>
            </a:r>
            <a:r>
              <a:rPr lang="en-US">
                <a:solidFill>
                  <a:schemeClr val="bg2">
                    <a:lumMod val="50000"/>
                  </a:schemeClr>
                </a:solidFill>
                <a:latin typeface="Montserrat" panose="00000500000000000000" pitchFamily="2" charset="0"/>
              </a:rPr>
              <a:t> office work</a:t>
            </a:r>
          </a:p>
        </p:txBody>
      </p:sp>
      <p:sp>
        <p:nvSpPr>
          <p:cNvPr id="5" name="TextBox 4">
            <a:extLst>
              <a:ext uri="{FF2B5EF4-FFF2-40B4-BE49-F238E27FC236}">
                <a16:creationId xmlns:a16="http://schemas.microsoft.com/office/drawing/2014/main" id="{4834A939-75AE-1B66-472F-F68BD00BDBE9}"/>
              </a:ext>
            </a:extLst>
          </p:cNvPr>
          <p:cNvSpPr txBox="1"/>
          <p:nvPr/>
        </p:nvSpPr>
        <p:spPr>
          <a:xfrm>
            <a:off x="0" y="4958834"/>
            <a:ext cx="9144000" cy="184666"/>
          </a:xfrm>
          <a:prstGeom prst="rect">
            <a:avLst/>
          </a:prstGeom>
          <a:noFill/>
        </p:spPr>
        <p:txBody>
          <a:bodyPr wrap="square" rtlCol="0">
            <a:spAutoFit/>
          </a:bodyPr>
          <a:lstStyle/>
          <a:p>
            <a:r>
              <a:rPr lang="en-US" sz="600">
                <a:latin typeface="Montserrat" panose="00000500000000000000" pitchFamily="2" charset="0"/>
              </a:rPr>
              <a:t>[1] Average Importance of Factors (Sense of Purpose, Belonging, and Community; Social Events; Community Initiatives; Leaderships Expectation/Policy Guidance) Influencing Decision to WFH or at Office; 0 = Unimportant, 5 = Important</a:t>
            </a:r>
          </a:p>
        </p:txBody>
      </p:sp>
      <p:cxnSp>
        <p:nvCxnSpPr>
          <p:cNvPr id="532" name="Straight Arrow Connector 531">
            <a:extLst>
              <a:ext uri="{FF2B5EF4-FFF2-40B4-BE49-F238E27FC236}">
                <a16:creationId xmlns:a16="http://schemas.microsoft.com/office/drawing/2014/main" id="{FDD3C416-6397-0A58-4C21-96FFACD69F02}"/>
              </a:ext>
            </a:extLst>
          </p:cNvPr>
          <p:cNvCxnSpPr>
            <a:cxnSpLocks/>
          </p:cNvCxnSpPr>
          <p:nvPr/>
        </p:nvCxnSpPr>
        <p:spPr>
          <a:xfrm flipV="1">
            <a:off x="5455718" y="3009384"/>
            <a:ext cx="468831" cy="1120"/>
          </a:xfrm>
          <a:prstGeom prst="straightConnector1">
            <a:avLst/>
          </a:prstGeom>
          <a:ln w="1270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171440"/>
      </p:ext>
    </p:extLst>
  </p:cSld>
  <p:clrMapOvr>
    <a:masterClrMapping/>
  </p:clrMapOvr>
  <p:extLst>
    <p:ext uri="{6950BFC3-D8DA-4A85-94F7-54DA5524770B}">
      <p188:commentRel xmlns:p188="http://schemas.microsoft.com/office/powerpoint/2018/8/main" r:id="rId51"/>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2F74-3BE9-7316-0D83-F24465EE0352}"/>
            </a:ext>
          </a:extLst>
        </p:cNvPr>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F676CDA9-3E03-B58A-1D5F-678F3404C0C9}"/>
              </a:ext>
            </a:extLst>
          </p:cNvPr>
          <p:cNvGraphicFramePr>
            <a:graphicFrameLocks noChangeAspect="1"/>
          </p:cNvGraphicFramePr>
          <p:nvPr>
            <p:custDataLst>
              <p:tags r:id="rId1"/>
            </p:custDataLst>
            <p:extLst>
              <p:ext uri="{D42A27DB-BD31-4B8C-83A1-F6EECF244321}">
                <p14:modId xmlns:p14="http://schemas.microsoft.com/office/powerpoint/2010/main" val="28659573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281" imgH="281" progId="TCLayout.ActiveDocument.1">
                  <p:embed/>
                </p:oleObj>
              </mc:Choice>
              <mc:Fallback>
                <p:oleObj name="think-cell Slide" r:id="rId15" imgW="281" imgH="281" progId="TCLayout.ActiveDocument.1">
                  <p:embed/>
                  <p:pic>
                    <p:nvPicPr>
                      <p:cNvPr id="14" name="think-cell data - do not delete" hidden="1">
                        <a:extLst>
                          <a:ext uri="{FF2B5EF4-FFF2-40B4-BE49-F238E27FC236}">
                            <a16:creationId xmlns:a16="http://schemas.microsoft.com/office/drawing/2014/main" id="{F676CDA9-3E03-B58A-1D5F-678F3404C0C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167" name="Rectangle 166">
            <a:extLst>
              <a:ext uri="{FF2B5EF4-FFF2-40B4-BE49-F238E27FC236}">
                <a16:creationId xmlns:a16="http://schemas.microsoft.com/office/drawing/2014/main" id="{131254B0-25FA-20ED-F8D3-4F02383E66A5}"/>
              </a:ext>
            </a:extLst>
          </p:cNvPr>
          <p:cNvSpPr/>
          <p:nvPr/>
        </p:nvSpPr>
        <p:spPr>
          <a:xfrm>
            <a:off x="1962151" y="1680118"/>
            <a:ext cx="1896909" cy="2983100"/>
          </a:xfrm>
          <a:prstGeom prst="rect">
            <a:avLst/>
          </a:prstGeom>
          <a:noFill/>
          <a:ln w="127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2A57089-9971-C520-92AA-996AEF414255}"/>
              </a:ext>
            </a:extLst>
          </p:cNvPr>
          <p:cNvSpPr>
            <a:spLocks noGrp="1"/>
          </p:cNvSpPr>
          <p:nvPr>
            <p:ph type="sldNum" idx="10"/>
          </p:nvPr>
        </p:nvSpPr>
        <p:spPr/>
        <p:txBody>
          <a:bodyPr/>
          <a:lstStyle/>
          <a:p>
            <a:pPr algn="r"/>
            <a:fld id="{00000000-1234-1234-1234-123412341234}" type="slidenum">
              <a:rPr lang="en" smtClean="0"/>
              <a:pPr algn="r"/>
              <a:t>9</a:t>
            </a:fld>
            <a:endParaRPr lang="en"/>
          </a:p>
        </p:txBody>
      </p:sp>
      <p:graphicFrame>
        <p:nvGraphicFramePr>
          <p:cNvPr id="46" name="Chart 45">
            <a:extLst>
              <a:ext uri="{FF2B5EF4-FFF2-40B4-BE49-F238E27FC236}">
                <a16:creationId xmlns:a16="http://schemas.microsoft.com/office/drawing/2014/main" id="{06755DCE-2BE9-DA6D-321E-BBDA516F1771}"/>
              </a:ext>
            </a:extLst>
          </p:cNvPr>
          <p:cNvGraphicFramePr/>
          <p:nvPr>
            <p:custDataLst>
              <p:tags r:id="rId2"/>
            </p:custDataLst>
            <p:extLst>
              <p:ext uri="{D42A27DB-BD31-4B8C-83A1-F6EECF244321}">
                <p14:modId xmlns:p14="http://schemas.microsoft.com/office/powerpoint/2010/main" val="1225611836"/>
              </p:ext>
            </p:extLst>
          </p:nvPr>
        </p:nvGraphicFramePr>
        <p:xfrm>
          <a:off x="798513" y="981075"/>
          <a:ext cx="4200525" cy="3502025"/>
        </p:xfrm>
        <a:graphic>
          <a:graphicData uri="http://schemas.openxmlformats.org/drawingml/2006/chart">
            <c:chart xmlns:c="http://schemas.openxmlformats.org/drawingml/2006/chart" xmlns:r="http://schemas.openxmlformats.org/officeDocument/2006/relationships" r:id="rId17"/>
          </a:graphicData>
        </a:graphic>
      </p:graphicFrame>
      <p:sp>
        <p:nvSpPr>
          <p:cNvPr id="45" name="Google Shape;7;p1">
            <a:extLst>
              <a:ext uri="{FF2B5EF4-FFF2-40B4-BE49-F238E27FC236}">
                <a16:creationId xmlns:a16="http://schemas.microsoft.com/office/drawing/2014/main" id="{33E86B2D-1482-12B5-2F80-58E4EED8E8DD}"/>
              </a:ext>
            </a:extLst>
          </p:cNvPr>
          <p:cNvSpPr txBox="1">
            <a:spLocks noGrp="1"/>
          </p:cNvSpPr>
          <p:nvPr>
            <p:custDataLst>
              <p:tags r:id="rId3"/>
            </p:custDataLst>
          </p:nvPr>
        </p:nvSpPr>
        <p:spPr bwMode="gray">
          <a:xfrm>
            <a:off x="493712" y="4138612"/>
            <a:ext cx="234950"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A72547C6-9196-4CC8-A71E-CD9679DCAB5E}" type="datetime'''''''''''''''''''''0''''''''.''''''''''''''''''''''''0'''''">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0.0</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47" name="Google Shape;7;p1">
            <a:extLst>
              <a:ext uri="{FF2B5EF4-FFF2-40B4-BE49-F238E27FC236}">
                <a16:creationId xmlns:a16="http://schemas.microsoft.com/office/drawing/2014/main" id="{AB9857DB-163D-79F1-0475-40B8B725BE3D}"/>
              </a:ext>
            </a:extLst>
          </p:cNvPr>
          <p:cNvSpPr txBox="1">
            <a:spLocks noGrp="1"/>
          </p:cNvSpPr>
          <p:nvPr>
            <p:custDataLst>
              <p:tags r:id="rId4"/>
            </p:custDataLst>
          </p:nvPr>
        </p:nvSpPr>
        <p:spPr bwMode="gray">
          <a:xfrm>
            <a:off x="508000" y="3424237"/>
            <a:ext cx="2206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C651AE62-9EC5-4335-954C-90A6D5314760}" type="datetime'''''''''''''''''''''''0''''''''''''''''''''''.''2'''">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0.2</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49" name="Google Shape;7;p1">
            <a:extLst>
              <a:ext uri="{FF2B5EF4-FFF2-40B4-BE49-F238E27FC236}">
                <a16:creationId xmlns:a16="http://schemas.microsoft.com/office/drawing/2014/main" id="{A8D7540B-4560-2FA8-2EE7-23D656BBC291}"/>
              </a:ext>
            </a:extLst>
          </p:cNvPr>
          <p:cNvSpPr txBox="1">
            <a:spLocks noGrp="1"/>
          </p:cNvSpPr>
          <p:nvPr>
            <p:custDataLst>
              <p:tags r:id="rId5"/>
            </p:custDataLst>
          </p:nvPr>
        </p:nvSpPr>
        <p:spPr bwMode="gray">
          <a:xfrm>
            <a:off x="495300" y="2709862"/>
            <a:ext cx="233363"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FED2A34F-3BAD-4EC5-9E25-D1DCDC80D81F}" type="datetime'''''''''''''''''''''''0''''''''''''''''''.''''4'''''''">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0.4</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1" name="Google Shape;7;p1">
            <a:extLst>
              <a:ext uri="{FF2B5EF4-FFF2-40B4-BE49-F238E27FC236}">
                <a16:creationId xmlns:a16="http://schemas.microsoft.com/office/drawing/2014/main" id="{108C1855-3733-DE7A-7C50-BC0372358187}"/>
              </a:ext>
            </a:extLst>
          </p:cNvPr>
          <p:cNvSpPr txBox="1">
            <a:spLocks noGrp="1"/>
          </p:cNvSpPr>
          <p:nvPr>
            <p:custDataLst>
              <p:tags r:id="rId6"/>
            </p:custDataLst>
          </p:nvPr>
        </p:nvSpPr>
        <p:spPr bwMode="gray">
          <a:xfrm>
            <a:off x="503238" y="1995487"/>
            <a:ext cx="225425"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5502B6BF-56E0-474D-A0CD-F547F8933865}" type="datetime'''''''''''''''''''''''''''''0''''''''''''.6'''''''''">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0.6</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53" name="Google Shape;7;p1">
            <a:extLst>
              <a:ext uri="{FF2B5EF4-FFF2-40B4-BE49-F238E27FC236}">
                <a16:creationId xmlns:a16="http://schemas.microsoft.com/office/drawing/2014/main" id="{6B76EDBA-5A18-C7B9-E79D-4090F864006E}"/>
              </a:ext>
            </a:extLst>
          </p:cNvPr>
          <p:cNvSpPr txBox="1">
            <a:spLocks noGrp="1"/>
          </p:cNvSpPr>
          <p:nvPr>
            <p:custDataLst>
              <p:tags r:id="rId7"/>
            </p:custDataLst>
          </p:nvPr>
        </p:nvSpPr>
        <p:spPr bwMode="gray">
          <a:xfrm>
            <a:off x="498475" y="1281112"/>
            <a:ext cx="230188" cy="1651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Bef>
                <a:spcPct val="0"/>
              </a:spcBef>
              <a:spcAft>
                <a:spcPct val="0"/>
              </a:spcAft>
            </a:pPr>
            <a:fld id="{C2B1BDDB-9273-4D41-B4CE-26BB641450A1}" type="datetime'''''''''''''0''''''''''.''''''''''''''8'''''''">
              <a:rPr lang="en-US" altLang="en-US" sz="1200" kern="1200" smtClean="0">
                <a:solidFill>
                  <a:schemeClr val="accent3">
                    <a:lumMod val="50000"/>
                  </a:schemeClr>
                </a:solidFill>
                <a:effectLst/>
                <a:latin typeface="Montserrat" panose="00000500000000000000" pitchFamily="2" charset="0"/>
                <a:ea typeface="+mn-ea"/>
                <a:cs typeface="+mn-cs"/>
                <a:sym typeface="Montserrat" panose="00000500000000000000" pitchFamily="2" charset="0"/>
              </a:rPr>
              <a:pPr algn="r">
                <a:lnSpc>
                  <a:spcPct val="90000"/>
                </a:lnSpc>
                <a:spcBef>
                  <a:spcPct val="0"/>
                </a:spcBef>
                <a:spcAft>
                  <a:spcPct val="0"/>
                </a:spcAft>
              </a:pPr>
              <a:t>0.8</a:t>
            </a:fld>
            <a:endParaRPr lang="en-US" sz="120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121" name="Google Shape;7;p1">
            <a:extLst>
              <a:ext uri="{FF2B5EF4-FFF2-40B4-BE49-F238E27FC236}">
                <a16:creationId xmlns:a16="http://schemas.microsoft.com/office/drawing/2014/main" id="{A5E27F4F-FAC8-CA3A-1B7A-C0D30DB6E83A}"/>
              </a:ext>
            </a:extLst>
          </p:cNvPr>
          <p:cNvSpPr txBox="1">
            <a:spLocks noGrp="1"/>
          </p:cNvSpPr>
          <p:nvPr>
            <p:custDataLst>
              <p:tags r:id="rId8"/>
            </p:custDataLst>
          </p:nvPr>
        </p:nvSpPr>
        <p:spPr bwMode="auto">
          <a:xfrm>
            <a:off x="204788" y="1955799"/>
            <a:ext cx="182563" cy="16637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vert270" wrap="non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sz="1200" kern="1200">
                <a:solidFill>
                  <a:schemeClr val="accent3">
                    <a:lumMod val="50000"/>
                  </a:schemeClr>
                </a:solidFill>
                <a:effectLst/>
                <a:latin typeface="Montserrat" panose="00000500000000000000" pitchFamily="2" charset="0"/>
                <a:sym typeface="Montserrat" panose="00000500000000000000" pitchFamily="2" charset="0"/>
              </a:rPr>
              <a:t>WFH Preference Rate</a:t>
            </a:r>
            <a:endParaRPr lang="en-US" sz="1200" kern="1200">
              <a:solidFill>
                <a:schemeClr val="accent3">
                  <a:lumMod val="50000"/>
                </a:schemeClr>
              </a:solidFill>
              <a:latin typeface="Montserrat" panose="00000500000000000000" pitchFamily="2" charset="0"/>
              <a:sym typeface="Montserrat" panose="00000500000000000000" pitchFamily="2" charset="0"/>
            </a:endParaRPr>
          </a:p>
        </p:txBody>
      </p:sp>
      <p:sp>
        <p:nvSpPr>
          <p:cNvPr id="3" name="Google Shape;7;p1">
            <a:extLst>
              <a:ext uri="{FF2B5EF4-FFF2-40B4-BE49-F238E27FC236}">
                <a16:creationId xmlns:a16="http://schemas.microsoft.com/office/drawing/2014/main" id="{6883EEF7-70F9-1F08-F341-CF5CBD030D71}"/>
              </a:ext>
            </a:extLst>
          </p:cNvPr>
          <p:cNvSpPr txBox="1">
            <a:spLocks noGrp="1"/>
          </p:cNvSpPr>
          <p:nvPr>
            <p:custDataLst>
              <p:tags r:id="rId9"/>
            </p:custDataLst>
          </p:nvPr>
        </p:nvSpPr>
        <p:spPr bwMode="auto">
          <a:xfrm>
            <a:off x="1173163" y="4260850"/>
            <a:ext cx="427038" cy="1603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96F2631B-1D03-46A5-BEF2-FF5D68D6DBF1}" type="datetime'''H''o''''''m''''''''''''''''''''''e'''''''''''''">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Home</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17" name="Google Shape;7;p1">
            <a:extLst>
              <a:ext uri="{FF2B5EF4-FFF2-40B4-BE49-F238E27FC236}">
                <a16:creationId xmlns:a16="http://schemas.microsoft.com/office/drawing/2014/main" id="{FA9933AE-9FDB-826A-7230-E7233B5D48E0}"/>
              </a:ext>
            </a:extLst>
          </p:cNvPr>
          <p:cNvSpPr txBox="1">
            <a:spLocks noGrp="1"/>
          </p:cNvSpPr>
          <p:nvPr>
            <p:custDataLst>
              <p:tags r:id="rId10"/>
            </p:custDataLst>
          </p:nvPr>
        </p:nvSpPr>
        <p:spPr bwMode="auto">
          <a:xfrm>
            <a:off x="2009775" y="4260850"/>
            <a:ext cx="768350"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A8292EF2-5180-4370-BD6A-C92C7272883E}" type="datetime'Te''''''m''p''''''''o''''r''ary'' ''Wo''rks''pace'''">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Temporary Workspace</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0" name="Google Shape;7;p1">
            <a:extLst>
              <a:ext uri="{FF2B5EF4-FFF2-40B4-BE49-F238E27FC236}">
                <a16:creationId xmlns:a16="http://schemas.microsoft.com/office/drawing/2014/main" id="{BDAB6343-CC20-6425-29BF-18C7E662255E}"/>
              </a:ext>
            </a:extLst>
          </p:cNvPr>
          <p:cNvSpPr txBox="1">
            <a:spLocks noGrp="1"/>
          </p:cNvSpPr>
          <p:nvPr>
            <p:custDataLst>
              <p:tags r:id="rId11"/>
            </p:custDataLst>
          </p:nvPr>
        </p:nvSpPr>
        <p:spPr bwMode="auto">
          <a:xfrm>
            <a:off x="2982913" y="4260850"/>
            <a:ext cx="841375"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42B29EA4-4568-430A-8CAC-E6474AEBE74C}" type="datetime'O''f''fi''''c''''''e W''o''''''''r''ks''tatio''''''n'''''">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Office Workstation</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sp>
        <p:nvSpPr>
          <p:cNvPr id="26" name="Google Shape;7;p1">
            <a:extLst>
              <a:ext uri="{FF2B5EF4-FFF2-40B4-BE49-F238E27FC236}">
                <a16:creationId xmlns:a16="http://schemas.microsoft.com/office/drawing/2014/main" id="{68F20F6C-29B0-2EEC-1EBA-4EC29CBC9203}"/>
              </a:ext>
            </a:extLst>
          </p:cNvPr>
          <p:cNvSpPr txBox="1">
            <a:spLocks noGrp="1"/>
          </p:cNvSpPr>
          <p:nvPr>
            <p:custDataLst>
              <p:tags r:id="rId12"/>
            </p:custDataLst>
          </p:nvPr>
        </p:nvSpPr>
        <p:spPr bwMode="auto">
          <a:xfrm>
            <a:off x="3987800" y="4260850"/>
            <a:ext cx="847725"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fld id="{947A8119-1153-43B3-BC0D-1D35817BB826}" type="datetime'''''E''nc''l''ose''d'' Off''''''''i''''''''ce'''''''' ''Space'">
              <a:rPr lang="en-US" altLang="en-US" sz="1050" kern="1200" smtClean="0">
                <a:solidFill>
                  <a:schemeClr val="accent3">
                    <a:lumMod val="50000"/>
                  </a:schemeClr>
                </a:solidFill>
                <a:latin typeface="Montserrat" panose="00000500000000000000" pitchFamily="2" charset="0"/>
                <a:ea typeface="+mn-ea"/>
                <a:cs typeface="+mn-cs"/>
                <a:sym typeface="Montserrat" panose="00000500000000000000" pitchFamily="2" charset="0"/>
              </a:rPr>
              <a:pPr algn="ctr">
                <a:spcBef>
                  <a:spcPct val="0"/>
                </a:spcBef>
                <a:spcAft>
                  <a:spcPct val="0"/>
                </a:spcAft>
              </a:pPr>
              <a:t>Enclosed Office Space</a:t>
            </a:fld>
            <a:endParaRPr lang="en-US" sz="1050" kern="1200">
              <a:solidFill>
                <a:schemeClr val="accent3">
                  <a:lumMod val="50000"/>
                </a:schemeClr>
              </a:solidFill>
              <a:latin typeface="Montserrat" panose="00000500000000000000" pitchFamily="2" charset="0"/>
              <a:ea typeface="+mn-ea"/>
              <a:cs typeface="+mn-cs"/>
              <a:sym typeface="Montserrat" panose="00000500000000000000" pitchFamily="2" charset="0"/>
            </a:endParaRPr>
          </a:p>
        </p:txBody>
      </p:sp>
      <p:cxnSp>
        <p:nvCxnSpPr>
          <p:cNvPr id="172" name="Straight Arrow Connector 171">
            <a:extLst>
              <a:ext uri="{FF2B5EF4-FFF2-40B4-BE49-F238E27FC236}">
                <a16:creationId xmlns:a16="http://schemas.microsoft.com/office/drawing/2014/main" id="{FF35B751-CCD8-2A7F-D7B8-272775DAF0F5}"/>
              </a:ext>
            </a:extLst>
          </p:cNvPr>
          <p:cNvCxnSpPr>
            <a:cxnSpLocks/>
          </p:cNvCxnSpPr>
          <p:nvPr/>
        </p:nvCxnSpPr>
        <p:spPr>
          <a:xfrm>
            <a:off x="3859060" y="2266224"/>
            <a:ext cx="1468742" cy="0"/>
          </a:xfrm>
          <a:prstGeom prst="straightConnector1">
            <a:avLst/>
          </a:prstGeom>
          <a:ln w="12700">
            <a:solidFill>
              <a:srgbClr val="335D35"/>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DAB049D3-EF44-8666-B812-986530DF6E9B}"/>
              </a:ext>
            </a:extLst>
          </p:cNvPr>
          <p:cNvSpPr/>
          <p:nvPr/>
        </p:nvSpPr>
        <p:spPr>
          <a:xfrm>
            <a:off x="5360988" y="1822134"/>
            <a:ext cx="2548797" cy="1340745"/>
          </a:xfrm>
          <a:prstGeom prst="rect">
            <a:avLst/>
          </a:prstGeom>
          <a:solidFill>
            <a:schemeClr val="accent3">
              <a:lumMod val="20000"/>
              <a:lumOff val="80000"/>
            </a:schemeClr>
          </a:solidFill>
          <a:ln>
            <a:solidFill>
              <a:schemeClr val="accent3">
                <a:lumMod val="20000"/>
                <a:lumOff val="80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bg2">
                    <a:lumMod val="50000"/>
                  </a:schemeClr>
                </a:solidFill>
                <a:latin typeface="Montserrat" panose="00000500000000000000" pitchFamily="2" charset="0"/>
              </a:rPr>
              <a:t>Employees who like to switch from focused work to collaborative work/social events </a:t>
            </a:r>
            <a:r>
              <a:rPr lang="en-US" b="1">
                <a:solidFill>
                  <a:schemeClr val="bg2">
                    <a:lumMod val="50000"/>
                  </a:schemeClr>
                </a:solidFill>
                <a:latin typeface="Montserrat" panose="00000500000000000000" pitchFamily="2" charset="0"/>
              </a:rPr>
              <a:t>intermittently</a:t>
            </a:r>
            <a:r>
              <a:rPr lang="en-US">
                <a:solidFill>
                  <a:schemeClr val="bg2">
                    <a:lumMod val="50000"/>
                  </a:schemeClr>
                </a:solidFill>
                <a:latin typeface="Montserrat" panose="00000500000000000000" pitchFamily="2" charset="0"/>
              </a:rPr>
              <a:t> prefer open workspaces</a:t>
            </a:r>
            <a:endParaRPr lang="en-US" b="1">
              <a:solidFill>
                <a:schemeClr val="bg2">
                  <a:lumMod val="50000"/>
                </a:schemeClr>
              </a:solidFill>
              <a:latin typeface="Montserrat" panose="00000500000000000000" pitchFamily="2" charset="0"/>
            </a:endParaRPr>
          </a:p>
        </p:txBody>
      </p:sp>
      <p:sp>
        <p:nvSpPr>
          <p:cNvPr id="181" name="Google Shape;407;p34">
            <a:extLst>
              <a:ext uri="{FF2B5EF4-FFF2-40B4-BE49-F238E27FC236}">
                <a16:creationId xmlns:a16="http://schemas.microsoft.com/office/drawing/2014/main" id="{DABF876E-EFF5-28C5-14F0-DB47B3881799}"/>
              </a:ext>
            </a:extLst>
          </p:cNvPr>
          <p:cNvSpPr txBox="1">
            <a:spLocks/>
          </p:cNvSpPr>
          <p:nvPr/>
        </p:nvSpPr>
        <p:spPr>
          <a:xfrm>
            <a:off x="690758" y="36566"/>
            <a:ext cx="7262098" cy="6402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lata"/>
              <a:buNone/>
              <a:defRPr sz="2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a:solidFill>
                  <a:schemeClr val="accent2">
                    <a:lumMod val="10000"/>
                  </a:schemeClr>
                </a:solidFill>
              </a:rPr>
              <a:t>Ability to spend uninterrupted focused hours drives work location preferences</a:t>
            </a:r>
          </a:p>
        </p:txBody>
      </p:sp>
      <p:pic>
        <p:nvPicPr>
          <p:cNvPr id="1026" name="Picture 2" descr="Cafe, coffee, restaurant, shop, store icon - Download on Iconfinder">
            <a:extLst>
              <a:ext uri="{FF2B5EF4-FFF2-40B4-BE49-F238E27FC236}">
                <a16:creationId xmlns:a16="http://schemas.microsoft.com/office/drawing/2014/main" id="{1B32625E-199E-2FFD-A7F2-893607492B13}"/>
              </a:ext>
            </a:extLst>
          </p:cNvPr>
          <p:cNvPicPr>
            <a:picLocks noChangeAspect="1" noChangeArrowheads="1"/>
          </p:cNvPicPr>
          <p:nvPr/>
        </p:nvPicPr>
        <p:blipFill>
          <a:blip r:embed="rId18">
            <a:clrChange>
              <a:clrFrom>
                <a:srgbClr val="020202">
                  <a:alpha val="2353"/>
                </a:srgbClr>
              </a:clrFrom>
              <a:clrTo>
                <a:srgbClr val="020202">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12777" y="1871146"/>
            <a:ext cx="578882" cy="578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working, office, open-space, start-up, teamwork, work, working icon ...">
            <a:extLst>
              <a:ext uri="{FF2B5EF4-FFF2-40B4-BE49-F238E27FC236}">
                <a16:creationId xmlns:a16="http://schemas.microsoft.com/office/drawing/2014/main" id="{3287829E-1B10-0701-209B-BBB580AB255E}"/>
              </a:ext>
            </a:extLst>
          </p:cNvPr>
          <p:cNvPicPr>
            <a:picLocks noChangeAspect="1" noChangeArrowheads="1"/>
          </p:cNvPicPr>
          <p:nvPr/>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78004" y="2514451"/>
            <a:ext cx="648428" cy="64842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p1">
            <a:extLst>
              <a:ext uri="{FF2B5EF4-FFF2-40B4-BE49-F238E27FC236}">
                <a16:creationId xmlns:a16="http://schemas.microsoft.com/office/drawing/2014/main" id="{D7E40175-4569-04AA-5278-175F20C77EBD}"/>
              </a:ext>
            </a:extLst>
          </p:cNvPr>
          <p:cNvSpPr txBox="1">
            <a:spLocks noGrp="1"/>
          </p:cNvSpPr>
          <p:nvPr>
            <p:custDataLst>
              <p:tags r:id="rId13"/>
            </p:custDataLst>
          </p:nvPr>
        </p:nvSpPr>
        <p:spPr bwMode="auto">
          <a:xfrm>
            <a:off x="946944" y="815521"/>
            <a:ext cx="3662362" cy="32067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spcFirstLastPara="1" vert="horz" wrap="non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ct val="0"/>
              </a:spcBef>
              <a:spcAft>
                <a:spcPct val="0"/>
              </a:spcAft>
            </a:pPr>
            <a:r>
              <a:rPr lang="en-US" altLang="en-US" kern="1200">
                <a:solidFill>
                  <a:schemeClr val="accent3">
                    <a:lumMod val="50000"/>
                  </a:schemeClr>
                </a:solidFill>
                <a:effectLst/>
                <a:latin typeface="Montserrat" panose="00000500000000000000" pitchFamily="2" charset="0"/>
                <a:sym typeface="Montserrat" panose="00000500000000000000" pitchFamily="2" charset="0"/>
              </a:rPr>
              <a:t>Preferred Environment for </a:t>
            </a:r>
            <a:r>
              <a:rPr lang="en-US" altLang="en-US" b="1" kern="1200">
                <a:solidFill>
                  <a:schemeClr val="accent3">
                    <a:lumMod val="50000"/>
                  </a:schemeClr>
                </a:solidFill>
                <a:effectLst/>
                <a:latin typeface="Montserrat" panose="00000500000000000000" pitchFamily="2" charset="0"/>
                <a:sym typeface="Montserrat" panose="00000500000000000000" pitchFamily="2" charset="0"/>
              </a:rPr>
              <a:t>Focused</a:t>
            </a:r>
            <a:r>
              <a:rPr lang="en-US" altLang="en-US" kern="1200">
                <a:solidFill>
                  <a:schemeClr val="accent3">
                    <a:lumMod val="50000"/>
                  </a:schemeClr>
                </a:solidFill>
                <a:effectLst/>
                <a:latin typeface="Montserrat" panose="00000500000000000000" pitchFamily="2" charset="0"/>
                <a:sym typeface="Montserrat" panose="00000500000000000000" pitchFamily="2" charset="0"/>
              </a:rPr>
              <a:t> Work</a:t>
            </a:r>
            <a:endParaRPr lang="en-US" kern="1200">
              <a:solidFill>
                <a:schemeClr val="accent3">
                  <a:lumMod val="50000"/>
                </a:schemeClr>
              </a:solidFill>
              <a:latin typeface="Montserrat" panose="00000500000000000000" pitchFamily="2" charset="0"/>
              <a:sym typeface="Montserrat" panose="00000500000000000000" pitchFamily="2" charset="0"/>
            </a:endParaRPr>
          </a:p>
        </p:txBody>
      </p:sp>
    </p:spTree>
    <p:extLst>
      <p:ext uri="{BB962C8B-B14F-4D97-AF65-F5344CB8AC3E}">
        <p14:creationId xmlns:p14="http://schemas.microsoft.com/office/powerpoint/2010/main" val="36214550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29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d.&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3&quot;&gt;&lt;elem m_fUsage=&quot;6.51321559900000046639E+00&quot;&gt;&lt;m_msothmcolidx val=&quot;0&quot;/&gt;&lt;m_rgb r=&quot;73&quot; g=&quot;90&quot; b=&quot;52&quot;/&gt;&lt;/elem&gt;&lt;elem m_fUsage=&quot;1.63376421214815947813E+00&quot;&gt;&lt;m_msothmcolidx val=&quot;0&quot;/&gt;&lt;m_rgb r=&quot;B9&quot; g=&quot;00&quot; b=&quot;4B&quot;/&gt;&lt;/elem&gt;&lt;elem m_fUsage=&quot;1.85302018885184188735E-01&quot;&gt;&lt;m_msothmcolidx val=&quot;0&quot;/&gt;&lt;m_rgb r=&quot;66&quot; g=&quot;66&quot; b=&quot;66&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r00gEVoMuuXT242uXwor4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zFaBRrA1KpPxAhuiFhU1Y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nuS62rOb1ORUAc0eN2WrC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b_CGrvui9HlbVuGilAr5h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lnyPOnlaQ_EaVzazP8ieb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lPgcNeXebFMg3nXWMB9Kz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7ipQZgvQ5_clTBYxObrJU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YBjl24p_nIitDyCjTZbZo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GpP2qAJAvZ3G_bFuH.EGQ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xGhzGZMBgXohOki7YRzLp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p7isgxc3g7_cJsCyGab0u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GSUHe3Fg3bIaaE.TFyWvn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PXkJBFxbB.MVQjAnbDKT7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QVmft9bicQLCrMu92nAoX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eZODfbWp2N3MrpRQ2CF_g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fGEKa6QDbThmJeK50ycLp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zPCr2A.C5EmcGK68QZa_E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QNzFie6c80iCnO9QEHJOb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fn3xh7wSbECONqnbcLaxP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AFb6Do4i_U.DT8gRwnfG.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8phcACImwkO_NOaQB_vAb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_Yv5yZdcK065X2NSEAngH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v12kFRLF9Uyc6WRFOVlrG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YR_2qsQplE6Pmge9K.QDg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nJWGYXGuk0mmggLwPSF3H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8phcACImwkO_NOaQB_vAb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_Yv5yZdcK065X2NSEAngH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zPCr2A.C5EmcGK68QZa_E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QNzFie6c80iCnO9QEHJOb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fn3xh7wSbECONqnbcLaxP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AFb6Do4i_U.DT8gRwnfG.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8phcACImwkO_NOaQB_vAb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_Yv5yZdcK065X2NSEAngH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v12kFRLF9Uyc6WRFOVlrG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lnyPOnlaQ_EaVzazP8ieb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YR_2qsQplE6Pmge9K.QDg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nJWGYXGuk0mmggLwPSF3H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8phcACImwkO_NOaQB_vAb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_Yv5yZdcK065X2NSEAngH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zPCr2A.C5EmcGK68QZa_E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cg1rY5wuwmnX67qmQwcA.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QNzFie6c80iCnO9QEHJOb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fn3xh7wSbECONqnbcLaxP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AFb6Do4i_U.DT8gRwnfG.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8phcACImwkO_NOaQB_vAb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_Yv5yZdcK065X2NSEAngH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v12kFRLF9Uyc6WRFOVlrG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YR_2qsQplE6Pmge9K.QDg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nJWGYXGuk0mmggLwPSF3H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cQHGUoxEg2nr5QHh27Nw.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8phcACImwkO_NOaQB_vAb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_Yv5yZdcK065X2NSEAngH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F30X7BJwVkKflGfpkR4QR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p7isgxc3g7_cJsCyGab0uw"/>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nZz7t3UmvOKExqmAHRs1_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GSUHe3Fg3bIaaE.TFyWvn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cwS2yKcVzzjvBsrXLurvi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VCje5fti9RA0qm.Ne8bdy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MzvfU3q5jbCPAB2lcwbVl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r00gEVoMuuXT242uXwor4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zFaBRrA1KpPxAhuiFhU1Y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nuS62rOb1ORUAc0eN2WrC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b_CGrvui9HlbVuGilAr5h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lnyPOnlaQ_EaVzazP8ieb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cg1rY5wuwmnX67qmQwcA.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PXkJBFxbB.MVQjAnbDKT7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cQHGUoxEg2nr5QHh27Nw.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p7isgxc3g7_cJsCyGab0u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GSUHe3Fg3bIaaE.TFyWvn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PXkJBFxbB.MVQjAnbDKT7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W66r.sPUw32Gnh4yh2uEi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UUDJ8jRztI4ShlcroSKCV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FhVhEARthFRcbkSDp__tN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FpRjSmWxVqik02mYE9vV1g"/>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GDSeaNhCiGKdUpMkZuX_n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aCW6HYNHI6n6mzgetTNQV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W66r.sPUw32Gnh4yh2uEiw"/>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DY2JUTL42efXGpmQJw.gM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3BBg6rbYUWRo54eQq5U.I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jpfaqdW8QuenqLeGUwS54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DHwUIwn1GOOyFXjC6uUfT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IssNUZ2vKtNkkiwECJhgJ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S.a8IABkrucqqxQUbFd9Y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1Enu9BaLJWQC6GJtPirym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jqbSqoDWWq9sbJzZxbXPW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bXkzdENEnyC28Fz8fo07M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UUDJ8jRztI4ShlcroSKCV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d5tAaYalJWjPcaXZS3X6Y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6vxtDaVJR1U21Oq5QBWOg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n4TERXQhlIBPHSZWupY96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89L9BVkRVTcYloSm48rhY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4pBLrYQ4NkNvVCt9PIduc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x.EO4goGwcRCh4RKtnWhw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OmcrT7wm0q4g8io22XDt.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3EHOpLDXzibGPq1NKQcwL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JcuTXyupzUtcrt3JR1mv9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6lhXDJ6b7yK_XYXjhTKuT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hVhEARthFRcbkSDp__tN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jqbSqoDWWq9sbJzZxbXPW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bXkzdENEnyC28Fz8fo07M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d5tAaYalJWjPcaXZS3X6Y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6vxtDaVJR1U21Oq5QBWOg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n4TERXQhlIBPHSZWupY96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89L9BVkRVTcYloSm48rhY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x.EO4goGwcRCh4RKtnWhw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OmcrT7wm0q4g8io22XDt.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3EHOpLDXzibGPq1NKQcwL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FpRjSmWxVqik02mYE9vV1g"/>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JcuTXyupzUtcrt3JR1mv9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6lhXDJ6b7yK_XYXjhTKuT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4pBLrYQ4NkNvVCt9PIducw"/>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lnyPOnlaQ_EaVzazP8ieb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lPgcNeXebFMg3nXWMB9Kz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7ipQZgvQ5_clTBYxObrJU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YBjl24p_nIitDyCjTZbZo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GpP2qAJAvZ3G_bFuH.EGQ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xGhzGZMBgXohOki7YRzL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GDSeaNhCiGKdUpMkZuX_nQ"/>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p7isgxc3g7_cJsCyGab0uw"/>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GSUHe3Fg3bIaaE.TFyWvn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PXkJBFxbB.MVQjAnbDKT7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QVmft9bicQLCrMu92nAoX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eZODfbWp2N3MrpRQ2CF_g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fGEKa6QDbThmJeK50ycLp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aCW6HYNHI6n6mzgetTNQV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DY2JUTL42efXGpmQJw.gM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3BBg6rbYUWRo54eQq5U.I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jpfaqdW8QuenqLeGUwS54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DHwUIwn1GOOyFXjC6uUfT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IssNUZ2vKtNkkiwECJhgJ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S.a8IABkrucqqxQUbFd9Y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1Enu9BaLJWQC6GJtPirym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3_LF3LeJmxKJcABA7VHN6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B76EnPzvRWm7vLdjNmjUL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QHekZRTG_0D.l_ZrO08kq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psH.IA8TsGQpRT6ELaSiZ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xzQCKAx8N8bObgl_kY2NZ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aFYAznBSBDzZzXC.p0rJ_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9s.LgJbwkLLXNPLSBjhku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lcLnVCFFTadavRz9vYDi.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xGItfpktBFGsC14FhtB_N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li8V2qbAeBYekNj95_1_m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Nyi9DzOpDsNDygJMOcEak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7i0Imi4tB54L78cu.Hgjr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eoQ0JUAXLc.R9FKi6jqt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XaDkOVjfbrdB_zk3Vflai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1W_Nupxjz30aIiKAvO2iW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cR3uScAi6nyikEpRdD4xl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ljmTygE0MQuYYjD.f1Y0b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E0B7Je8CsO8IMbtIR_TVj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BnSRXw8OaXIo3cLrmR4Fx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kURcWUwHKfc6QkWe915aQ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MnkzBmueAq3yTPrgmhPaT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NsBJl_i8ys06qNjVnWkPy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_E5mY4pWhvcWi7FXjzW5g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PDBrz6DowdlJGeTRy44fR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VHjqtCHU9wINvl.nGgFRJ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45q_cTXvqJo.9qubrizcX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ewBzwNwKMKiZvCg.rQFVr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6nu40N4YvtyqhUdSWaqYc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EehHWQRRjord5XrhFqvTx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2sMS38kiBbNbXmp7n4uNl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TXCHc.Y.OQCGlQXVaSUXJ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UTniltVj_CSrDuyuIl7Zg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nsfO1Tl7QU7bKE5yRGF4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z9ouKhYsed7HXq1yhbnvg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203IG2rJFw.4o1BWFEpUC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aQPRyKaQJ41mZmrPrt_Ft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lLZp0foQEACuKJtadJMOq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6edl_GKPO6iws6JY8EIo2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W4MnFBtd6cLM9Hxd2ZTnE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pb78SJJZazbojHlj3dHPx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uTCxXWiu1.ZasF2B_mci8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lSqVVvzH4FSkaGqHih5Hf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7HRLIuq5tt5Spg09afvsX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U4H66Sk.aBhmTRDlFZZOU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j6dTa13lvGETvj38L_Ic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wqjxxDCA7d13uBGZd04_H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qq8D1MyUXifKAjjrFOUh2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jqbSqoDWWq9sbJzZxbXPW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bXkzdENEnyC28Fz8fo07M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d5tAaYalJWjPcaXZS3X6Y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6vxtDaVJR1U21Oq5QBWOg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n4TERXQhlIBPHSZWupY96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89L9BVkRVTcYloSm48rhY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x.EO4goGwcRCh4RKtnWhw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OmcrT7wm0q4g8io22XDt.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3EHOpLDXzibGPq1NKQcwL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JcuTXyupzUtcrt3JR1mv9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6lhXDJ6b7yK_XYXjhTKuT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4pBLrYQ4NkNvVCt9PIduc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nZz7t3UmvOKExqmAHRs1_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cwS2yKcVzzjvBsrXLurvi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VCje5fti9RA0qm.Ne8bdy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MzvfU3q5jbCPAB2lcwbVlA"/>
</p:tagLst>
</file>

<file path=ppt/theme/theme1.xml><?xml version="1.0" encoding="utf-8"?>
<a:theme xmlns:a="http://schemas.openxmlformats.org/drawingml/2006/main" name="Healthcare Center Website by Slidesgo">
  <a:themeElements>
    <a:clrScheme name="Simple Light">
      <a:dk1>
        <a:srgbClr val="278A35"/>
      </a:dk1>
      <a:lt1>
        <a:srgbClr val="FFFFFF"/>
      </a:lt1>
      <a:dk2>
        <a:srgbClr val="666666"/>
      </a:dk2>
      <a:lt2>
        <a:srgbClr val="48B156"/>
      </a:lt2>
      <a:accent1>
        <a:srgbClr val="81DF85"/>
      </a:accent1>
      <a:accent2>
        <a:srgbClr val="C3FBC7"/>
      </a:accent2>
      <a:accent3>
        <a:srgbClr val="B2D190"/>
      </a:accent3>
      <a:accent4>
        <a:srgbClr val="C2DDAF"/>
      </a:accent4>
      <a:accent5>
        <a:srgbClr val="F8C4DA"/>
      </a:accent5>
      <a:accent6>
        <a:srgbClr val="FF72AB"/>
      </a:accent6>
      <a:hlink>
        <a:srgbClr val="278A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5062</Words>
  <Application>Microsoft Macintosh PowerPoint</Application>
  <PresentationFormat>On-screen Show (16:9)</PresentationFormat>
  <Paragraphs>1117</Paragraphs>
  <Slides>62</Slides>
  <Notes>43</Notes>
  <HiddenSlides>19</HiddenSlides>
  <MMClips>1</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62</vt:i4>
      </vt:variant>
    </vt:vector>
  </HeadingPairs>
  <TitlesOfParts>
    <vt:vector size="78" baseType="lpstr">
      <vt:lpstr>Lato</vt:lpstr>
      <vt:lpstr>Calibri Light</vt:lpstr>
      <vt:lpstr>Arial</vt:lpstr>
      <vt:lpstr>Anaheim</vt:lpstr>
      <vt:lpstr>Montserrat</vt:lpstr>
      <vt:lpstr>Roboto Condensed Light</vt:lpstr>
      <vt:lpstr>Calibri</vt:lpstr>
      <vt:lpstr>Wingdings</vt:lpstr>
      <vt:lpstr>Söhne</vt:lpstr>
      <vt:lpstr>Alata</vt:lpstr>
      <vt:lpstr>Healthcare Center Website by Slidesgo</vt:lpstr>
      <vt:lpstr>3_Custom Design</vt:lpstr>
      <vt:lpstr>2_Custom Design</vt:lpstr>
      <vt:lpstr>1_Custom Design</vt:lpstr>
      <vt:lpstr>Custom Design</vt:lpstr>
      <vt:lpstr>think-cell Slide</vt:lpstr>
      <vt:lpstr>Wharton PLASTARC People Analytics  Case Competition</vt:lpstr>
      <vt:lpstr>PowerPoint Presentation</vt:lpstr>
      <vt:lpstr>PowerPoint Presentation</vt:lpstr>
      <vt:lpstr>Executive Summary</vt:lpstr>
      <vt:lpstr>Analysis on Productivity  &amp; Workplace Preference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Diverse Workforce Preferences</vt:lpstr>
      <vt:lpstr>PowerPoint Presentation</vt:lpstr>
      <vt:lpstr>PowerPoint Presentation</vt:lpstr>
      <vt:lpstr>PowerPoint Presentation</vt:lpstr>
      <vt:lpstr>PowerPoint Presentation</vt:lpstr>
      <vt:lpstr>RECOMMENDATIONS</vt:lpstr>
      <vt:lpstr>Personal Assistant for every employee - facilitate seamless navigation &amp; collaboration with coworkers around the office</vt:lpstr>
      <vt:lpstr>PowerPoint Presentation</vt:lpstr>
      <vt:lpstr>PowerPoint Presentation</vt:lpstr>
      <vt:lpstr>Designated focus areas &amp; re-imagined workspace design for enhancing productivity in concentration-heavy tasks</vt:lpstr>
      <vt:lpstr>Merit Recognition &amp; Development Opportunities to help drive a sense of purpose and ownership</vt:lpstr>
      <vt:lpstr>PowerPoint Presentation</vt:lpstr>
      <vt:lpstr>PowerPoint Presentation</vt:lpstr>
      <vt:lpstr>Thank You! Questions?</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CENTER WEBSITE</dc:title>
  <dc:creator>Frankle Muchahary</dc:creator>
  <cp:lastModifiedBy>Shreyan Datta Chakraborty</cp:lastModifiedBy>
  <cp:revision>1</cp:revision>
  <dcterms:modified xsi:type="dcterms:W3CDTF">2024-02-25T23:04:39Z</dcterms:modified>
</cp:coreProperties>
</file>